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72" r:id="rId4"/>
    <p:sldId id="281" r:id="rId5"/>
    <p:sldId id="289" r:id="rId6"/>
    <p:sldId id="299" r:id="rId7"/>
    <p:sldId id="290" r:id="rId8"/>
    <p:sldId id="293" r:id="rId9"/>
    <p:sldId id="291" r:id="rId10"/>
    <p:sldId id="294" r:id="rId11"/>
    <p:sldId id="295" r:id="rId12"/>
    <p:sldId id="296" r:id="rId13"/>
    <p:sldId id="29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k Khosasi" initials="EK" lastIdx="1" clrIdx="0">
    <p:extLst>
      <p:ext uri="{19B8F6BF-5375-455C-9EA6-DF929625EA0E}">
        <p15:presenceInfo xmlns:p15="http://schemas.microsoft.com/office/powerpoint/2012/main" userId="1f15af6131bae8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1" autoAdjust="0"/>
    <p:restoredTop sz="75621" autoAdjust="0"/>
  </p:normalViewPr>
  <p:slideViewPr>
    <p:cSldViewPr snapToGrid="0" showGuides="1">
      <p:cViewPr varScale="1">
        <p:scale>
          <a:sx n="82" d="100"/>
          <a:sy n="82" d="100"/>
        </p:scale>
        <p:origin x="74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332998-8E68-D1D7-E418-48A58D8EE0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4506E-FA4C-E7CB-5908-A8AC1F6CBC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E45E3-1ADD-4EEF-A421-E9679FEA91BA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53F56-CB6F-E3AB-1983-1852547ED1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F5858-DF39-5F66-32A1-50C72EF148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2A310-2ED1-49EC-9118-43A2B8531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11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FDBC3-4259-40D7-BDAA-0049AD48936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FB5B5-68F7-4ED3-BEC5-B7838C14E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0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Selamat </a:t>
            </a:r>
            <a:r>
              <a:rPr lang="en-US" dirty="0" err="1"/>
              <a:t>malam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mempresentasikan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i="1" dirty="0"/>
              <a:t>final project </a:t>
            </a:r>
            <a:r>
              <a:rPr lang="en-US" i="0" dirty="0" err="1"/>
              <a:t>saya</a:t>
            </a:r>
            <a:r>
              <a:rPr lang="en-US" i="0" dirty="0"/>
              <a:t> </a:t>
            </a:r>
            <a:r>
              <a:rPr lang="en-US" i="0" dirty="0" err="1"/>
              <a:t>dengan</a:t>
            </a:r>
            <a:r>
              <a:rPr lang="en-US" i="0" dirty="0"/>
              <a:t> </a:t>
            </a:r>
            <a:r>
              <a:rPr lang="en-US" i="0" dirty="0" err="1"/>
              <a:t>topik</a:t>
            </a:r>
            <a:r>
              <a:rPr lang="en-US" b="1" i="0" dirty="0"/>
              <a:t> Machine Learning Assisted Loan Approval Prediction.</a:t>
            </a:r>
          </a:p>
          <a:p>
            <a:r>
              <a:rPr lang="en-US" b="0" i="0" dirty="0" err="1"/>
              <a:t>Untuk</a:t>
            </a:r>
            <a:r>
              <a:rPr lang="en-US" b="0" i="0" dirty="0"/>
              <a:t> </a:t>
            </a:r>
            <a:r>
              <a:rPr lang="en-US" b="0" i="0" dirty="0" err="1"/>
              <a:t>proyek</a:t>
            </a:r>
            <a:r>
              <a:rPr lang="en-US" b="0" i="0" dirty="0"/>
              <a:t> </a:t>
            </a:r>
            <a:r>
              <a:rPr lang="en-US" b="0" i="0" dirty="0" err="1"/>
              <a:t>ini</a:t>
            </a:r>
            <a:r>
              <a:rPr lang="en-US" b="0" i="0" dirty="0"/>
              <a:t>, </a:t>
            </a:r>
            <a:r>
              <a:rPr lang="en-US" b="0" i="0" dirty="0" err="1"/>
              <a:t>saya</a:t>
            </a:r>
            <a:r>
              <a:rPr lang="en-US" b="0" i="0" dirty="0"/>
              <a:t> </a:t>
            </a:r>
            <a:r>
              <a:rPr lang="en-US" b="0" i="0" dirty="0" err="1"/>
              <a:t>menggunakan</a:t>
            </a:r>
            <a:r>
              <a:rPr lang="en-US" b="0" i="0" dirty="0"/>
              <a:t> dataset </a:t>
            </a:r>
            <a:r>
              <a:rPr lang="en-US" b="0" i="1" dirty="0"/>
              <a:t>Loan Approval Prediction </a:t>
            </a:r>
            <a:r>
              <a:rPr lang="en-US" b="0" i="0" dirty="0" err="1"/>
              <a:t>dari</a:t>
            </a:r>
            <a:r>
              <a:rPr lang="en-US" b="0" i="0" dirty="0"/>
              <a:t> Kaggle, </a:t>
            </a:r>
            <a:r>
              <a:rPr lang="en-US" b="0" i="0" dirty="0" err="1"/>
              <a:t>dengan</a:t>
            </a:r>
            <a:r>
              <a:rPr lang="en-US" b="0" i="0" dirty="0"/>
              <a:t> </a:t>
            </a:r>
            <a:r>
              <a:rPr lang="en-US" b="0" i="0" dirty="0" err="1"/>
              <a:t>beberapa</a:t>
            </a:r>
            <a:r>
              <a:rPr lang="en-US" b="0" i="0" dirty="0"/>
              <a:t> </a:t>
            </a:r>
            <a:r>
              <a:rPr lang="en-US" b="0" i="0" dirty="0" err="1"/>
              <a:t>asumsi</a:t>
            </a:r>
            <a:r>
              <a:rPr lang="en-US" b="0" i="0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b="0" i="0" dirty="0"/>
              <a:t>Dataset </a:t>
            </a:r>
            <a:r>
              <a:rPr lang="en-US" b="0" i="0" dirty="0" err="1"/>
              <a:t>tersebut</a:t>
            </a:r>
            <a:r>
              <a:rPr lang="en-US" b="0" i="0" dirty="0"/>
              <a:t> </a:t>
            </a:r>
            <a:r>
              <a:rPr lang="en-US" b="0" i="0" dirty="0" err="1"/>
              <a:t>merepresentasikan</a:t>
            </a:r>
            <a:r>
              <a:rPr lang="en-US" b="0" i="0" dirty="0"/>
              <a:t> data </a:t>
            </a:r>
            <a:r>
              <a:rPr lang="en-US" b="0" i="0" dirty="0" err="1"/>
              <a:t>operasional</a:t>
            </a:r>
            <a:r>
              <a:rPr lang="en-US" b="0" i="0" dirty="0"/>
              <a:t> </a:t>
            </a:r>
            <a:r>
              <a:rPr lang="en-US" b="0" i="0" dirty="0" err="1"/>
              <a:t>dalam</a:t>
            </a:r>
            <a:r>
              <a:rPr lang="en-US" b="0" i="0" dirty="0"/>
              <a:t> 1 </a:t>
            </a:r>
            <a:r>
              <a:rPr lang="en-US" b="0" i="0" dirty="0" err="1"/>
              <a:t>bulan</a:t>
            </a:r>
            <a:r>
              <a:rPr lang="en-US" b="0" i="0" dirty="0"/>
              <a:t> </a:t>
            </a:r>
            <a:r>
              <a:rPr lang="en-US" b="0" i="0" dirty="0" err="1"/>
              <a:t>terakhir</a:t>
            </a:r>
            <a:r>
              <a:rPr lang="en-US" b="0" i="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b="0" i="0" dirty="0"/>
              <a:t>Mata uang yang </a:t>
            </a:r>
            <a:r>
              <a:rPr lang="en-US" b="0" i="0" dirty="0" err="1"/>
              <a:t>digunakan</a:t>
            </a:r>
            <a:r>
              <a:rPr lang="en-US" b="0" i="0" dirty="0"/>
              <a:t> Adalah Rupee</a:t>
            </a:r>
          </a:p>
          <a:p>
            <a:pPr marL="171450" indent="-171450">
              <a:buFontTx/>
              <a:buChar char="-"/>
            </a:pPr>
            <a:endParaRPr lang="en-US" b="0" i="0" dirty="0"/>
          </a:p>
          <a:p>
            <a:pPr marL="0" indent="0">
              <a:buFontTx/>
              <a:buNone/>
            </a:pPr>
            <a:r>
              <a:rPr lang="en-US" b="0" i="0" dirty="0" err="1"/>
              <a:t>Sekarang</a:t>
            </a:r>
            <a:r>
              <a:rPr lang="en-US" b="0" i="0" dirty="0"/>
              <a:t>, </a:t>
            </a:r>
            <a:r>
              <a:rPr lang="en-US" b="0" i="0" dirty="0" err="1"/>
              <a:t>mari</a:t>
            </a:r>
            <a:r>
              <a:rPr lang="en-US" b="0" i="0" dirty="0"/>
              <a:t> </a:t>
            </a:r>
            <a:r>
              <a:rPr lang="en-US" b="0" i="0" dirty="0" err="1"/>
              <a:t>kita</a:t>
            </a:r>
            <a:r>
              <a:rPr lang="en-US" b="0" i="0" dirty="0"/>
              <a:t> </a:t>
            </a:r>
            <a:r>
              <a:rPr lang="en-US" b="0" i="0" dirty="0" err="1"/>
              <a:t>lihat</a:t>
            </a:r>
            <a:r>
              <a:rPr lang="en-US" b="0" i="0" dirty="0"/>
              <a:t> </a:t>
            </a:r>
            <a:r>
              <a:rPr lang="en-US" b="0" i="0" dirty="0" err="1"/>
              <a:t>potensi</a:t>
            </a:r>
            <a:r>
              <a:rPr lang="en-US" b="0" i="0" dirty="0"/>
              <a:t> </a:t>
            </a:r>
            <a:r>
              <a:rPr lang="en-US" b="0" i="0" dirty="0" err="1"/>
              <a:t>penerapan</a:t>
            </a:r>
            <a:r>
              <a:rPr lang="en-US" b="0" i="0" dirty="0"/>
              <a:t> </a:t>
            </a:r>
            <a:r>
              <a:rPr lang="en-US" b="0" i="1" dirty="0"/>
              <a:t>machine learning </a:t>
            </a:r>
            <a:r>
              <a:rPr lang="en-US" b="0" i="0" dirty="0"/>
              <a:t>pada proses </a:t>
            </a:r>
            <a:r>
              <a:rPr lang="en-US" b="0" i="0" dirty="0" err="1"/>
              <a:t>persetujuan</a:t>
            </a:r>
            <a:r>
              <a:rPr lang="en-US" b="0" i="0" dirty="0"/>
              <a:t> </a:t>
            </a:r>
            <a:r>
              <a:rPr lang="en-US" b="0" i="0" dirty="0" err="1"/>
              <a:t>pinjaman</a:t>
            </a:r>
            <a:endParaRPr lang="en-US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FB5B5-68F7-4ED3-BEC5-B7838C14ED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98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39695-60D8-1881-BE63-CFF0A7D59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F63484-CD86-93D1-F1C1-845EC7A3E1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4BDA50-A221-BA85-D87F-5F0F4F8E6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data loss dan break-even </a:t>
            </a:r>
            <a:r>
              <a:rPr lang="en-US" dirty="0" err="1"/>
              <a:t>tadi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menyiapkan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scenario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,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marketing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B53FA-E944-B768-9E5A-D162C34BD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AFB5B5-68F7-4ED3-BEC5-B7838C14ED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461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Jadi sudah jelas apa saja dampak yang dapat diberikan oleh implementasi model tersebut. Setelah itu, kita juga perlu melihat keterbatasan dan opportunity yang ada untuk improve model ini.</a:t>
            </a:r>
          </a:p>
          <a:p>
            <a:endParaRPr lang="sv-SE" dirty="0"/>
          </a:p>
          <a:p>
            <a:r>
              <a:rPr lang="en-US" b="1" dirty="0" err="1"/>
              <a:t>Limitasi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- Model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melunasi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(</a:t>
            </a:r>
            <a:r>
              <a:rPr lang="en-US" i="1" dirty="0"/>
              <a:t>repayment</a:t>
            </a:r>
            <a:r>
              <a:rPr lang="en-US" dirty="0"/>
              <a:t>).</a:t>
            </a:r>
          </a:p>
          <a:p>
            <a:r>
              <a:rPr lang="en-US" dirty="0"/>
              <a:t>- Ada </a:t>
            </a:r>
            <a:r>
              <a:rPr lang="en-US" i="1" dirty="0"/>
              <a:t>trade-off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target </a:t>
            </a:r>
            <a:r>
              <a:rPr lang="en-US" i="1" dirty="0"/>
              <a:t>recall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yang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ditolak</a:t>
            </a:r>
            <a:r>
              <a:rPr lang="en-US" dirty="0"/>
              <a:t>.</a:t>
            </a:r>
          </a:p>
          <a:p>
            <a:r>
              <a:rPr lang="en-US" dirty="0"/>
              <a:t>- Performa model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menurun</a:t>
            </a:r>
            <a:r>
              <a:rPr lang="en-US" dirty="0"/>
              <a:t>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.</a:t>
            </a:r>
          </a:p>
          <a:p>
            <a:r>
              <a:rPr lang="en-US" dirty="0"/>
              <a:t>- Data </a:t>
            </a:r>
            <a:r>
              <a:rPr lang="en-US" dirty="0" err="1"/>
              <a:t>historis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bias yang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model.</a:t>
            </a:r>
          </a:p>
          <a:p>
            <a:endParaRPr lang="en-US" dirty="0"/>
          </a:p>
          <a:p>
            <a:r>
              <a:rPr lang="en-US" b="1" dirty="0"/>
              <a:t>Improvement:</a:t>
            </a:r>
            <a:endParaRPr lang="en-US" dirty="0"/>
          </a:p>
          <a:p>
            <a:r>
              <a:rPr lang="en-US" dirty="0"/>
              <a:t>- Integrasi data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i="1" dirty="0"/>
              <a:t>repayment</a:t>
            </a:r>
            <a:r>
              <a:rPr lang="en-US" dirty="0"/>
              <a:t>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kelayakan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pelunasan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i="1" dirty="0"/>
              <a:t>hybrid decision-making</a:t>
            </a:r>
            <a:r>
              <a:rPr lang="en-US" dirty="0"/>
              <a:t>, di mana </a:t>
            </a:r>
            <a:r>
              <a:rPr lang="en-US" dirty="0" err="1"/>
              <a:t>prediksi</a:t>
            </a:r>
            <a:r>
              <a:rPr lang="en-US" dirty="0"/>
              <a:t> model </a:t>
            </a:r>
            <a:r>
              <a:rPr lang="en-US" dirty="0" err="1"/>
              <a:t>dikombinasikan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 manual.</a:t>
            </a:r>
          </a:p>
          <a:p>
            <a:r>
              <a:rPr lang="en-US" i="1" dirty="0"/>
              <a:t>- Continuous learning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melatih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model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berkala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 </a:t>
            </a:r>
            <a:r>
              <a:rPr lang="en-US" dirty="0" err="1"/>
              <a:t>terbaru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FB5B5-68F7-4ED3-BEC5-B7838C14ED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84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FCD7B-24CE-6060-B7B5-A472F269D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FA0A1D-E3E9-88AC-C5B4-81679CED3B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0D0A11-D7F0-C272-7C89-A851EBB01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bahasan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,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rangkum</a:t>
            </a:r>
            <a:r>
              <a:rPr lang="en-US" dirty="0"/>
              <a:t> inti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point.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model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: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berpotensi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4x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0%,pinjaman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yang </a:t>
            </a:r>
            <a:r>
              <a:rPr lang="en-US" dirty="0" err="1"/>
              <a:t>disetujui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Loss: 5% </a:t>
            </a:r>
            <a:r>
              <a:rPr lang="en-US" dirty="0" err="1"/>
              <a:t>pinjaman</a:t>
            </a:r>
            <a:r>
              <a:rPr lang="en-US" dirty="0"/>
              <a:t> yang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ditolak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Break-even point: </a:t>
            </a:r>
            <a:r>
              <a:rPr lang="en-US" dirty="0" err="1"/>
              <a:t>tambahan</a:t>
            </a:r>
            <a:r>
              <a:rPr lang="en-US" dirty="0"/>
              <a:t> minimal 225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per </a:t>
            </a:r>
            <a:r>
              <a:rPr lang="en-US" dirty="0" err="1"/>
              <a:t>bulan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Flexible: Threshold Keputusan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strategi </a:t>
            </a:r>
            <a:r>
              <a:rPr lang="en-US" dirty="0" err="1"/>
              <a:t>bisnis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EB04D-FCF4-D890-DDBA-0587DEB090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FB5B5-68F7-4ED3-BEC5-B7838C14ED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5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08DB2-D795-1379-7131-304681D19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FE2749-ED9F-701E-1F44-069E3D7AA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EE037-850D-C194-3B38-9FE03DD2A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rangkuman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Langkah </a:t>
            </a:r>
            <a:r>
              <a:rPr lang="en-US" dirty="0" err="1"/>
              <a:t>berikutnya</a:t>
            </a:r>
            <a:r>
              <a:rPr lang="en-US" dirty="0"/>
              <a:t>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rekomendasikan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model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hybrid: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model,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manual review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model </a:t>
            </a:r>
            <a:r>
              <a:rPr lang="en-US" dirty="0" err="1"/>
              <a:t>selama</a:t>
            </a:r>
            <a:r>
              <a:rPr lang="en-US" dirty="0"/>
              <a:t> masa uji </a:t>
            </a:r>
            <a:r>
              <a:rPr lang="en-US" dirty="0" err="1"/>
              <a:t>coba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Fine-tune model </a:t>
            </a:r>
            <a:r>
              <a:rPr lang="en-US" dirty="0" err="1"/>
              <a:t>berdasarkan</a:t>
            </a:r>
            <a:r>
              <a:rPr lang="en-US" dirty="0"/>
              <a:t> data dan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09AF6-06C0-54E0-EB9F-D79E44AD3D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FB5B5-68F7-4ED3-BEC5-B7838C14ED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79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FB5B5-68F7-4ED3-BEC5-B7838C14ED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74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dan </a:t>
            </a:r>
            <a:r>
              <a:rPr lang="en-US" dirty="0" err="1"/>
              <a:t>analisis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menyimpulkan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i="1" dirty="0"/>
              <a:t>machine learning model </a:t>
            </a:r>
            <a:r>
              <a:rPr lang="en-US" i="0" dirty="0" err="1"/>
              <a:t>dapat</a:t>
            </a:r>
            <a:r>
              <a:rPr lang="en-US" i="0" dirty="0"/>
              <a:t> </a:t>
            </a:r>
            <a:r>
              <a:rPr lang="en-US" i="0" dirty="0" err="1"/>
              <a:t>secara</a:t>
            </a:r>
            <a:r>
              <a:rPr lang="en-US" i="0" dirty="0"/>
              <a:t> </a:t>
            </a:r>
            <a:r>
              <a:rPr lang="en-US" i="0" dirty="0" err="1"/>
              <a:t>signifikan</a:t>
            </a:r>
            <a:r>
              <a:rPr lang="en-US" i="0" dirty="0"/>
              <a:t> </a:t>
            </a:r>
            <a:r>
              <a:rPr lang="en-US" i="0" dirty="0" err="1"/>
              <a:t>meningkatkan</a:t>
            </a:r>
            <a:r>
              <a:rPr lang="en-US" i="0" dirty="0"/>
              <a:t> </a:t>
            </a:r>
            <a:r>
              <a:rPr lang="en-US" i="0" dirty="0" err="1"/>
              <a:t>potensi</a:t>
            </a:r>
            <a:r>
              <a:rPr lang="en-US" i="0" dirty="0"/>
              <a:t> </a:t>
            </a:r>
            <a:r>
              <a:rPr lang="en-US" i="0" dirty="0" err="1"/>
              <a:t>pertumbuhan</a:t>
            </a:r>
            <a:r>
              <a:rPr lang="en-US" i="0" dirty="0"/>
              <a:t> </a:t>
            </a:r>
            <a:r>
              <a:rPr lang="en-US" i="1" dirty="0"/>
              <a:t>revenue </a:t>
            </a:r>
            <a:r>
              <a:rPr lang="en-US" i="0" u="none" dirty="0"/>
              <a:t>Perusahaan.</a:t>
            </a:r>
          </a:p>
          <a:p>
            <a:r>
              <a:rPr lang="en-US" i="0" u="none" dirty="0" err="1"/>
              <a:t>Beberapa</a:t>
            </a:r>
            <a:r>
              <a:rPr lang="en-US" i="0" u="none" dirty="0"/>
              <a:t> </a:t>
            </a:r>
            <a:r>
              <a:rPr lang="en-US" i="0" u="none" dirty="0" err="1"/>
              <a:t>manfaat</a:t>
            </a:r>
            <a:r>
              <a:rPr lang="en-US" i="0" u="none" dirty="0"/>
              <a:t> </a:t>
            </a:r>
            <a:r>
              <a:rPr lang="en-US" i="0" u="none" dirty="0" err="1"/>
              <a:t>utamanya</a:t>
            </a:r>
            <a:r>
              <a:rPr lang="en-US" i="0" u="none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i="0" u="none" dirty="0" err="1"/>
              <a:t>Mempercepat</a:t>
            </a:r>
            <a:r>
              <a:rPr lang="en-US" i="0" u="none" dirty="0"/>
              <a:t> proses </a:t>
            </a:r>
            <a:r>
              <a:rPr lang="en-US" i="0" u="none" dirty="0" err="1"/>
              <a:t>pengambilan</a:t>
            </a:r>
            <a:r>
              <a:rPr lang="en-US" i="0" u="none" dirty="0"/>
              <a:t> Keputusan </a:t>
            </a:r>
            <a:r>
              <a:rPr lang="en-US" i="0" u="none" dirty="0" err="1"/>
              <a:t>persetujuan</a:t>
            </a:r>
            <a:r>
              <a:rPr lang="en-US" i="0" u="none" dirty="0"/>
              <a:t> </a:t>
            </a:r>
            <a:r>
              <a:rPr lang="en-US" i="0" u="none" dirty="0" err="1"/>
              <a:t>pinjaman</a:t>
            </a:r>
            <a:r>
              <a:rPr lang="en-US" i="0" u="none" dirty="0"/>
              <a:t>. </a:t>
            </a:r>
            <a:r>
              <a:rPr lang="en-US" i="0" u="none" dirty="0" err="1"/>
              <a:t>Secara</a:t>
            </a:r>
            <a:r>
              <a:rPr lang="en-US" i="0" u="none" dirty="0"/>
              <a:t> manual, </a:t>
            </a:r>
            <a:r>
              <a:rPr lang="en-US" i="0" u="none" dirty="0" err="1"/>
              <a:t>satu</a:t>
            </a:r>
            <a:r>
              <a:rPr lang="en-US" i="0" u="none" dirty="0"/>
              <a:t> </a:t>
            </a:r>
            <a:r>
              <a:rPr lang="en-US" i="0" u="none" dirty="0" err="1"/>
              <a:t>pengajuan</a:t>
            </a:r>
            <a:r>
              <a:rPr lang="en-US" i="0" u="none" dirty="0"/>
              <a:t> </a:t>
            </a:r>
            <a:r>
              <a:rPr lang="en-US" i="0" u="none" dirty="0" err="1"/>
              <a:t>pinjaman</a:t>
            </a:r>
            <a:r>
              <a:rPr lang="en-US" i="0" u="none" dirty="0"/>
              <a:t> </a:t>
            </a:r>
            <a:r>
              <a:rPr lang="en-US" i="0" u="none" dirty="0" err="1"/>
              <a:t>bisa</a:t>
            </a:r>
            <a:r>
              <a:rPr lang="en-US" i="0" u="none" dirty="0"/>
              <a:t> </a:t>
            </a:r>
            <a:r>
              <a:rPr lang="en-US" i="0" u="none" dirty="0" err="1"/>
              <a:t>memakan</a:t>
            </a:r>
            <a:r>
              <a:rPr lang="en-US" i="0" u="none" dirty="0"/>
              <a:t> </a:t>
            </a:r>
            <a:r>
              <a:rPr lang="en-US" i="0" u="none" dirty="0" err="1"/>
              <a:t>waktu</a:t>
            </a:r>
            <a:r>
              <a:rPr lang="en-US" i="0" u="none" dirty="0"/>
              <a:t> rata-rata 2 jam </a:t>
            </a:r>
            <a:r>
              <a:rPr lang="en-US" i="0" u="none" dirty="0" err="1"/>
              <a:t>atau</a:t>
            </a:r>
            <a:r>
              <a:rPr lang="en-US" i="0" u="none" dirty="0"/>
              <a:t> </a:t>
            </a:r>
            <a:r>
              <a:rPr lang="en-US" i="0" u="none" dirty="0" err="1"/>
              <a:t>lebih</a:t>
            </a:r>
            <a:r>
              <a:rPr lang="en-US" i="0" u="none" dirty="0"/>
              <a:t> </a:t>
            </a:r>
            <a:r>
              <a:rPr lang="en-US" i="0" u="none" dirty="0" err="1"/>
              <a:t>tergantung</a:t>
            </a:r>
            <a:r>
              <a:rPr lang="en-US" i="0" u="none" dirty="0"/>
              <a:t> </a:t>
            </a:r>
            <a:r>
              <a:rPr lang="en-US" i="0" u="none" dirty="0" err="1"/>
              <a:t>besar</a:t>
            </a:r>
            <a:r>
              <a:rPr lang="en-US" i="0" u="none" dirty="0"/>
              <a:t> dan </a:t>
            </a:r>
            <a:r>
              <a:rPr lang="en-US" i="0" u="none" dirty="0" err="1"/>
              <a:t>jenis</a:t>
            </a:r>
            <a:r>
              <a:rPr lang="en-US" i="0" u="none" dirty="0"/>
              <a:t> </a:t>
            </a:r>
            <a:r>
              <a:rPr lang="en-US" i="0" u="none" dirty="0" err="1"/>
              <a:t>pinjaman</a:t>
            </a:r>
            <a:r>
              <a:rPr lang="en-US" i="0" u="none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i="0" u="none" dirty="0" err="1"/>
              <a:t>Meningkatkan</a:t>
            </a:r>
            <a:r>
              <a:rPr lang="en-US" i="0" u="none" dirty="0"/>
              <a:t> </a:t>
            </a:r>
            <a:r>
              <a:rPr lang="en-US" i="0" u="none" dirty="0" err="1"/>
              <a:t>kapasitas</a:t>
            </a:r>
            <a:r>
              <a:rPr lang="en-US" i="0" u="none" dirty="0"/>
              <a:t> </a:t>
            </a:r>
            <a:r>
              <a:rPr lang="en-US" i="0" u="none" dirty="0" err="1"/>
              <a:t>operasional</a:t>
            </a:r>
            <a:r>
              <a:rPr lang="en-US" i="0" u="none" dirty="0"/>
              <a:t> </a:t>
            </a:r>
            <a:r>
              <a:rPr lang="en-US" i="0" u="none" dirty="0" err="1"/>
              <a:t>tanpa</a:t>
            </a:r>
            <a:r>
              <a:rPr lang="en-US" i="0" u="none" dirty="0"/>
              <a:t> </a:t>
            </a:r>
            <a:r>
              <a:rPr lang="en-US" i="0" u="none" dirty="0" err="1"/>
              <a:t>menambah</a:t>
            </a:r>
            <a:r>
              <a:rPr lang="en-US" i="0" u="none" dirty="0"/>
              <a:t> </a:t>
            </a:r>
            <a:r>
              <a:rPr lang="en-US" i="0" u="none" dirty="0" err="1"/>
              <a:t>jumlah</a:t>
            </a:r>
            <a:r>
              <a:rPr lang="en-US" i="0" u="none" dirty="0"/>
              <a:t> </a:t>
            </a:r>
            <a:r>
              <a:rPr lang="en-US" i="0" u="none" dirty="0" err="1"/>
              <a:t>staf</a:t>
            </a:r>
            <a:r>
              <a:rPr lang="en-US" i="0" u="none" dirty="0"/>
              <a:t>, </a:t>
            </a:r>
            <a:r>
              <a:rPr lang="en-US" i="0" u="none" dirty="0" err="1"/>
              <a:t>hingga</a:t>
            </a:r>
            <a:r>
              <a:rPr lang="en-US" i="0" u="none" dirty="0"/>
              <a:t> 4x </a:t>
            </a:r>
            <a:r>
              <a:rPr lang="en-US" i="0" u="none" dirty="0" err="1"/>
              <a:t>lipat</a:t>
            </a:r>
            <a:endParaRPr lang="en-US" i="0" u="none" dirty="0"/>
          </a:p>
          <a:p>
            <a:pPr marL="171450" indent="-171450">
              <a:buFontTx/>
              <a:buChar char="-"/>
            </a:pPr>
            <a:r>
              <a:rPr lang="en-US" i="0" u="none" dirty="0" err="1"/>
              <a:t>Mendorong</a:t>
            </a:r>
            <a:r>
              <a:rPr lang="en-US" i="0" u="none" dirty="0"/>
              <a:t> </a:t>
            </a:r>
            <a:r>
              <a:rPr lang="en-US" i="0" u="none" dirty="0" err="1"/>
              <a:t>pertumbuhan</a:t>
            </a:r>
            <a:r>
              <a:rPr lang="en-US" i="0" u="none" dirty="0"/>
              <a:t> </a:t>
            </a:r>
            <a:r>
              <a:rPr lang="en-US" i="0" u="none" dirty="0" err="1"/>
              <a:t>pendapatan</a:t>
            </a:r>
            <a:r>
              <a:rPr lang="en-US" i="0" u="none" dirty="0"/>
              <a:t> yang </a:t>
            </a:r>
            <a:r>
              <a:rPr lang="en-US" i="0" u="none" dirty="0" err="1"/>
              <a:t>berpotensi</a:t>
            </a:r>
            <a:r>
              <a:rPr lang="en-US" i="0" u="none" dirty="0"/>
              <a:t> </a:t>
            </a:r>
            <a:r>
              <a:rPr lang="en-US" i="0" u="none" dirty="0" err="1"/>
              <a:t>mencapai</a:t>
            </a:r>
            <a:r>
              <a:rPr lang="en-US" i="0" u="none" dirty="0"/>
              <a:t> </a:t>
            </a:r>
            <a:r>
              <a:rPr lang="en-US" i="0" u="none" dirty="0" err="1"/>
              <a:t>miliaran</a:t>
            </a:r>
            <a:r>
              <a:rPr lang="en-US" i="0" u="none" dirty="0"/>
              <a:t> Rupee.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FB5B5-68F7-4ED3-BEC5-B7838C14ED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4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CF1B4-EF4D-4BAF-8DD3-9E9CB46C4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8915B3-4A7E-AF75-0C49-0AAB8CF09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51B399-45F1-A7C2-82FC-4254AF28C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Jadi, </a:t>
            </a:r>
            <a:r>
              <a:rPr lang="en-US" dirty="0" err="1"/>
              <a:t>mengapa</a:t>
            </a:r>
            <a:r>
              <a:rPr lang="en-US" dirty="0"/>
              <a:t> proses approval yang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? 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pada system yang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.</a:t>
            </a:r>
          </a:p>
          <a:p>
            <a:r>
              <a:rPr lang="en-US" dirty="0"/>
              <a:t>Proses </a:t>
            </a:r>
            <a:r>
              <a:rPr lang="en-US" dirty="0" err="1"/>
              <a:t>persetujuan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manual dan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Lambat</a:t>
            </a:r>
            <a:r>
              <a:rPr lang="en-US" dirty="0"/>
              <a:t> dan </a:t>
            </a:r>
            <a:r>
              <a:rPr lang="en-US" dirty="0" err="1"/>
              <a:t>rawan</a:t>
            </a:r>
            <a:r>
              <a:rPr lang="en-US" dirty="0"/>
              <a:t> bias/error </a:t>
            </a:r>
            <a:r>
              <a:rPr lang="en-US" dirty="0" err="1"/>
              <a:t>akibat</a:t>
            </a:r>
            <a:r>
              <a:rPr lang="en-US" dirty="0"/>
              <a:t> factor </a:t>
            </a:r>
            <a:r>
              <a:rPr lang="en-US" dirty="0" err="1"/>
              <a:t>manusia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i="1" dirty="0"/>
              <a:t>bottleneck </a:t>
            </a:r>
            <a:r>
              <a:rPr lang="en-US" dirty="0"/>
              <a:t>yang </a:t>
            </a:r>
            <a:r>
              <a:rPr lang="en-US" dirty="0" err="1"/>
              <a:t>menghambat</a:t>
            </a:r>
            <a:r>
              <a:rPr lang="en-US" dirty="0"/>
              <a:t> </a:t>
            </a:r>
            <a:r>
              <a:rPr lang="en-US" dirty="0" err="1"/>
              <a:t>akuisisi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</a:t>
            </a:r>
            <a:r>
              <a:rPr lang="en-US" dirty="0" err="1"/>
              <a:t>memengaruhi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dan </a:t>
            </a:r>
            <a:r>
              <a:rPr lang="en-US" i="1" dirty="0"/>
              <a:t>market share</a:t>
            </a:r>
            <a:r>
              <a:rPr lang="en-US" dirty="0"/>
              <a:t>, yang pada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berdampak</a:t>
            </a:r>
            <a:r>
              <a:rPr lang="en-US" dirty="0"/>
              <a:t> pada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Perusahaan.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0FBDD-CCBA-0D19-078D-D8DE06664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FB5B5-68F7-4ED3-BEC5-B7838C14ED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5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3F67B-3007-8378-27C2-A5CE65C38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1B6D8-A148-28FD-28FD-7E2693FEA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5EB017-291C-F3BD-6F43-F3BF2D85B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b="1" dirty="0" err="1"/>
              <a:t>implementasi</a:t>
            </a:r>
            <a:r>
              <a:rPr lang="en-US" b="1" dirty="0"/>
              <a:t> ML model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membantu</a:t>
            </a:r>
            <a:r>
              <a:rPr lang="en-US" b="0" dirty="0"/>
              <a:t> </a:t>
            </a:r>
            <a:r>
              <a:rPr lang="en-US" b="0" dirty="0" err="1"/>
              <a:t>pengambilan</a:t>
            </a:r>
            <a:r>
              <a:rPr lang="en-US" b="0" dirty="0"/>
              <a:t> Keputusan </a:t>
            </a:r>
            <a:r>
              <a:rPr lang="en-US" b="0" dirty="0" err="1"/>
              <a:t>persetujuan</a:t>
            </a:r>
            <a:r>
              <a:rPr lang="en-US" b="0" dirty="0"/>
              <a:t> </a:t>
            </a:r>
            <a:r>
              <a:rPr lang="en-US" b="0" dirty="0" err="1"/>
              <a:t>pinjaman</a:t>
            </a:r>
            <a:r>
              <a:rPr lang="en-US" b="0" dirty="0"/>
              <a:t>. </a:t>
            </a:r>
          </a:p>
          <a:p>
            <a:r>
              <a:rPr lang="en-US" b="0" dirty="0"/>
              <a:t>Model yang </a:t>
            </a:r>
            <a:r>
              <a:rPr lang="en-US" b="0" dirty="0" err="1"/>
              <a:t>saya</a:t>
            </a:r>
            <a:r>
              <a:rPr lang="en-US" b="0" dirty="0"/>
              <a:t> </a:t>
            </a:r>
            <a:r>
              <a:rPr lang="en-US" b="0" dirty="0" err="1"/>
              <a:t>pilih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1" dirty="0"/>
              <a:t>Random Forest</a:t>
            </a:r>
            <a:r>
              <a:rPr lang="en-US" b="0" dirty="0"/>
              <a:t>. </a:t>
            </a:r>
            <a:r>
              <a:rPr lang="en-US" b="0" dirty="0" err="1"/>
              <a:t>Kenapa</a:t>
            </a:r>
            <a:r>
              <a:rPr lang="en-US" b="0" dirty="0"/>
              <a:t> model </a:t>
            </a:r>
            <a:r>
              <a:rPr lang="en-US" b="0" dirty="0" err="1"/>
              <a:t>ini</a:t>
            </a:r>
            <a:r>
              <a:rPr lang="en-US" b="0" dirty="0"/>
              <a:t>?</a:t>
            </a:r>
          </a:p>
          <a:p>
            <a:r>
              <a:rPr lang="en-US" b="0" dirty="0" err="1"/>
              <a:t>Sebenarnya</a:t>
            </a:r>
            <a:r>
              <a:rPr lang="en-US" b="0" dirty="0"/>
              <a:t> </a:t>
            </a:r>
            <a:r>
              <a:rPr lang="en-US" b="0" dirty="0" err="1"/>
              <a:t>saya</a:t>
            </a:r>
            <a:r>
              <a:rPr lang="en-US" b="0" dirty="0"/>
              <a:t> </a:t>
            </a:r>
            <a:r>
              <a:rPr lang="en-US" b="0" dirty="0" err="1"/>
              <a:t>sudah</a:t>
            </a:r>
            <a:r>
              <a:rPr lang="en-US" b="0" dirty="0"/>
              <a:t> </a:t>
            </a:r>
            <a:r>
              <a:rPr lang="en-US" b="0" dirty="0" err="1"/>
              <a:t>melakukan</a:t>
            </a:r>
            <a:r>
              <a:rPr lang="en-US" b="0" dirty="0"/>
              <a:t> </a:t>
            </a:r>
            <a:r>
              <a:rPr lang="en-US" b="0" dirty="0" err="1"/>
              <a:t>eksperimen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beberapa</a:t>
            </a:r>
            <a:r>
              <a:rPr lang="en-US" b="0" dirty="0"/>
              <a:t> model, </a:t>
            </a:r>
            <a:r>
              <a:rPr lang="en-US" b="0" dirty="0" err="1"/>
              <a:t>tapi</a:t>
            </a:r>
            <a:r>
              <a:rPr lang="en-US" b="0" dirty="0"/>
              <a:t> </a:t>
            </a:r>
            <a:r>
              <a:rPr lang="en-US" b="1" dirty="0"/>
              <a:t>Random Forest</a:t>
            </a:r>
            <a:r>
              <a:rPr lang="en-US" b="0" dirty="0"/>
              <a:t> </a:t>
            </a:r>
            <a:r>
              <a:rPr lang="en-US" b="0" dirty="0" err="1"/>
              <a:t>memberikan</a:t>
            </a:r>
            <a:r>
              <a:rPr lang="en-US" b="0" dirty="0"/>
              <a:t> </a:t>
            </a:r>
            <a:r>
              <a:rPr lang="en-US" b="0" dirty="0" err="1"/>
              <a:t>performa</a:t>
            </a:r>
            <a:r>
              <a:rPr lang="en-US" b="0" dirty="0"/>
              <a:t> </a:t>
            </a:r>
            <a:r>
              <a:rPr lang="en-US" b="0" dirty="0" err="1"/>
              <a:t>terbaik</a:t>
            </a:r>
            <a:r>
              <a:rPr lang="en-US" b="0" dirty="0"/>
              <a:t> </a:t>
            </a:r>
            <a:r>
              <a:rPr lang="en-US" b="0" dirty="0" err="1"/>
              <a:t>secara</a:t>
            </a:r>
            <a:r>
              <a:rPr lang="en-US" b="0" dirty="0"/>
              <a:t> </a:t>
            </a:r>
            <a:r>
              <a:rPr lang="en-US" b="0" dirty="0" err="1"/>
              <a:t>keseluruhan</a:t>
            </a:r>
            <a:r>
              <a:rPr lang="en-US" b="0" dirty="0"/>
              <a:t>.</a:t>
            </a:r>
          </a:p>
          <a:p>
            <a:br>
              <a:rPr lang="en-US" b="0" dirty="0"/>
            </a:br>
            <a:r>
              <a:rPr lang="en-US" b="0" dirty="0"/>
              <a:t>Hasil </a:t>
            </a:r>
            <a:r>
              <a:rPr lang="en-US" b="0" dirty="0" err="1"/>
              <a:t>performa</a:t>
            </a:r>
            <a:r>
              <a:rPr lang="en-US" b="0" dirty="0"/>
              <a:t> model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cukup</a:t>
            </a:r>
            <a:r>
              <a:rPr lang="en-US" b="0" dirty="0"/>
              <a:t> </a:t>
            </a:r>
            <a:r>
              <a:rPr lang="en-US" b="0" dirty="0" err="1"/>
              <a:t>impresif</a:t>
            </a:r>
            <a:r>
              <a:rPr lang="en-US" b="0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Precision </a:t>
            </a:r>
            <a:r>
              <a:rPr lang="en-US" b="0" dirty="0" err="1"/>
              <a:t>hampir</a:t>
            </a:r>
            <a:r>
              <a:rPr lang="en-US" b="0" dirty="0"/>
              <a:t> </a:t>
            </a:r>
            <a:r>
              <a:rPr lang="en-US" b="0" dirty="0" err="1"/>
              <a:t>sempurna</a:t>
            </a:r>
            <a:r>
              <a:rPr lang="en-US" b="0" dirty="0"/>
              <a:t>, </a:t>
            </a:r>
            <a:r>
              <a:rPr lang="en-US" b="0" dirty="0" err="1"/>
              <a:t>mendekati</a:t>
            </a:r>
            <a:r>
              <a:rPr lang="en-US" b="0" dirty="0"/>
              <a:t> 1, </a:t>
            </a:r>
            <a:r>
              <a:rPr lang="en-US" b="0" dirty="0" err="1"/>
              <a:t>artinya</a:t>
            </a:r>
            <a:r>
              <a:rPr lang="en-US" b="0" dirty="0"/>
              <a:t> model </a:t>
            </a:r>
            <a:r>
              <a:rPr lang="en-US" b="0" dirty="0" err="1"/>
              <a:t>hampir</a:t>
            </a:r>
            <a:r>
              <a:rPr lang="en-US" b="0" dirty="0"/>
              <a:t> </a:t>
            </a:r>
            <a:r>
              <a:rPr lang="en-US" b="0" dirty="0" err="1"/>
              <a:t>sepenuhnya</a:t>
            </a:r>
            <a:r>
              <a:rPr lang="en-US" b="0" dirty="0"/>
              <a:t> </a:t>
            </a:r>
            <a:r>
              <a:rPr lang="en-US" b="0" dirty="0" err="1"/>
              <a:t>menghindari</a:t>
            </a:r>
            <a:r>
              <a:rPr lang="en-US" b="0" dirty="0"/>
              <a:t> </a:t>
            </a:r>
            <a:r>
              <a:rPr lang="en-US" b="0" i="1" dirty="0"/>
              <a:t>false positive.</a:t>
            </a:r>
            <a:r>
              <a:rPr lang="en-US" b="0" i="0" dirty="0"/>
              <a:t> </a:t>
            </a:r>
            <a:r>
              <a:rPr lang="en-US" b="0" i="0" dirty="0" err="1"/>
              <a:t>Secara</a:t>
            </a:r>
            <a:r>
              <a:rPr lang="en-US" b="0" i="0" dirty="0"/>
              <a:t> </a:t>
            </a:r>
            <a:r>
              <a:rPr lang="en-US" b="0" i="0" dirty="0" err="1"/>
              <a:t>sederhana</a:t>
            </a:r>
            <a:r>
              <a:rPr lang="en-US" b="0" i="0" dirty="0"/>
              <a:t>, </a:t>
            </a:r>
            <a:r>
              <a:rPr lang="en-US" b="0" i="0" dirty="0" err="1"/>
              <a:t>jika</a:t>
            </a:r>
            <a:r>
              <a:rPr lang="en-US" b="0" i="0" dirty="0"/>
              <a:t> </a:t>
            </a:r>
            <a:r>
              <a:rPr lang="en-US" b="0" i="0" dirty="0" err="1"/>
              <a:t>ada</a:t>
            </a:r>
            <a:r>
              <a:rPr lang="en-US" b="0" i="0" dirty="0"/>
              <a:t> 100 </a:t>
            </a:r>
            <a:r>
              <a:rPr lang="en-US" b="0" i="0" dirty="0" err="1"/>
              <a:t>pinjaman</a:t>
            </a:r>
            <a:r>
              <a:rPr lang="en-US" b="0" i="0" dirty="0"/>
              <a:t> yang </a:t>
            </a:r>
            <a:r>
              <a:rPr lang="en-US" b="0" i="0" dirty="0" err="1"/>
              <a:t>disetujui</a:t>
            </a:r>
            <a:r>
              <a:rPr lang="en-US" b="0" i="0" dirty="0"/>
              <a:t> oleh model, </a:t>
            </a:r>
            <a:r>
              <a:rPr lang="en-US" b="0" i="0" dirty="0" err="1"/>
              <a:t>maka</a:t>
            </a:r>
            <a:r>
              <a:rPr lang="en-US" b="0" i="0" dirty="0"/>
              <a:t> </a:t>
            </a:r>
            <a:r>
              <a:rPr lang="en-US" b="0" i="0" dirty="0" err="1"/>
              <a:t>berdasarkan</a:t>
            </a:r>
            <a:r>
              <a:rPr lang="en-US" b="0" i="0" dirty="0"/>
              <a:t> </a:t>
            </a:r>
            <a:r>
              <a:rPr lang="en-US" b="0" i="0" dirty="0" err="1"/>
              <a:t>performa</a:t>
            </a:r>
            <a:r>
              <a:rPr lang="en-US" b="0" i="0" dirty="0"/>
              <a:t> historical, </a:t>
            </a:r>
            <a:r>
              <a:rPr lang="en-US" b="0" i="0" dirty="0" err="1"/>
              <a:t>semua</a:t>
            </a:r>
            <a:r>
              <a:rPr lang="en-US" b="0" i="0" dirty="0"/>
              <a:t> </a:t>
            </a:r>
            <a:r>
              <a:rPr lang="en-US" b="0" i="0" dirty="0" err="1"/>
              <a:t>pinjaman</a:t>
            </a:r>
            <a:r>
              <a:rPr lang="en-US" b="0" i="0" dirty="0"/>
              <a:t> </a:t>
            </a:r>
            <a:r>
              <a:rPr lang="en-US" b="0" i="0" dirty="0" err="1"/>
              <a:t>ini</a:t>
            </a:r>
            <a:r>
              <a:rPr lang="en-US" b="0" i="0" dirty="0"/>
              <a:t> juga </a:t>
            </a:r>
            <a:r>
              <a:rPr lang="en-US" b="0" i="0" dirty="0" err="1"/>
              <a:t>akan</a:t>
            </a:r>
            <a:r>
              <a:rPr lang="en-US" b="0" i="0" dirty="0"/>
              <a:t> </a:t>
            </a:r>
            <a:r>
              <a:rPr lang="en-US" b="0" i="0" dirty="0" err="1"/>
              <a:t>disetujui</a:t>
            </a:r>
            <a:r>
              <a:rPr lang="en-US" b="0" i="0" dirty="0"/>
              <a:t> </a:t>
            </a:r>
            <a:r>
              <a:rPr lang="en-US" b="0" i="0" dirty="0" err="1"/>
              <a:t>jika</a:t>
            </a:r>
            <a:r>
              <a:rPr lang="en-US" b="0" i="0" dirty="0"/>
              <a:t> </a:t>
            </a:r>
            <a:r>
              <a:rPr lang="en-US" b="0" i="0" dirty="0" err="1"/>
              <a:t>dilakukan</a:t>
            </a:r>
            <a:r>
              <a:rPr lang="en-US" b="0" i="0" dirty="0"/>
              <a:t> </a:t>
            </a:r>
            <a:r>
              <a:rPr lang="en-US" b="0" i="0" dirty="0" err="1"/>
              <a:t>secara</a:t>
            </a:r>
            <a:r>
              <a:rPr lang="en-US" b="0" i="0" dirty="0"/>
              <a:t> manual oleh staff</a:t>
            </a:r>
            <a:endParaRPr lang="en-US" b="0" i="1" dirty="0"/>
          </a:p>
          <a:p>
            <a:pPr marL="171450" indent="-171450">
              <a:buFontTx/>
              <a:buChar char="-"/>
            </a:pPr>
            <a:r>
              <a:rPr lang="en-US" b="1" i="0" dirty="0"/>
              <a:t>Recall </a:t>
            </a:r>
            <a:r>
              <a:rPr lang="en-US" b="0" i="0" dirty="0"/>
              <a:t>0.95, </a:t>
            </a:r>
            <a:r>
              <a:rPr lang="en-US" b="0" i="0" dirty="0" err="1"/>
              <a:t>artinya</a:t>
            </a:r>
            <a:r>
              <a:rPr lang="en-US" b="0" i="0" dirty="0"/>
              <a:t> model </a:t>
            </a:r>
            <a:r>
              <a:rPr lang="en-US" b="0" i="0" dirty="0" err="1"/>
              <a:t>mampu</a:t>
            </a:r>
            <a:r>
              <a:rPr lang="en-US" b="0" i="0" dirty="0"/>
              <a:t> </a:t>
            </a:r>
            <a:r>
              <a:rPr lang="en-US" b="0" i="0" dirty="0" err="1"/>
              <a:t>menghindari</a:t>
            </a:r>
            <a:r>
              <a:rPr lang="en-US" b="0" i="0" dirty="0"/>
              <a:t> false negative </a:t>
            </a:r>
            <a:r>
              <a:rPr lang="en-US" b="0" i="0" dirty="0" err="1"/>
              <a:t>sebesar</a:t>
            </a:r>
            <a:r>
              <a:rPr lang="en-US" b="0" i="0" dirty="0"/>
              <a:t> 95%. </a:t>
            </a:r>
            <a:r>
              <a:rPr lang="en-US" b="0" i="0" dirty="0" err="1"/>
              <a:t>Secara</a:t>
            </a:r>
            <a:r>
              <a:rPr lang="en-US" b="0" i="0" dirty="0"/>
              <a:t> </a:t>
            </a:r>
            <a:r>
              <a:rPr lang="en-US" b="0" i="0" dirty="0" err="1"/>
              <a:t>sederhana</a:t>
            </a:r>
            <a:r>
              <a:rPr lang="en-US" b="0" i="0" dirty="0"/>
              <a:t>, </a:t>
            </a:r>
            <a:r>
              <a:rPr lang="en-US" b="0" i="0" dirty="0" err="1"/>
              <a:t>jika</a:t>
            </a:r>
            <a:r>
              <a:rPr lang="en-US" b="0" i="0" dirty="0"/>
              <a:t> </a:t>
            </a:r>
            <a:r>
              <a:rPr lang="en-US" b="0" i="0" dirty="0" err="1"/>
              <a:t>ada</a:t>
            </a:r>
            <a:r>
              <a:rPr lang="en-US" b="0" i="0" dirty="0"/>
              <a:t> 100 </a:t>
            </a:r>
            <a:r>
              <a:rPr lang="en-US" b="0" i="0" dirty="0" err="1"/>
              <a:t>pinjaman</a:t>
            </a:r>
            <a:r>
              <a:rPr lang="en-US" b="0" i="0" dirty="0"/>
              <a:t> yang </a:t>
            </a:r>
            <a:r>
              <a:rPr lang="en-US" b="0" i="0" dirty="0" err="1"/>
              <a:t>seharusnya</a:t>
            </a:r>
            <a:r>
              <a:rPr lang="en-US" b="0" i="0" dirty="0"/>
              <a:t> </a:t>
            </a:r>
            <a:r>
              <a:rPr lang="en-US" b="0" i="0" dirty="0" err="1"/>
              <a:t>disetujui</a:t>
            </a:r>
            <a:r>
              <a:rPr lang="en-US" b="0" i="0" dirty="0"/>
              <a:t> oleh </a:t>
            </a:r>
            <a:r>
              <a:rPr lang="en-US" b="0" i="0" dirty="0" err="1"/>
              <a:t>staf</a:t>
            </a:r>
            <a:r>
              <a:rPr lang="en-US" b="0" i="0" dirty="0"/>
              <a:t> </a:t>
            </a:r>
            <a:r>
              <a:rPr lang="en-US" b="0" i="0" dirty="0" err="1"/>
              <a:t>jika</a:t>
            </a:r>
            <a:r>
              <a:rPr lang="en-US" b="0" i="0" dirty="0"/>
              <a:t> </a:t>
            </a:r>
            <a:r>
              <a:rPr lang="en-US" b="0" i="0" dirty="0" err="1"/>
              <a:t>dilakukan</a:t>
            </a:r>
            <a:r>
              <a:rPr lang="en-US" b="0" i="0" dirty="0"/>
              <a:t> </a:t>
            </a:r>
            <a:r>
              <a:rPr lang="en-US" b="0" i="0" dirty="0" err="1"/>
              <a:t>secara</a:t>
            </a:r>
            <a:r>
              <a:rPr lang="en-US" b="0" i="0" dirty="0"/>
              <a:t> manual, model </a:t>
            </a:r>
            <a:r>
              <a:rPr lang="en-US" b="0" i="0" dirty="0" err="1"/>
              <a:t>hanya</a:t>
            </a:r>
            <a:r>
              <a:rPr lang="en-US" b="0" i="0" dirty="0"/>
              <a:t> </a:t>
            </a:r>
            <a:r>
              <a:rPr lang="en-US" b="0" i="0" dirty="0" err="1"/>
              <a:t>akan</a:t>
            </a:r>
            <a:r>
              <a:rPr lang="en-US" b="0" i="0" dirty="0"/>
              <a:t> </a:t>
            </a:r>
            <a:r>
              <a:rPr lang="en-US" b="0" i="0" dirty="0" err="1"/>
              <a:t>berhasil</a:t>
            </a:r>
            <a:r>
              <a:rPr lang="en-US" b="0" i="0" dirty="0"/>
              <a:t> </a:t>
            </a:r>
            <a:r>
              <a:rPr lang="en-US" b="0" i="0" dirty="0" err="1"/>
              <a:t>menyetujui</a:t>
            </a:r>
            <a:r>
              <a:rPr lang="en-US" b="0" i="0" dirty="0"/>
              <a:t> 95 </a:t>
            </a:r>
            <a:r>
              <a:rPr lang="en-US" b="0" i="0" dirty="0" err="1"/>
              <a:t>pinjaman</a:t>
            </a:r>
            <a:r>
              <a:rPr lang="en-US" b="0" i="0" dirty="0"/>
              <a:t>.</a:t>
            </a:r>
          </a:p>
          <a:p>
            <a:pPr marL="0" indent="0">
              <a:buFontTx/>
              <a:buNone/>
            </a:pPr>
            <a:r>
              <a:rPr lang="en-US" b="0" i="0" dirty="0"/>
              <a:t>Oleh </a:t>
            </a:r>
            <a:r>
              <a:rPr lang="en-US" b="0" i="0" dirty="0" err="1"/>
              <a:t>karena</a:t>
            </a:r>
            <a:r>
              <a:rPr lang="en-US" b="0" i="0" dirty="0"/>
              <a:t> </a:t>
            </a:r>
            <a:r>
              <a:rPr lang="en-US" b="0" i="0" dirty="0" err="1"/>
              <a:t>itu</a:t>
            </a:r>
            <a:r>
              <a:rPr lang="en-US" b="0" i="0" dirty="0"/>
              <a:t>, </a:t>
            </a:r>
            <a:r>
              <a:rPr lang="en-US" b="0" i="0" dirty="0" err="1"/>
              <a:t>memang</a:t>
            </a:r>
            <a:r>
              <a:rPr lang="en-US" b="0" i="0" dirty="0"/>
              <a:t> </a:t>
            </a:r>
            <a:r>
              <a:rPr lang="en-US" b="0" i="0" dirty="0" err="1"/>
              <a:t>ada</a:t>
            </a:r>
            <a:r>
              <a:rPr lang="en-US" b="0" i="0" dirty="0"/>
              <a:t> trade-off </a:t>
            </a:r>
            <a:r>
              <a:rPr lang="en-US" b="0" i="0" dirty="0" err="1"/>
              <a:t>dalam</a:t>
            </a:r>
            <a:r>
              <a:rPr lang="en-US" b="0" i="0" dirty="0"/>
              <a:t> </a:t>
            </a:r>
            <a:r>
              <a:rPr lang="en-US" b="0" i="0" dirty="0" err="1"/>
              <a:t>implementasi</a:t>
            </a:r>
            <a:r>
              <a:rPr lang="en-US" b="0" i="0" dirty="0"/>
              <a:t> ML model </a:t>
            </a:r>
            <a:r>
              <a:rPr lang="en-US" b="0" i="0" dirty="0" err="1"/>
              <a:t>ini</a:t>
            </a:r>
            <a:r>
              <a:rPr lang="en-US" b="0" i="0" dirty="0"/>
              <a:t>, </a:t>
            </a:r>
            <a:r>
              <a:rPr lang="en-US" b="0" i="0" dirty="0" err="1"/>
              <a:t>yaitu</a:t>
            </a:r>
            <a:r>
              <a:rPr lang="en-US" b="0" i="0" dirty="0"/>
              <a:t> </a:t>
            </a:r>
            <a:r>
              <a:rPr lang="en-US" b="0" i="0" dirty="0" err="1"/>
              <a:t>potensi</a:t>
            </a:r>
            <a:r>
              <a:rPr lang="en-US" b="0" i="0" dirty="0"/>
              <a:t> </a:t>
            </a:r>
            <a:r>
              <a:rPr lang="en-US" b="0" i="0" dirty="0" err="1"/>
              <a:t>kehilangan</a:t>
            </a:r>
            <a:r>
              <a:rPr lang="en-US" b="0" i="0" dirty="0"/>
              <a:t> 5% </a:t>
            </a:r>
            <a:r>
              <a:rPr lang="en-US" b="0" i="0" dirty="0" err="1"/>
              <a:t>pendapatan</a:t>
            </a:r>
            <a:r>
              <a:rPr lang="en-US" b="0" i="0" dirty="0"/>
              <a:t> </a:t>
            </a:r>
            <a:r>
              <a:rPr lang="en-US" b="0" i="0" dirty="0" err="1"/>
              <a:t>dari</a:t>
            </a:r>
            <a:r>
              <a:rPr lang="en-US" b="0" i="0" dirty="0"/>
              <a:t> </a:t>
            </a:r>
            <a:r>
              <a:rPr lang="en-US" b="0" i="0" dirty="0" err="1"/>
              <a:t>pinjaman</a:t>
            </a:r>
            <a:r>
              <a:rPr lang="en-US" b="0" i="0" dirty="0"/>
              <a:t> yang </a:t>
            </a:r>
            <a:r>
              <a:rPr lang="en-US" b="0" i="0" dirty="0" err="1"/>
              <a:t>gagal</a:t>
            </a:r>
            <a:r>
              <a:rPr lang="en-US" b="0" i="0" dirty="0"/>
              <a:t> </a:t>
            </a:r>
            <a:r>
              <a:rPr lang="en-US" b="0" i="0" dirty="0" err="1"/>
              <a:t>disetujui</a:t>
            </a:r>
            <a:r>
              <a:rPr lang="en-US" b="0" i="0" dirty="0"/>
              <a:t> </a:t>
            </a:r>
            <a:r>
              <a:rPr lang="en-US" b="0" i="0" dirty="0" err="1"/>
              <a:t>tersebut</a:t>
            </a:r>
            <a:r>
              <a:rPr lang="en-US" b="0" i="0" dirty="0"/>
              <a:t>, </a:t>
            </a:r>
            <a:r>
              <a:rPr lang="en-US" b="0" i="0" dirty="0" err="1"/>
              <a:t>tetapi</a:t>
            </a:r>
            <a:r>
              <a:rPr lang="en-US" b="0" i="0" dirty="0"/>
              <a:t> trade-off </a:t>
            </a:r>
            <a:r>
              <a:rPr lang="en-US" b="0" i="0" dirty="0" err="1"/>
              <a:t>ini</a:t>
            </a:r>
            <a:r>
              <a:rPr lang="en-US" b="0" i="0" dirty="0"/>
              <a:t> </a:t>
            </a:r>
            <a:r>
              <a:rPr lang="en-US" b="0" i="0" dirty="0" err="1"/>
              <a:t>bisa</a:t>
            </a:r>
            <a:r>
              <a:rPr lang="en-US" b="0" i="0" dirty="0"/>
              <a:t> </a:t>
            </a:r>
            <a:r>
              <a:rPr lang="en-US" b="0" i="0" dirty="0" err="1"/>
              <a:t>diimbangi</a:t>
            </a:r>
            <a:r>
              <a:rPr lang="en-US" b="0" i="0" dirty="0"/>
              <a:t> oleh </a:t>
            </a:r>
            <a:r>
              <a:rPr lang="en-US" b="0" i="0" dirty="0" err="1"/>
              <a:t>potensi</a:t>
            </a:r>
            <a:r>
              <a:rPr lang="en-US" b="0" i="0" dirty="0"/>
              <a:t> </a:t>
            </a:r>
            <a:r>
              <a:rPr lang="en-US" b="0" i="0" dirty="0" err="1"/>
              <a:t>pertumbuhan</a:t>
            </a:r>
            <a:r>
              <a:rPr lang="en-US" b="0" i="0" dirty="0"/>
              <a:t> </a:t>
            </a:r>
            <a:r>
              <a:rPr lang="en-US" b="0" i="0" dirty="0" err="1"/>
              <a:t>pendapatan</a:t>
            </a:r>
            <a:r>
              <a:rPr lang="en-US" b="0" i="0" dirty="0"/>
              <a:t> yang </a:t>
            </a:r>
            <a:r>
              <a:rPr lang="en-US" b="0" i="0" dirty="0" err="1"/>
              <a:t>jauh</a:t>
            </a:r>
            <a:r>
              <a:rPr lang="en-US" b="0" i="0" dirty="0"/>
              <a:t> </a:t>
            </a:r>
            <a:r>
              <a:rPr lang="en-US" b="0" i="0" dirty="0" err="1"/>
              <a:t>lebih</a:t>
            </a:r>
            <a:r>
              <a:rPr lang="en-US" b="0" i="0" dirty="0"/>
              <a:t> </a:t>
            </a:r>
            <a:r>
              <a:rPr lang="en-US" b="0" i="0" dirty="0" err="1"/>
              <a:t>besar</a:t>
            </a:r>
            <a:r>
              <a:rPr lang="en-US" b="0" i="0" dirty="0"/>
              <a:t> – yang </a:t>
            </a:r>
            <a:r>
              <a:rPr lang="en-US" b="0" i="0" dirty="0" err="1"/>
              <a:t>akan</a:t>
            </a:r>
            <a:r>
              <a:rPr lang="en-US" b="0" i="0" dirty="0"/>
              <a:t> </a:t>
            </a:r>
            <a:r>
              <a:rPr lang="en-US" b="0" i="0" dirty="0" err="1"/>
              <a:t>saya</a:t>
            </a:r>
            <a:r>
              <a:rPr lang="en-US" b="0" i="0" dirty="0"/>
              <a:t> </a:t>
            </a:r>
            <a:r>
              <a:rPr lang="en-US" b="0" i="0" dirty="0" err="1"/>
              <a:t>jelaskan</a:t>
            </a:r>
            <a:r>
              <a:rPr lang="en-US" b="0" i="0" dirty="0"/>
              <a:t> di slide </a:t>
            </a:r>
            <a:r>
              <a:rPr lang="en-US" b="0" i="0" dirty="0" err="1"/>
              <a:t>berikutnya</a:t>
            </a:r>
            <a:r>
              <a:rPr lang="en-US" b="0" i="0" dirty="0"/>
              <a:t> </a:t>
            </a:r>
            <a:r>
              <a:rPr lang="en-US" b="0" i="0" dirty="0" err="1"/>
              <a:t>nanti</a:t>
            </a:r>
            <a:r>
              <a:rPr lang="en-US" b="0" i="0" dirty="0"/>
              <a:t>.</a:t>
            </a:r>
          </a:p>
          <a:p>
            <a:pPr marL="0" indent="0">
              <a:buFontTx/>
              <a:buNone/>
            </a:pPr>
            <a:endParaRPr lang="en-US" b="0" i="0" dirty="0"/>
          </a:p>
          <a:p>
            <a:pPr marL="0" indent="0">
              <a:buFontTx/>
              <a:buNone/>
            </a:pPr>
            <a:r>
              <a:rPr lang="en-US" b="0" i="0" dirty="0" err="1"/>
              <a:t>Dengan</a:t>
            </a:r>
            <a:r>
              <a:rPr lang="en-US" b="0" i="0" dirty="0"/>
              <a:t> </a:t>
            </a:r>
            <a:r>
              <a:rPr lang="en-US" b="0" i="0" dirty="0" err="1"/>
              <a:t>implementasi</a:t>
            </a:r>
            <a:r>
              <a:rPr lang="en-US" b="0" i="0" dirty="0"/>
              <a:t> model </a:t>
            </a:r>
            <a:r>
              <a:rPr lang="en-US" b="0" i="0" dirty="0" err="1"/>
              <a:t>ini</a:t>
            </a:r>
            <a:r>
              <a:rPr lang="en-US" b="0" i="0" dirty="0"/>
              <a:t>, proses manual </a:t>
            </a:r>
            <a:r>
              <a:rPr lang="en-US" b="0" i="0" dirty="0" err="1"/>
              <a:t>bisa</a:t>
            </a:r>
            <a:r>
              <a:rPr lang="en-US" b="0" i="0" dirty="0"/>
              <a:t> </a:t>
            </a:r>
            <a:r>
              <a:rPr lang="en-US" b="0" i="0" dirty="0" err="1"/>
              <a:t>dipangkas</a:t>
            </a:r>
            <a:r>
              <a:rPr lang="en-US" b="0" i="0" dirty="0"/>
              <a:t> </a:t>
            </a:r>
            <a:r>
              <a:rPr lang="en-US" b="0" i="0" dirty="0" err="1"/>
              <a:t>menjadi</a:t>
            </a:r>
            <a:r>
              <a:rPr lang="en-US" b="0" i="0" dirty="0"/>
              <a:t> </a:t>
            </a:r>
            <a:r>
              <a:rPr lang="en-US" b="0" i="0" dirty="0" err="1"/>
              <a:t>hanya</a:t>
            </a:r>
            <a:r>
              <a:rPr lang="en-US" b="0" i="0" dirty="0"/>
              <a:t> </a:t>
            </a:r>
            <a:r>
              <a:rPr lang="en-US" b="0" i="0" dirty="0" err="1"/>
              <a:t>hitungan</a:t>
            </a:r>
            <a:r>
              <a:rPr lang="en-US" b="0" i="0" dirty="0"/>
              <a:t> </a:t>
            </a:r>
            <a:r>
              <a:rPr lang="en-US" b="0" i="0" dirty="0" err="1"/>
              <a:t>detik</a:t>
            </a:r>
            <a:r>
              <a:rPr lang="en-US" b="0" i="0" dirty="0"/>
              <a:t>, </a:t>
            </a:r>
            <a:r>
              <a:rPr lang="en-US" b="0" i="0" dirty="0" err="1"/>
              <a:t>dengan</a:t>
            </a:r>
            <a:r>
              <a:rPr lang="en-US" b="0" i="0" dirty="0"/>
              <a:t> bias/error minimal </a:t>
            </a:r>
            <a:r>
              <a:rPr lang="en-US" b="0" i="0" dirty="0" err="1"/>
              <a:t>karena</a:t>
            </a:r>
            <a:r>
              <a:rPr lang="en-US" b="0" i="0" dirty="0"/>
              <a:t> </a:t>
            </a:r>
            <a:r>
              <a:rPr lang="en-US" b="0" i="0" dirty="0" err="1"/>
              <a:t>sudah</a:t>
            </a:r>
            <a:r>
              <a:rPr lang="en-US" b="0" i="0" dirty="0"/>
              <a:t> </a:t>
            </a:r>
            <a:r>
              <a:rPr lang="en-US" b="0" i="0" dirty="0" err="1"/>
              <a:t>distandardisasi</a:t>
            </a:r>
            <a:r>
              <a:rPr lang="en-US" b="0" i="0" dirty="0"/>
              <a:t>.</a:t>
            </a:r>
          </a:p>
          <a:p>
            <a:pPr marL="0" indent="0">
              <a:buFontTx/>
              <a:buNone/>
            </a:pPr>
            <a:r>
              <a:rPr lang="en-US" b="0" i="0" dirty="0" err="1"/>
              <a:t>Untuk</a:t>
            </a:r>
            <a:r>
              <a:rPr lang="en-US" b="0" i="0" dirty="0"/>
              <a:t> </a:t>
            </a:r>
            <a:r>
              <a:rPr lang="en-US" b="1" i="0" dirty="0"/>
              <a:t>risk management</a:t>
            </a:r>
            <a:r>
              <a:rPr lang="en-US" b="0" i="0" dirty="0"/>
              <a:t>, </a:t>
            </a:r>
            <a:r>
              <a:rPr lang="en-US" b="0" i="0" dirty="0" err="1"/>
              <a:t>perusahaan</a:t>
            </a:r>
            <a:r>
              <a:rPr lang="en-US" b="0" i="0" dirty="0"/>
              <a:t> </a:t>
            </a:r>
            <a:r>
              <a:rPr lang="en-US" b="0" i="0" dirty="0" err="1"/>
              <a:t>bisa</a:t>
            </a:r>
            <a:r>
              <a:rPr lang="en-US" b="0" i="0" dirty="0"/>
              <a:t> </a:t>
            </a:r>
            <a:r>
              <a:rPr lang="en-US" b="0" i="0" dirty="0" err="1"/>
              <a:t>memakai</a:t>
            </a:r>
            <a:r>
              <a:rPr lang="en-US" b="0" i="0" dirty="0"/>
              <a:t> </a:t>
            </a:r>
            <a:r>
              <a:rPr lang="en-US" b="0" i="0" dirty="0" err="1"/>
              <a:t>pendekatan</a:t>
            </a:r>
            <a:r>
              <a:rPr lang="en-US" b="0" i="0" dirty="0"/>
              <a:t> </a:t>
            </a:r>
            <a:r>
              <a:rPr lang="en-US" b="0" i="1" dirty="0"/>
              <a:t>hybrid</a:t>
            </a:r>
            <a:r>
              <a:rPr lang="en-US" b="0" i="0" dirty="0"/>
              <a:t>: model </a:t>
            </a:r>
            <a:r>
              <a:rPr lang="en-US" b="0" i="0" dirty="0" err="1"/>
              <a:t>menyaring</a:t>
            </a:r>
            <a:r>
              <a:rPr lang="en-US" b="0" i="0" dirty="0"/>
              <a:t> </a:t>
            </a:r>
            <a:r>
              <a:rPr lang="en-US" b="0" i="0" dirty="0" err="1"/>
              <a:t>pengajuan</a:t>
            </a:r>
            <a:r>
              <a:rPr lang="en-US" b="0" i="0" dirty="0"/>
              <a:t>, </a:t>
            </a:r>
            <a:r>
              <a:rPr lang="en-US" b="0" i="0" dirty="0" err="1"/>
              <a:t>lalu</a:t>
            </a:r>
            <a:r>
              <a:rPr lang="en-US" b="0" i="0" dirty="0"/>
              <a:t> </a:t>
            </a:r>
            <a:r>
              <a:rPr lang="en-US" b="0" i="0" dirty="0" err="1"/>
              <a:t>staf</a:t>
            </a:r>
            <a:r>
              <a:rPr lang="en-US" b="0" i="0" dirty="0"/>
              <a:t> </a:t>
            </a:r>
            <a:r>
              <a:rPr lang="en-US" b="0" i="0" dirty="0" err="1"/>
              <a:t>memeriksa</a:t>
            </a:r>
            <a:r>
              <a:rPr lang="en-US" b="0" i="0" dirty="0"/>
              <a:t> manual </a:t>
            </a:r>
            <a:r>
              <a:rPr lang="en-US" b="0" i="0" dirty="0" err="1"/>
              <a:t>untuk</a:t>
            </a:r>
            <a:r>
              <a:rPr lang="en-US" b="0" i="0" dirty="0"/>
              <a:t> </a:t>
            </a:r>
            <a:r>
              <a:rPr lang="en-US" b="0" i="1" dirty="0"/>
              <a:t>high-risk cases</a:t>
            </a:r>
            <a:r>
              <a:rPr lang="en-US" b="0" i="0" dirty="0"/>
              <a:t>. </a:t>
            </a:r>
            <a:r>
              <a:rPr lang="en-US" b="0" i="0" dirty="0" err="1"/>
              <a:t>Kapabilitas</a:t>
            </a:r>
            <a:r>
              <a:rPr lang="en-US" b="0" i="0" dirty="0"/>
              <a:t> </a:t>
            </a:r>
            <a:r>
              <a:rPr lang="en-US" b="0" i="0" dirty="0" err="1"/>
              <a:t>ini</a:t>
            </a:r>
            <a:r>
              <a:rPr lang="en-US" b="0" i="0" dirty="0"/>
              <a:t> </a:t>
            </a:r>
            <a:r>
              <a:rPr lang="en-US" b="0" i="0" dirty="0" err="1"/>
              <a:t>bisa</a:t>
            </a:r>
            <a:r>
              <a:rPr lang="en-US" b="0" i="0" dirty="0"/>
              <a:t> </a:t>
            </a:r>
            <a:r>
              <a:rPr lang="en-US" b="0" i="0" dirty="0" err="1"/>
              <a:t>diatur</a:t>
            </a:r>
            <a:r>
              <a:rPr lang="en-US" b="0" i="0" dirty="0"/>
              <a:t> </a:t>
            </a:r>
            <a:r>
              <a:rPr lang="en-US" b="0" i="0" dirty="0" err="1"/>
              <a:t>dengan</a:t>
            </a:r>
            <a:r>
              <a:rPr lang="en-US" b="0" i="0" dirty="0"/>
              <a:t> </a:t>
            </a:r>
            <a:r>
              <a:rPr lang="en-US" b="0" i="1" dirty="0"/>
              <a:t>tuning</a:t>
            </a:r>
            <a:r>
              <a:rPr lang="en-US" b="0" i="0" dirty="0"/>
              <a:t> </a:t>
            </a:r>
            <a:r>
              <a:rPr lang="en-US" b="0" i="0" dirty="0" err="1"/>
              <a:t>ouput</a:t>
            </a:r>
            <a:r>
              <a:rPr lang="en-US" b="0" i="0" dirty="0"/>
              <a:t> model </a:t>
            </a:r>
            <a:r>
              <a:rPr lang="en-US" b="0" i="0" dirty="0" err="1"/>
              <a:t>sesuai</a:t>
            </a:r>
            <a:r>
              <a:rPr lang="en-US" b="0" i="0" dirty="0"/>
              <a:t> strategi </a:t>
            </a:r>
            <a:r>
              <a:rPr lang="en-US" b="0" i="0" dirty="0" err="1"/>
              <a:t>bisnis</a:t>
            </a:r>
            <a:r>
              <a:rPr lang="en-US" b="0" i="0" dirty="0"/>
              <a:t>.</a:t>
            </a:r>
            <a:endParaRPr lang="en-US" b="1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1D731-B752-9DA8-75D5-DADD1A588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FB5B5-68F7-4ED3-BEC5-B7838C14ED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AA5C1-9E4C-CF01-8BF8-AADDC0833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899B12-A66B-126C-0AC3-56FE0296D7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DC321D-9E70-3210-1335-28ABAB6BE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Nah,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model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impresif</a:t>
            </a:r>
            <a:r>
              <a:rPr lang="en-US" dirty="0"/>
              <a:t>. </a:t>
            </a:r>
            <a:r>
              <a:rPr lang="en-US" dirty="0" err="1"/>
              <a:t>Sekarang</a:t>
            </a:r>
            <a:r>
              <a:rPr lang="en-US" dirty="0"/>
              <a:t>,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kulik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.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bikin</a:t>
            </a:r>
            <a:r>
              <a:rPr lang="en-US" dirty="0"/>
              <a:t> model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sih</a:t>
            </a:r>
            <a:r>
              <a:rPr lang="en-US" dirty="0"/>
              <a:t>? Dia </a:t>
            </a:r>
            <a:r>
              <a:rPr lang="en-US" dirty="0" err="1"/>
              <a:t>belajar</a:t>
            </a:r>
            <a:r>
              <a:rPr lang="en-US" dirty="0"/>
              <a:t> data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Model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dilatih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historical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data. </a:t>
            </a:r>
            <a:r>
              <a:rPr lang="en-US" dirty="0" err="1"/>
              <a:t>Terdapat</a:t>
            </a:r>
            <a:r>
              <a:rPr lang="en-US" dirty="0"/>
              <a:t> 11 </a:t>
            </a:r>
            <a:r>
              <a:rPr lang="en-US" dirty="0" err="1"/>
              <a:t>jenis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feature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 ……</a:t>
            </a:r>
          </a:p>
          <a:p>
            <a:r>
              <a:rPr lang="en-US" dirty="0"/>
              <a:t>Dan target label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Loan status</a:t>
            </a:r>
          </a:p>
          <a:p>
            <a:endParaRPr lang="en-US" dirty="0"/>
          </a:p>
          <a:p>
            <a:r>
              <a:rPr lang="en-US" dirty="0"/>
              <a:t>Dari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2 yang bener2 punya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: </a:t>
            </a:r>
            <a:r>
              <a:rPr lang="en-US" dirty="0" err="1"/>
              <a:t>cibil</a:t>
            </a:r>
            <a:r>
              <a:rPr lang="en-US" dirty="0"/>
              <a:t> score dan loan term.</a:t>
            </a:r>
          </a:p>
          <a:p>
            <a:endParaRPr lang="en-US" dirty="0"/>
          </a:p>
          <a:p>
            <a:r>
              <a:rPr lang="en-US" dirty="0"/>
              <a:t>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Keputusan </a:t>
            </a:r>
            <a:r>
              <a:rPr lang="en-US" dirty="0" err="1"/>
              <a:t>persetujuan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C56A0-312F-3F9D-EBFD-7178CBAE1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FB5B5-68F7-4ED3-BEC5-B7838C14ED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82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6C71E-5CEA-3C09-78F8-15805A223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3C776D-711F-0C4A-ADEE-D9A7F8810D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FDF767-A049-04BC-A8B8-4A6564E04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visualisasi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yang </a:t>
            </a:r>
            <a:r>
              <a:rPr lang="en-US" dirty="0" err="1"/>
              <a:t>disetujui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pemohon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cibil</a:t>
            </a:r>
            <a:r>
              <a:rPr lang="en-US" b="1" dirty="0"/>
              <a:t> score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dan hamper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b="1" dirty="0" err="1"/>
              <a:t>cibil</a:t>
            </a:r>
            <a:r>
              <a:rPr lang="en-US" b="1" dirty="0"/>
              <a:t> score</a:t>
            </a:r>
            <a:r>
              <a:rPr lang="en-US" b="0" dirty="0"/>
              <a:t> </a:t>
            </a:r>
            <a:r>
              <a:rPr lang="en-US" b="0" dirty="0" err="1"/>
              <a:t>rendah</a:t>
            </a:r>
            <a:r>
              <a:rPr lang="en-US" b="0" dirty="0"/>
              <a:t> </a:t>
            </a:r>
            <a:r>
              <a:rPr lang="en-US" b="0" dirty="0" err="1"/>
              <a:t>ditolak</a:t>
            </a:r>
            <a:r>
              <a:rPr lang="en-US" b="0" dirty="0"/>
              <a:t>. Ada </a:t>
            </a:r>
            <a:r>
              <a:rPr lang="en-US" b="0" dirty="0" err="1"/>
              <a:t>sedikit</a:t>
            </a:r>
            <a:r>
              <a:rPr lang="en-US" b="0" dirty="0"/>
              <a:t> </a:t>
            </a:r>
            <a:r>
              <a:rPr lang="en-US" b="0" i="1" dirty="0"/>
              <a:t>outlier</a:t>
            </a:r>
            <a:r>
              <a:rPr lang="en-US" b="0" i="0" dirty="0"/>
              <a:t>, yang </a:t>
            </a:r>
            <a:r>
              <a:rPr lang="en-US" b="0" i="0" dirty="0" err="1"/>
              <a:t>kemungkinan</a:t>
            </a:r>
            <a:r>
              <a:rPr lang="en-US" b="0" i="0" dirty="0"/>
              <a:t> </a:t>
            </a:r>
            <a:r>
              <a:rPr lang="en-US" b="0" i="0" dirty="0" err="1"/>
              <a:t>keputusannya</a:t>
            </a:r>
            <a:r>
              <a:rPr lang="en-US" b="0" i="0" dirty="0"/>
              <a:t> </a:t>
            </a:r>
            <a:r>
              <a:rPr lang="en-US" b="0" i="0" dirty="0" err="1"/>
              <a:t>diambil</a:t>
            </a:r>
            <a:r>
              <a:rPr lang="en-US" b="0" i="0" dirty="0"/>
              <a:t> </a:t>
            </a:r>
            <a:r>
              <a:rPr lang="en-US" b="0" i="0" dirty="0" err="1"/>
              <a:t>berdasarkan</a:t>
            </a:r>
            <a:r>
              <a:rPr lang="en-US" b="0" i="0" dirty="0"/>
              <a:t> </a:t>
            </a:r>
            <a:r>
              <a:rPr lang="en-US" b="0" i="0" dirty="0" err="1"/>
              <a:t>koombinasi</a:t>
            </a:r>
            <a:r>
              <a:rPr lang="en-US" b="0" i="0" dirty="0"/>
              <a:t> </a:t>
            </a:r>
            <a:r>
              <a:rPr lang="en-US" b="0" i="0" dirty="0" err="1"/>
              <a:t>fitur</a:t>
            </a:r>
            <a:r>
              <a:rPr lang="en-US" b="0" i="0" dirty="0"/>
              <a:t> lain.</a:t>
            </a:r>
          </a:p>
          <a:p>
            <a:pPr marL="171450" indent="-171450">
              <a:buFontTx/>
              <a:buChar char="-"/>
            </a:pPr>
            <a:r>
              <a:rPr lang="en-US" b="0" i="0" dirty="0" err="1"/>
              <a:t>Pinjaman</a:t>
            </a:r>
            <a:r>
              <a:rPr lang="en-US" b="0" i="0" dirty="0"/>
              <a:t> </a:t>
            </a:r>
            <a:r>
              <a:rPr lang="en-US" b="0" i="0" dirty="0" err="1"/>
              <a:t>dengan</a:t>
            </a:r>
            <a:r>
              <a:rPr lang="en-US" b="0" i="0" dirty="0"/>
              <a:t> loan term </a:t>
            </a:r>
            <a:r>
              <a:rPr lang="en-US" b="0" i="0" dirty="0" err="1"/>
              <a:t>lebih</a:t>
            </a:r>
            <a:r>
              <a:rPr lang="en-US" b="0" i="0" dirty="0"/>
              <a:t> </a:t>
            </a:r>
            <a:r>
              <a:rPr lang="en-US" b="0" i="0" dirty="0" err="1"/>
              <a:t>pendek</a:t>
            </a:r>
            <a:r>
              <a:rPr lang="en-US" b="0" i="0" dirty="0"/>
              <a:t> </a:t>
            </a:r>
            <a:r>
              <a:rPr lang="en-US" b="0" i="0" dirty="0" err="1"/>
              <a:t>cenderung</a:t>
            </a:r>
            <a:r>
              <a:rPr lang="en-US" b="0" i="0" dirty="0"/>
              <a:t> </a:t>
            </a:r>
            <a:r>
              <a:rPr lang="en-US" b="0" i="0" dirty="0" err="1"/>
              <a:t>lebih</a:t>
            </a:r>
            <a:r>
              <a:rPr lang="en-US" b="0" i="0" dirty="0"/>
              <a:t> </a:t>
            </a:r>
            <a:r>
              <a:rPr lang="en-US" b="0" i="0" dirty="0" err="1"/>
              <a:t>mudah</a:t>
            </a:r>
            <a:r>
              <a:rPr lang="en-US" b="0" i="0" dirty="0"/>
              <a:t> </a:t>
            </a:r>
            <a:r>
              <a:rPr lang="en-US" b="0" i="0" dirty="0" err="1"/>
              <a:t>disetujui</a:t>
            </a:r>
            <a:r>
              <a:rPr lang="en-US" b="0" i="0" dirty="0"/>
              <a:t>.</a:t>
            </a:r>
          </a:p>
          <a:p>
            <a:pPr marL="171450" indent="-171450">
              <a:buFontTx/>
              <a:buChar char="-"/>
            </a:pPr>
            <a:endParaRPr lang="en-US" b="0" i="0" dirty="0"/>
          </a:p>
          <a:p>
            <a:pPr marL="0" indent="0">
              <a:buFontTx/>
              <a:buNone/>
            </a:pPr>
            <a:r>
              <a:rPr lang="en-US" b="0" i="0" dirty="0"/>
              <a:t>Hasil </a:t>
            </a:r>
            <a:r>
              <a:rPr lang="en-US" b="0" i="0" dirty="0" err="1"/>
              <a:t>perhitungan</a:t>
            </a:r>
            <a:r>
              <a:rPr lang="en-US" b="0" i="0" dirty="0"/>
              <a:t> </a:t>
            </a:r>
            <a:r>
              <a:rPr lang="en-US" b="0" i="0" dirty="0" err="1"/>
              <a:t>korelasi</a:t>
            </a:r>
            <a:r>
              <a:rPr lang="en-US" b="0" i="0" dirty="0"/>
              <a:t> </a:t>
            </a:r>
            <a:r>
              <a:rPr lang="en-US" b="0" i="0" dirty="0" err="1"/>
              <a:t>dengan</a:t>
            </a:r>
            <a:r>
              <a:rPr lang="en-US" b="0" i="0" dirty="0"/>
              <a:t> </a:t>
            </a:r>
            <a:r>
              <a:rPr lang="en-US" b="0" i="1" dirty="0"/>
              <a:t>point biserial</a:t>
            </a:r>
            <a:r>
              <a:rPr lang="en-US" b="0" i="0" dirty="0"/>
              <a:t> </a:t>
            </a:r>
            <a:r>
              <a:rPr lang="en-US" b="0" i="0" dirty="0" err="1"/>
              <a:t>menunjukkan</a:t>
            </a:r>
            <a:r>
              <a:rPr lang="en-US" b="0" i="0" dirty="0"/>
              <a:t> </a:t>
            </a:r>
            <a:r>
              <a:rPr lang="en-US" b="0" i="0" dirty="0" err="1"/>
              <a:t>hasil</a:t>
            </a:r>
            <a:r>
              <a:rPr lang="en-US" b="0" i="0" dirty="0"/>
              <a:t> 0.7705 </a:t>
            </a:r>
            <a:r>
              <a:rPr lang="en-US" b="0" i="0" dirty="0" err="1"/>
              <a:t>untuk</a:t>
            </a:r>
            <a:r>
              <a:rPr lang="en-US" b="0" i="0" dirty="0"/>
              <a:t> </a:t>
            </a:r>
            <a:r>
              <a:rPr lang="en-US" b="0" i="0" dirty="0" err="1"/>
              <a:t>cibil</a:t>
            </a:r>
            <a:r>
              <a:rPr lang="en-US" b="0" i="0" dirty="0"/>
              <a:t> score dan 0.1130 </a:t>
            </a:r>
            <a:r>
              <a:rPr lang="en-US" b="0" i="0" dirty="0" err="1"/>
              <a:t>untuk</a:t>
            </a:r>
            <a:r>
              <a:rPr lang="en-US" b="0" i="0" dirty="0"/>
              <a:t> loan term. </a:t>
            </a:r>
            <a:r>
              <a:rPr lang="en-US" b="0" i="0" dirty="0" err="1"/>
              <a:t>Semakin</a:t>
            </a:r>
            <a:r>
              <a:rPr lang="en-US" b="0" i="0" dirty="0"/>
              <a:t> </a:t>
            </a:r>
            <a:r>
              <a:rPr lang="en-US" b="0" i="0" dirty="0" err="1"/>
              <a:t>mendekati</a:t>
            </a:r>
            <a:r>
              <a:rPr lang="en-US" b="0" i="0" dirty="0"/>
              <a:t> 1, </a:t>
            </a:r>
            <a:r>
              <a:rPr lang="en-US" b="0" i="0" dirty="0" err="1"/>
              <a:t>maka</a:t>
            </a:r>
            <a:r>
              <a:rPr lang="en-US" b="0" i="0" dirty="0"/>
              <a:t> </a:t>
            </a:r>
            <a:r>
              <a:rPr lang="en-US" b="0" i="0" dirty="0" err="1"/>
              <a:t>korelasi</a:t>
            </a:r>
            <a:r>
              <a:rPr lang="en-US" b="0" i="0" dirty="0"/>
              <a:t> data </a:t>
            </a:r>
            <a:r>
              <a:rPr lang="en-US" b="0" i="0" dirty="0" err="1"/>
              <a:t>semakin</a:t>
            </a:r>
            <a:r>
              <a:rPr lang="en-US" b="0" i="0" dirty="0"/>
              <a:t> </a:t>
            </a:r>
            <a:r>
              <a:rPr lang="en-US" b="0" i="0" dirty="0" err="1"/>
              <a:t>kuat</a:t>
            </a:r>
            <a:r>
              <a:rPr lang="en-US" b="0" i="0" dirty="0"/>
              <a:t>.</a:t>
            </a:r>
          </a:p>
          <a:p>
            <a:pPr marL="0" indent="0">
              <a:buFontTx/>
              <a:buNone/>
            </a:pPr>
            <a:endParaRPr lang="en-US" b="0" i="0" dirty="0"/>
          </a:p>
          <a:p>
            <a:pPr marL="0" indent="0">
              <a:buFontTx/>
              <a:buNone/>
            </a:pPr>
            <a:r>
              <a:rPr lang="en-US" b="0" i="0" dirty="0" err="1"/>
              <a:t>Sementara</a:t>
            </a:r>
            <a:r>
              <a:rPr lang="en-US" b="0" i="0" dirty="0"/>
              <a:t> </a:t>
            </a:r>
            <a:r>
              <a:rPr lang="en-US" b="0" i="0" dirty="0" err="1"/>
              <a:t>itu</a:t>
            </a:r>
            <a:r>
              <a:rPr lang="en-US" b="0" i="0" dirty="0"/>
              <a:t>, fitur2 </a:t>
            </a:r>
            <a:r>
              <a:rPr lang="en-US" b="0" i="0" dirty="0" err="1"/>
              <a:t>lainnya</a:t>
            </a:r>
            <a:r>
              <a:rPr lang="en-US" b="0" i="0" dirty="0"/>
              <a:t> </a:t>
            </a:r>
            <a:r>
              <a:rPr lang="en-US" b="0" i="0" dirty="0" err="1"/>
              <a:t>memiliki</a:t>
            </a:r>
            <a:r>
              <a:rPr lang="en-US" b="0" i="0" dirty="0"/>
              <a:t> </a:t>
            </a:r>
            <a:r>
              <a:rPr lang="en-US" b="0" i="0" dirty="0" err="1"/>
              <a:t>skor</a:t>
            </a:r>
            <a:r>
              <a:rPr lang="en-US" b="0" i="0" dirty="0"/>
              <a:t> yang sangat </a:t>
            </a:r>
            <a:r>
              <a:rPr lang="en-US" b="0" i="0" dirty="0" err="1"/>
              <a:t>kecil</a:t>
            </a:r>
            <a:r>
              <a:rPr lang="en-US" b="0" i="0" dirty="0"/>
              <a:t> (&lt; 0.01), yang </a:t>
            </a:r>
            <a:r>
              <a:rPr lang="en-US" b="0" i="0" dirty="0" err="1"/>
              <a:t>berarti</a:t>
            </a:r>
            <a:r>
              <a:rPr lang="en-US" b="0" i="0" dirty="0"/>
              <a:t> </a:t>
            </a:r>
            <a:r>
              <a:rPr lang="en-US" b="0" i="0" dirty="0" err="1"/>
              <a:t>tidak</a:t>
            </a:r>
            <a:r>
              <a:rPr lang="en-US" b="0" i="0" dirty="0"/>
              <a:t> </a:t>
            </a:r>
            <a:r>
              <a:rPr lang="en-US" b="0" i="0" dirty="0" err="1"/>
              <a:t>memiliki</a:t>
            </a:r>
            <a:r>
              <a:rPr lang="en-US" b="0" i="0" dirty="0"/>
              <a:t> </a:t>
            </a:r>
            <a:r>
              <a:rPr lang="en-US" b="0" i="0" dirty="0" err="1"/>
              <a:t>hubungan</a:t>
            </a:r>
            <a:r>
              <a:rPr lang="en-US" b="0" i="0" dirty="0"/>
              <a:t> </a:t>
            </a:r>
            <a:r>
              <a:rPr lang="en-US" b="0" i="0" dirty="0" err="1"/>
              <a:t>dengan</a:t>
            </a:r>
            <a:r>
              <a:rPr lang="en-US" b="0" i="0" dirty="0"/>
              <a:t> </a:t>
            </a:r>
            <a:r>
              <a:rPr lang="en-US" b="0" i="0" dirty="0" err="1"/>
              <a:t>hasil</a:t>
            </a:r>
            <a:r>
              <a:rPr lang="en-US" b="0" i="0" dirty="0"/>
              <a:t> model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1712F-81A3-FB3A-E076-0E19F718D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FB5B5-68F7-4ED3-BEC5-B7838C14ED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5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DC712-C6AC-2BE6-B83F-C66178317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F3523A-5F00-93AA-6551-B5822E9C23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4D6BE7-268E-1D00-29B8-8A1D41EAA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Nah,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dan </a:t>
            </a:r>
            <a:r>
              <a:rPr lang="en-US" dirty="0" err="1"/>
              <a:t>performa</a:t>
            </a:r>
            <a:r>
              <a:rPr lang="en-US" dirty="0"/>
              <a:t> model yang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,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pentingnya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 Kalau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model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dampaknya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Ok,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data </a:t>
            </a:r>
            <a:r>
              <a:rPr lang="en-US" dirty="0" err="1"/>
              <a:t>bulanan</a:t>
            </a:r>
            <a:r>
              <a:rPr lang="en-US" dirty="0"/>
              <a:t>, total </a:t>
            </a:r>
            <a:r>
              <a:rPr lang="en-US" dirty="0" err="1"/>
              <a:t>pengajuan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Perusahaan pada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Adalah 4.269. Kita </a:t>
            </a:r>
            <a:r>
              <a:rPr lang="en-US" dirty="0" err="1"/>
              <a:t>asumsikan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i="1" dirty="0"/>
              <a:t>bottleneck</a:t>
            </a:r>
            <a:r>
              <a:rPr lang="en-US" b="1" i="1" dirty="0"/>
              <a:t> </a:t>
            </a:r>
            <a:r>
              <a:rPr lang="en-US" b="0" i="0" dirty="0"/>
              <a:t>pada </a:t>
            </a:r>
            <a:r>
              <a:rPr lang="en-US" b="0" i="0" dirty="0" err="1"/>
              <a:t>operasional</a:t>
            </a:r>
            <a:r>
              <a:rPr lang="en-US" b="0" i="0" dirty="0"/>
              <a:t> proses </a:t>
            </a:r>
            <a:r>
              <a:rPr lang="en-US" b="0" i="0" dirty="0" err="1"/>
              <a:t>persetujuan</a:t>
            </a:r>
            <a:r>
              <a:rPr lang="en-US" b="0" i="0" dirty="0"/>
              <a:t>.</a:t>
            </a:r>
          </a:p>
          <a:p>
            <a:endParaRPr lang="en-US" b="0" i="0" dirty="0"/>
          </a:p>
          <a:p>
            <a:r>
              <a:rPr lang="en-US" b="0" i="0" dirty="0" err="1"/>
              <a:t>Dengan</a:t>
            </a:r>
            <a:r>
              <a:rPr lang="en-US" b="0" i="0" dirty="0"/>
              <a:t> </a:t>
            </a:r>
            <a:r>
              <a:rPr lang="en-US" b="0" i="0" dirty="0" err="1"/>
              <a:t>implementasi</a:t>
            </a:r>
            <a:r>
              <a:rPr lang="en-US" b="0" i="0" dirty="0"/>
              <a:t> model </a:t>
            </a:r>
            <a:r>
              <a:rPr lang="en-US" b="0" i="0" dirty="0" err="1"/>
              <a:t>ini</a:t>
            </a:r>
            <a:r>
              <a:rPr lang="en-US" b="0" i="0" dirty="0"/>
              <a:t>, proses </a:t>
            </a:r>
            <a:r>
              <a:rPr lang="en-US" b="0" i="0" dirty="0" err="1"/>
              <a:t>persetujuan</a:t>
            </a:r>
            <a:r>
              <a:rPr lang="en-US" b="0" i="0" dirty="0"/>
              <a:t> </a:t>
            </a:r>
            <a:r>
              <a:rPr lang="en-US" b="0" i="0" dirty="0" err="1"/>
              <a:t>bisa</a:t>
            </a:r>
            <a:r>
              <a:rPr lang="en-US" b="0" i="0" dirty="0"/>
              <a:t> </a:t>
            </a:r>
            <a:r>
              <a:rPr lang="en-US" b="0" i="0" dirty="0" err="1"/>
              <a:t>dilakukan</a:t>
            </a:r>
            <a:r>
              <a:rPr lang="en-US" b="0" i="0" dirty="0"/>
              <a:t> 4x </a:t>
            </a:r>
            <a:r>
              <a:rPr lang="en-US" b="0" i="0" dirty="0" err="1"/>
              <a:t>lebih</a:t>
            </a:r>
            <a:r>
              <a:rPr lang="en-US" b="0" i="0" dirty="0"/>
              <a:t> </a:t>
            </a:r>
            <a:r>
              <a:rPr lang="en-US" b="0" i="0" dirty="0" err="1"/>
              <a:t>cepat</a:t>
            </a:r>
            <a:r>
              <a:rPr lang="en-US" b="0" i="0" dirty="0"/>
              <a:t> </a:t>
            </a:r>
            <a:r>
              <a:rPr lang="en-US" b="0" i="0" dirty="0" err="1"/>
              <a:t>tanpa</a:t>
            </a:r>
            <a:r>
              <a:rPr lang="en-US" b="0" i="0" dirty="0"/>
              <a:t> </a:t>
            </a:r>
            <a:r>
              <a:rPr lang="en-US" b="0" i="0" dirty="0" err="1"/>
              <a:t>menambah</a:t>
            </a:r>
            <a:r>
              <a:rPr lang="en-US" b="0" i="0" dirty="0"/>
              <a:t> </a:t>
            </a:r>
            <a:r>
              <a:rPr lang="en-US" b="0" i="0" dirty="0" err="1"/>
              <a:t>jumlah</a:t>
            </a:r>
            <a:r>
              <a:rPr lang="en-US" b="0" i="0" dirty="0"/>
              <a:t> staff. </a:t>
            </a:r>
            <a:r>
              <a:rPr lang="en-US" b="0" i="0" dirty="0" err="1"/>
              <a:t>Artinya</a:t>
            </a:r>
            <a:r>
              <a:rPr lang="en-US" b="0" i="0" dirty="0"/>
              <a:t>, </a:t>
            </a:r>
            <a:r>
              <a:rPr lang="en-US" b="0" i="0" dirty="0" err="1"/>
              <a:t>kapasitas</a:t>
            </a:r>
            <a:r>
              <a:rPr lang="en-US" b="0" i="0" dirty="0"/>
              <a:t> </a:t>
            </a:r>
            <a:r>
              <a:rPr lang="en-US" b="0" i="0" dirty="0" err="1"/>
              <a:t>pengajuan</a:t>
            </a:r>
            <a:r>
              <a:rPr lang="en-US" b="0" i="0" dirty="0"/>
              <a:t> </a:t>
            </a:r>
            <a:r>
              <a:rPr lang="en-US" b="0" i="0" dirty="0" err="1"/>
              <a:t>berpotensi</a:t>
            </a:r>
            <a:r>
              <a:rPr lang="en-US" b="0" i="0" dirty="0"/>
              <a:t> naik 4x </a:t>
            </a:r>
            <a:r>
              <a:rPr lang="en-US" b="0" i="0" dirty="0" err="1"/>
              <a:t>lipat</a:t>
            </a:r>
            <a:r>
              <a:rPr lang="en-US" b="0" i="0" dirty="0"/>
              <a:t> </a:t>
            </a:r>
            <a:r>
              <a:rPr lang="en-US" b="0" i="0" dirty="0" err="1"/>
              <a:t>menjadi</a:t>
            </a:r>
            <a:r>
              <a:rPr lang="en-US" b="0" i="0" dirty="0"/>
              <a:t> </a:t>
            </a:r>
            <a:r>
              <a:rPr lang="en-US" b="0" i="0" dirty="0" err="1"/>
              <a:t>sekitar</a:t>
            </a:r>
            <a:r>
              <a:rPr lang="en-US" b="0" i="0" dirty="0"/>
              <a:t> 16 </a:t>
            </a:r>
            <a:r>
              <a:rPr lang="en-US" b="0" i="0" dirty="0" err="1"/>
              <a:t>ribu</a:t>
            </a:r>
            <a:r>
              <a:rPr lang="en-US" b="0" i="0" dirty="0"/>
              <a:t> </a:t>
            </a:r>
            <a:r>
              <a:rPr lang="en-US" b="0" i="0" dirty="0" err="1"/>
              <a:t>pengajuan</a:t>
            </a:r>
            <a:r>
              <a:rPr lang="en-US" b="0" i="0" dirty="0"/>
              <a:t> per </a:t>
            </a:r>
            <a:r>
              <a:rPr lang="en-US" b="0" i="0" dirty="0" err="1"/>
              <a:t>bulan</a:t>
            </a:r>
            <a:r>
              <a:rPr lang="en-US" b="0" i="0" dirty="0"/>
              <a:t>.</a:t>
            </a:r>
          </a:p>
          <a:p>
            <a:endParaRPr lang="en-US" b="0" i="0" dirty="0"/>
          </a:p>
          <a:p>
            <a:r>
              <a:rPr lang="en-US" b="0" i="0" dirty="0" err="1"/>
              <a:t>Dengan</a:t>
            </a:r>
            <a:r>
              <a:rPr lang="en-US" b="0" i="0" dirty="0"/>
              <a:t> </a:t>
            </a:r>
            <a:r>
              <a:rPr lang="en-US" b="0" i="0" dirty="0" err="1"/>
              <a:t>kapasitas</a:t>
            </a:r>
            <a:r>
              <a:rPr lang="en-US" b="0" i="0" dirty="0"/>
              <a:t> yang </a:t>
            </a:r>
            <a:r>
              <a:rPr lang="en-US" b="0" i="0" dirty="0" err="1"/>
              <a:t>meningkat</a:t>
            </a:r>
            <a:r>
              <a:rPr lang="en-US" b="0" i="0" dirty="0"/>
              <a:t>, Perusahaan </a:t>
            </a:r>
            <a:r>
              <a:rPr lang="en-US" b="0" i="0" dirty="0" err="1"/>
              <a:t>bisa</a:t>
            </a:r>
            <a:r>
              <a:rPr lang="en-US" b="0" i="0" dirty="0"/>
              <a:t> </a:t>
            </a:r>
            <a:r>
              <a:rPr lang="en-US" b="0" i="1" dirty="0"/>
              <a:t>onboarding</a:t>
            </a:r>
            <a:r>
              <a:rPr lang="en-US" b="0" i="0" dirty="0"/>
              <a:t> </a:t>
            </a:r>
            <a:r>
              <a:rPr lang="en-US" b="0" i="0" dirty="0" err="1"/>
              <a:t>lebih</a:t>
            </a:r>
            <a:r>
              <a:rPr lang="en-US" b="0" i="0" dirty="0"/>
              <a:t> </a:t>
            </a:r>
            <a:r>
              <a:rPr lang="en-US" b="0" i="0" dirty="0" err="1"/>
              <a:t>banyak</a:t>
            </a:r>
            <a:r>
              <a:rPr lang="en-US" b="0" i="0" dirty="0"/>
              <a:t> </a:t>
            </a:r>
            <a:r>
              <a:rPr lang="en-US" b="0" i="0" dirty="0" err="1"/>
              <a:t>nasabah</a:t>
            </a:r>
            <a:r>
              <a:rPr lang="en-US" b="0" i="0" dirty="0"/>
              <a:t> dan </a:t>
            </a:r>
            <a:r>
              <a:rPr lang="en-US" b="0" i="0" dirty="0" err="1"/>
              <a:t>menyalurkan</a:t>
            </a:r>
            <a:r>
              <a:rPr lang="en-US" b="0" i="0" dirty="0"/>
              <a:t> </a:t>
            </a:r>
            <a:r>
              <a:rPr lang="en-US" b="0" i="0" dirty="0" err="1"/>
              <a:t>lebih</a:t>
            </a:r>
            <a:r>
              <a:rPr lang="en-US" b="0" i="0" dirty="0"/>
              <a:t> </a:t>
            </a:r>
            <a:r>
              <a:rPr lang="en-US" b="0" i="0" dirty="0" err="1"/>
              <a:t>banyak</a:t>
            </a:r>
            <a:r>
              <a:rPr lang="en-US" b="0" i="0" dirty="0"/>
              <a:t> </a:t>
            </a:r>
            <a:r>
              <a:rPr lang="en-US" b="0" i="0" dirty="0" err="1"/>
              <a:t>pinjaman</a:t>
            </a:r>
            <a:r>
              <a:rPr lang="en-US" b="0" i="0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F934E-251C-8C11-D9EF-7BF57BD27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FB5B5-68F7-4ED3-BEC5-B7838C14ED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82424-F468-E181-9CF4-C3726F30D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437D04-2E40-3957-7EEC-7F04B62C49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E87CD6-0557-2D28-8028-71E1BA32E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Nah,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revenue growth </a:t>
            </a:r>
            <a:r>
              <a:rPr lang="en-US" dirty="0" err="1"/>
              <a:t>berdasarkan</a:t>
            </a:r>
            <a:r>
              <a:rPr lang="en-US" dirty="0"/>
              <a:t> data </a:t>
            </a:r>
            <a:r>
              <a:rPr lang="en-US" dirty="0" err="1"/>
              <a:t>historis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matematiknya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Nilai median </a:t>
            </a:r>
            <a:r>
              <a:rPr lang="en-US" dirty="0" err="1"/>
              <a:t>pinjaman</a:t>
            </a:r>
            <a:r>
              <a:rPr lang="en-US" dirty="0"/>
              <a:t> yang </a:t>
            </a:r>
            <a:r>
              <a:rPr lang="en-US" dirty="0" err="1"/>
              <a:t>disetujui</a:t>
            </a:r>
            <a:r>
              <a:rPr lang="en-US" dirty="0"/>
              <a:t>: 14,600,000 rupee</a:t>
            </a:r>
          </a:p>
          <a:p>
            <a:pPr marL="171450" indent="-171450">
              <a:buFontTx/>
              <a:buChar char="-"/>
            </a:pPr>
            <a:r>
              <a:rPr lang="en-US" dirty="0"/>
              <a:t>Bunga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simple interest: 10% p.a.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tahunan</a:t>
            </a:r>
            <a:r>
              <a:rPr lang="en-US" dirty="0"/>
              <a:t> per </a:t>
            </a:r>
            <a:r>
              <a:rPr lang="en-US" dirty="0" err="1"/>
              <a:t>pinjaman</a:t>
            </a:r>
            <a:r>
              <a:rPr lang="en-US" dirty="0"/>
              <a:t>: 1,460,000 rupee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2CE91-9F21-C3E8-1206-C674F0EDA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FB5B5-68F7-4ED3-BEC5-B7838C14ED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75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AEE22-2879-8E54-A4C1-137332900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4F8DCF-8F1E-CDA2-41BB-0AC150C33B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A28954-9A51-0C9A-3160-505C75842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Saat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4.269 </a:t>
            </a:r>
            <a:r>
              <a:rPr lang="en-US" dirty="0" err="1"/>
              <a:t>pengajuan</a:t>
            </a:r>
            <a:r>
              <a:rPr lang="en-US" dirty="0"/>
              <a:t>, 2.656 </a:t>
            </a:r>
            <a:r>
              <a:rPr lang="en-US" dirty="0" err="1"/>
              <a:t>disetujui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i="1" dirty="0"/>
              <a:t>approval rate</a:t>
            </a:r>
            <a:r>
              <a:rPr lang="en-US" i="0" dirty="0"/>
              <a:t> </a:t>
            </a:r>
            <a:r>
              <a:rPr lang="en-US" i="0" dirty="0" err="1"/>
              <a:t>berada</a:t>
            </a:r>
            <a:r>
              <a:rPr lang="en-US" i="0" dirty="0"/>
              <a:t> di </a:t>
            </a:r>
            <a:r>
              <a:rPr lang="en-US" b="1" i="0" dirty="0"/>
              <a:t>62.2%</a:t>
            </a:r>
            <a:r>
              <a:rPr lang="en-US" b="0" i="0" dirty="0"/>
              <a:t>.</a:t>
            </a:r>
          </a:p>
          <a:p>
            <a:r>
              <a:rPr lang="en-US" b="0" i="0" dirty="0" err="1"/>
              <a:t>Dengan</a:t>
            </a:r>
            <a:r>
              <a:rPr lang="en-US" b="0" i="0" dirty="0"/>
              <a:t> </a:t>
            </a:r>
            <a:r>
              <a:rPr lang="en-US" b="0" i="0" dirty="0" err="1"/>
              <a:t>implementasi</a:t>
            </a:r>
            <a:r>
              <a:rPr lang="en-US" b="0" i="0" dirty="0"/>
              <a:t> model, </a:t>
            </a:r>
            <a:r>
              <a:rPr lang="en-US" b="0" i="0" dirty="0" err="1"/>
              <a:t>terdapat</a:t>
            </a:r>
            <a:r>
              <a:rPr lang="en-US" b="0" i="0" dirty="0"/>
              <a:t> </a:t>
            </a:r>
            <a:r>
              <a:rPr lang="en-US" b="0" i="1" dirty="0"/>
              <a:t>recall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i="1" dirty="0" err="1"/>
              <a:t>sebesar</a:t>
            </a:r>
            <a:r>
              <a:rPr lang="en-US" i="1" dirty="0"/>
              <a:t> </a:t>
            </a:r>
            <a:r>
              <a:rPr lang="en-US" i="0" dirty="0"/>
              <a:t>95%, yang </a:t>
            </a:r>
            <a:r>
              <a:rPr lang="en-US" i="0" dirty="0" err="1"/>
              <a:t>berarti</a:t>
            </a:r>
            <a:r>
              <a:rPr lang="en-US" i="0" dirty="0"/>
              <a:t> </a:t>
            </a:r>
            <a:r>
              <a:rPr lang="en-US" i="0" dirty="0" err="1"/>
              <a:t>ada</a:t>
            </a:r>
            <a:r>
              <a:rPr lang="en-US" i="0" dirty="0"/>
              <a:t> </a:t>
            </a:r>
            <a:r>
              <a:rPr lang="en-US" b="1" i="0" dirty="0"/>
              <a:t>5% </a:t>
            </a:r>
            <a:r>
              <a:rPr lang="en-US" b="1" i="0" dirty="0" err="1"/>
              <a:t>pinjaman</a:t>
            </a:r>
            <a:r>
              <a:rPr lang="en-US" b="1" i="0" dirty="0"/>
              <a:t> yang </a:t>
            </a:r>
            <a:r>
              <a:rPr lang="en-US" b="1" i="0" dirty="0" err="1"/>
              <a:t>layak</a:t>
            </a:r>
            <a:r>
              <a:rPr lang="en-US" i="0" dirty="0"/>
              <a:t> </a:t>
            </a:r>
            <a:r>
              <a:rPr lang="en-US" i="0" dirty="0" err="1"/>
              <a:t>tetapi</a:t>
            </a:r>
            <a:r>
              <a:rPr lang="en-US" i="0" dirty="0"/>
              <a:t> </a:t>
            </a:r>
            <a:r>
              <a:rPr lang="en-US" i="0" dirty="0" err="1"/>
              <a:t>tidak</a:t>
            </a:r>
            <a:r>
              <a:rPr lang="en-US" i="0" dirty="0"/>
              <a:t> </a:t>
            </a:r>
            <a:r>
              <a:rPr lang="en-US" i="0" dirty="0" err="1"/>
              <a:t>disetujui</a:t>
            </a:r>
            <a:r>
              <a:rPr lang="en-US" i="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i="0" dirty="0" err="1"/>
              <a:t>Potensi</a:t>
            </a:r>
            <a:r>
              <a:rPr lang="en-US" i="0" dirty="0"/>
              <a:t> loss: 5% x 2,656 = 133 </a:t>
            </a:r>
            <a:r>
              <a:rPr lang="en-US" i="0" dirty="0" err="1"/>
              <a:t>pinjaman</a:t>
            </a:r>
            <a:endParaRPr lang="en-US" i="0" dirty="0"/>
          </a:p>
          <a:p>
            <a:pPr marL="171450" indent="-171450">
              <a:buFontTx/>
              <a:buChar char="-"/>
            </a:pPr>
            <a:r>
              <a:rPr lang="en-US" i="0" dirty="0"/>
              <a:t>Nilai loss; 133 x 1,460,000 = 194M Rupee</a:t>
            </a:r>
          </a:p>
          <a:p>
            <a:pPr marL="171450" indent="-171450">
              <a:buFontTx/>
              <a:buChar char="-"/>
            </a:pPr>
            <a:endParaRPr lang="en-US" i="0" dirty="0"/>
          </a:p>
          <a:p>
            <a:pPr marL="0" indent="0">
              <a:buFontTx/>
              <a:buNone/>
            </a:pPr>
            <a:r>
              <a:rPr lang="en-US" i="0" dirty="0" err="1"/>
              <a:t>Dengan</a:t>
            </a:r>
            <a:r>
              <a:rPr lang="en-US" i="0" dirty="0"/>
              <a:t> </a:t>
            </a:r>
            <a:r>
              <a:rPr lang="en-US" i="0" dirty="0" err="1"/>
              <a:t>nilai</a:t>
            </a:r>
            <a:r>
              <a:rPr lang="en-US" i="0" dirty="0"/>
              <a:t> recall </a:t>
            </a:r>
            <a:r>
              <a:rPr lang="en-US" i="0" dirty="0" err="1"/>
              <a:t>tsb</a:t>
            </a:r>
            <a:r>
              <a:rPr lang="en-US" i="0" dirty="0"/>
              <a:t>, approval rate </a:t>
            </a:r>
            <a:r>
              <a:rPr lang="en-US" i="0" dirty="0" err="1"/>
              <a:t>menjadi</a:t>
            </a:r>
            <a:r>
              <a:rPr lang="en-US" i="0" dirty="0"/>
              <a:t> 62.2% x 05% = 59.1%.</a:t>
            </a:r>
          </a:p>
          <a:p>
            <a:pPr marL="0" indent="0">
              <a:buFontTx/>
              <a:buNone/>
            </a:pPr>
            <a:r>
              <a:rPr lang="en-US" i="0" dirty="0" err="1"/>
              <a:t>Untuk</a:t>
            </a:r>
            <a:r>
              <a:rPr lang="en-US" i="0" dirty="0"/>
              <a:t> </a:t>
            </a:r>
            <a:r>
              <a:rPr lang="en-US" i="0" dirty="0" err="1"/>
              <a:t>menutup</a:t>
            </a:r>
            <a:r>
              <a:rPr lang="en-US" i="0" dirty="0"/>
              <a:t> </a:t>
            </a:r>
            <a:r>
              <a:rPr lang="en-US" i="0" dirty="0" err="1"/>
              <a:t>kerugian</a:t>
            </a:r>
            <a:r>
              <a:rPr lang="en-US" i="0" dirty="0"/>
              <a:t> </a:t>
            </a:r>
            <a:r>
              <a:rPr lang="en-US" i="0" dirty="0" err="1"/>
              <a:t>tersebut</a:t>
            </a:r>
            <a:r>
              <a:rPr lang="en-US" i="0" dirty="0"/>
              <a:t> (break-even) </a:t>
            </a:r>
            <a:r>
              <a:rPr lang="en-US" i="0" dirty="0" err="1"/>
              <a:t>kita</a:t>
            </a:r>
            <a:r>
              <a:rPr lang="en-US" i="0" dirty="0"/>
              <a:t> </a:t>
            </a:r>
            <a:r>
              <a:rPr lang="en-US" i="0" dirty="0" err="1"/>
              <a:t>perlu</a:t>
            </a:r>
            <a:r>
              <a:rPr lang="en-US" i="0" dirty="0"/>
              <a:t> </a:t>
            </a:r>
            <a:r>
              <a:rPr lang="en-US" i="0" dirty="0" err="1"/>
              <a:t>tambahan</a:t>
            </a:r>
            <a:r>
              <a:rPr lang="en-US" i="0" dirty="0"/>
              <a:t> </a:t>
            </a:r>
            <a:r>
              <a:rPr lang="en-US" i="0" dirty="0" err="1"/>
              <a:t>pengajuan</a:t>
            </a:r>
            <a:r>
              <a:rPr lang="en-US" i="0" dirty="0"/>
              <a:t> minimal:</a:t>
            </a:r>
          </a:p>
          <a:p>
            <a:pPr marL="0" indent="0">
              <a:buFontTx/>
              <a:buNone/>
            </a:pPr>
            <a:r>
              <a:rPr lang="en-US" i="0" dirty="0"/>
              <a:t>133 / 0.591 = 225 </a:t>
            </a:r>
            <a:r>
              <a:rPr lang="en-US" i="0" dirty="0" err="1"/>
              <a:t>pengajuan</a:t>
            </a:r>
            <a:r>
              <a:rPr lang="en-US" i="0" dirty="0"/>
              <a:t> </a:t>
            </a:r>
            <a:r>
              <a:rPr lang="en-US" i="0" dirty="0" err="1"/>
              <a:t>baru</a:t>
            </a:r>
            <a:r>
              <a:rPr lang="en-US" i="0" dirty="0"/>
              <a:t> per </a:t>
            </a:r>
            <a:r>
              <a:rPr lang="en-US" i="0" dirty="0" err="1"/>
              <a:t>bulan</a:t>
            </a:r>
            <a:r>
              <a:rPr lang="en-US" i="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F40A6-7FD1-DEDE-76EB-EDF852FC8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FB5B5-68F7-4ED3-BEC5-B7838C14ED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D7D8-B8E7-1152-7ABB-67AE60465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E8B28-FEE4-9350-B246-D69CDA44A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951A0-D973-21E8-5810-A6161CD1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8B7F-F101-43BE-B8B7-01D5D30F7B6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05F13-9670-9C68-0589-DC0E9A1C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83C6B-E529-A842-EBE1-44021B37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4CFB-CB34-4AED-B2C2-69AE09F1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291A-FF2B-08D1-02F3-C4CABB22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DA1DD-F3B3-7573-BFFF-6B18CD846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2F084-6240-5FCD-3A44-D12F50FC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8B7F-F101-43BE-B8B7-01D5D30F7B6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1B28F-2499-B880-DA59-3147F73F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2E0BD-9E2F-36EE-5508-573797F7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4CFB-CB34-4AED-B2C2-69AE09F1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84FDE-D30F-72E1-0A60-964A3A764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DAD12-DFB1-F8B2-496F-3B926656C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6F7D5-9404-C69B-121B-512A573B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8B7F-F101-43BE-B8B7-01D5D30F7B6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16D3-3BDF-F4ED-4100-7128D255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1AD4-A42E-2F39-54D7-A0E89EB1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4CFB-CB34-4AED-B2C2-69AE09F1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5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6182-5D71-F7C5-9186-1541B813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F168-6E1F-9304-EF1F-44C5E1CC2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57B7D-2E96-ABB0-31EA-B61500F7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8B7F-F101-43BE-B8B7-01D5D30F7B6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BD469-51E9-8BA9-A0BA-CE1E4F21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61D3-5C44-61BC-EC10-D47DA54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4CFB-CB34-4AED-B2C2-69AE09F1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2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4E38-50B6-2BB4-2EA7-070D748D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F8AAA-9470-F44C-7679-E6705ABEA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957C-E475-B26E-D45D-8D86B485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8B7F-F101-43BE-B8B7-01D5D30F7B6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A2BC-F558-378C-95E7-3F7C7948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1ACD-F43B-B145-B3A8-51525A6C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4CFB-CB34-4AED-B2C2-69AE09F1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0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51E2-3402-E082-7E2C-B5504ACD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CEC7-1269-3C10-0345-AE2F8D122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05F7C-EBB0-26F5-E379-87D9F7F33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F5A29-14A0-F30B-2F01-A14D954E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8B7F-F101-43BE-B8B7-01D5D30F7B6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8ED9D-1312-5301-E8A5-601D3B1C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6A9BE-F03B-CFA6-3B72-E8DB431E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4CFB-CB34-4AED-B2C2-69AE09F1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0657-B6A1-5C28-1CC2-9830465D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62814-3327-D733-6CCB-10AFAC4E5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075F6-9600-1FC2-BC57-98904139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C7C1D-F309-56EF-31B6-D0908259C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63110-4B6D-5C1F-F990-39277164D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395F0-3ED9-50B0-A59E-345316C9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8B7F-F101-43BE-B8B7-01D5D30F7B6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5F67A-6101-F9F4-6E66-ED086355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C20DA-D5F3-A533-E92A-1904E076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4CFB-CB34-4AED-B2C2-69AE09F1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5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05B5-C584-83C3-3E37-1195E819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56B6A-5620-CD07-39E0-642DDCD4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8B7F-F101-43BE-B8B7-01D5D30F7B6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9DC43-A007-D9AA-B962-9F530020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7CC00-2FE7-A5FC-41A8-56777ECF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4CFB-CB34-4AED-B2C2-69AE09F1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0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AD590-91B4-818C-A4E4-98CC6B40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8B7F-F101-43BE-B8B7-01D5D30F7B6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F4C67-3C0A-8770-F19F-1D080633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B604B-A7F7-A1EE-8AC6-42CFE6ED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4CFB-CB34-4AED-B2C2-69AE09F1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C40F-F38C-5C15-6BE8-9CDEDD12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40F14-27D3-3C83-3E34-518E3020B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4D65-013A-42D5-2016-58B78391A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3C089-7505-5EC8-A548-5D54E470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8B7F-F101-43BE-B8B7-01D5D30F7B6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F7418-474F-00DC-15C9-45F6C6B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9B831-CE31-3284-81F7-E74586F7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4CFB-CB34-4AED-B2C2-69AE09F1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2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F980-C65A-4836-CE97-F941CB7C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0DBFA-6ABB-0AB7-C68A-57DC01EA1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9083A-1771-A3FF-A0D8-8230DE46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1AB34-5128-E468-7150-0CA53B46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8B7F-F101-43BE-B8B7-01D5D30F7B6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CCD58-8C0D-BD38-BFCD-652955CC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2A8CD-6072-76D8-A130-7A076FE0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4CFB-CB34-4AED-B2C2-69AE09F1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3AD91-DBA0-6ABB-8874-2EFC4E86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4DD7C-31FD-6E89-B316-EF177970D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BBD3D-A28F-5C4C-D6F6-729EBF5B8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E8B7F-F101-43BE-B8B7-01D5D30F7B6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3DE08-8680-43BC-997A-B16B7353C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9E71F-C34C-5F1D-D987-EFA05475B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4CFB-CB34-4AED-B2C2-69AE09F1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8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D2F0F5-A645-D923-F73C-42BAC6D0DF30}"/>
              </a:ext>
            </a:extLst>
          </p:cNvPr>
          <p:cNvSpPr txBox="1">
            <a:spLocks/>
          </p:cNvSpPr>
          <p:nvPr/>
        </p:nvSpPr>
        <p:spPr>
          <a:xfrm>
            <a:off x="715759" y="1521161"/>
            <a:ext cx="10069472" cy="19659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DIGICA BOOTCAMP - DS</a:t>
            </a:r>
          </a:p>
          <a:p>
            <a:pPr algn="l"/>
            <a:r>
              <a:rPr lang="en-US" b="1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FINAL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4EBB730-480F-50FD-DE98-9122265AA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759" y="3681077"/>
            <a:ext cx="9144000" cy="1655762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Assisted Loan Approval Prediction</a:t>
            </a:r>
          </a:p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Erick Khosasi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6BFC8-4900-451F-3D5F-E76CA6245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A016-D41C-A673-182C-C8D47228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Scenarios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0016566-F908-47AC-28DA-D6689C45AA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64398"/>
              </p:ext>
            </p:extLst>
          </p:nvPr>
        </p:nvGraphicFramePr>
        <p:xfrm>
          <a:off x="838200" y="1825624"/>
          <a:ext cx="10515600" cy="1439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946">
                  <a:extLst>
                    <a:ext uri="{9D8B030D-6E8A-4147-A177-3AD203B41FA5}">
                      <a16:colId xmlns:a16="http://schemas.microsoft.com/office/drawing/2014/main" val="2013736597"/>
                    </a:ext>
                  </a:extLst>
                </a:gridCol>
                <a:gridCol w="1356946">
                  <a:extLst>
                    <a:ext uri="{9D8B030D-6E8A-4147-A177-3AD203B41FA5}">
                      <a16:colId xmlns:a16="http://schemas.microsoft.com/office/drawing/2014/main" val="3714004093"/>
                    </a:ext>
                  </a:extLst>
                </a:gridCol>
                <a:gridCol w="2848708">
                  <a:extLst>
                    <a:ext uri="{9D8B030D-6E8A-4147-A177-3AD203B41FA5}">
                      <a16:colId xmlns:a16="http://schemas.microsoft.com/office/drawing/2014/main" val="3589056969"/>
                    </a:ext>
                  </a:extLst>
                </a:gridCol>
                <a:gridCol w="2180492">
                  <a:extLst>
                    <a:ext uri="{9D8B030D-6E8A-4147-A177-3AD203B41FA5}">
                      <a16:colId xmlns:a16="http://schemas.microsoft.com/office/drawing/2014/main" val="2377746162"/>
                    </a:ext>
                  </a:extLst>
                </a:gridCol>
                <a:gridCol w="2772508">
                  <a:extLst>
                    <a:ext uri="{9D8B030D-6E8A-4147-A177-3AD203B41FA5}">
                      <a16:colId xmlns:a16="http://schemas.microsoft.com/office/drawing/2014/main" val="3484360791"/>
                    </a:ext>
                  </a:extLst>
                </a:gridCol>
              </a:tblGrid>
              <a:tr h="917576">
                <a:tc gridSpan="2">
                  <a:txBody>
                    <a:bodyPr/>
                    <a:lstStyle/>
                    <a:p>
                      <a:pPr algn="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Incremental applications/month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Expected incremental approvals (59.1%)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Annual Interest Revenue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Net Annual Interest Revenue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478945"/>
                  </a:ext>
                </a:extLst>
              </a:tr>
              <a:tr h="522113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+10%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296</a:t>
                      </a:r>
                      <a:endParaRPr lang="en-US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₹432M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₹238M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558573"/>
                  </a:ext>
                </a:extLst>
              </a:tr>
            </a:tbl>
          </a:graphicData>
        </a:graphic>
      </p:graphicFrame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9F25F6B-9DC1-95D6-26A3-4E5A7D479A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5651235"/>
              </p:ext>
            </p:extLst>
          </p:nvPr>
        </p:nvGraphicFramePr>
        <p:xfrm>
          <a:off x="838200" y="3263193"/>
          <a:ext cx="10515600" cy="522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946">
                  <a:extLst>
                    <a:ext uri="{9D8B030D-6E8A-4147-A177-3AD203B41FA5}">
                      <a16:colId xmlns:a16="http://schemas.microsoft.com/office/drawing/2014/main" val="2013736597"/>
                    </a:ext>
                  </a:extLst>
                </a:gridCol>
                <a:gridCol w="1356946">
                  <a:extLst>
                    <a:ext uri="{9D8B030D-6E8A-4147-A177-3AD203B41FA5}">
                      <a16:colId xmlns:a16="http://schemas.microsoft.com/office/drawing/2014/main" val="3714004093"/>
                    </a:ext>
                  </a:extLst>
                </a:gridCol>
                <a:gridCol w="2848708">
                  <a:extLst>
                    <a:ext uri="{9D8B030D-6E8A-4147-A177-3AD203B41FA5}">
                      <a16:colId xmlns:a16="http://schemas.microsoft.com/office/drawing/2014/main" val="3589056969"/>
                    </a:ext>
                  </a:extLst>
                </a:gridCol>
                <a:gridCol w="2180492">
                  <a:extLst>
                    <a:ext uri="{9D8B030D-6E8A-4147-A177-3AD203B41FA5}">
                      <a16:colId xmlns:a16="http://schemas.microsoft.com/office/drawing/2014/main" val="2377746162"/>
                    </a:ext>
                  </a:extLst>
                </a:gridCol>
                <a:gridCol w="2772508">
                  <a:extLst>
                    <a:ext uri="{9D8B030D-6E8A-4147-A177-3AD203B41FA5}">
                      <a16:colId xmlns:a16="http://schemas.microsoft.com/office/drawing/2014/main" val="3484360791"/>
                    </a:ext>
                  </a:extLst>
                </a:gridCol>
              </a:tblGrid>
              <a:tr h="522113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+25%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591</a:t>
                      </a:r>
                      <a:endParaRPr lang="en-US" sz="2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₹863M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₹669M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188153"/>
                  </a:ext>
                </a:extLst>
              </a:tr>
            </a:tbl>
          </a:graphicData>
        </a:graphic>
      </p:graphicFrame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28B9C9-91FC-E0C6-F01B-E7F1CDB19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765518"/>
              </p:ext>
            </p:extLst>
          </p:nvPr>
        </p:nvGraphicFramePr>
        <p:xfrm>
          <a:off x="838200" y="3784772"/>
          <a:ext cx="10515600" cy="522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946">
                  <a:extLst>
                    <a:ext uri="{9D8B030D-6E8A-4147-A177-3AD203B41FA5}">
                      <a16:colId xmlns:a16="http://schemas.microsoft.com/office/drawing/2014/main" val="2013736597"/>
                    </a:ext>
                  </a:extLst>
                </a:gridCol>
                <a:gridCol w="1356946">
                  <a:extLst>
                    <a:ext uri="{9D8B030D-6E8A-4147-A177-3AD203B41FA5}">
                      <a16:colId xmlns:a16="http://schemas.microsoft.com/office/drawing/2014/main" val="3714004093"/>
                    </a:ext>
                  </a:extLst>
                </a:gridCol>
                <a:gridCol w="2848708">
                  <a:extLst>
                    <a:ext uri="{9D8B030D-6E8A-4147-A177-3AD203B41FA5}">
                      <a16:colId xmlns:a16="http://schemas.microsoft.com/office/drawing/2014/main" val="3589056969"/>
                    </a:ext>
                  </a:extLst>
                </a:gridCol>
                <a:gridCol w="2180492">
                  <a:extLst>
                    <a:ext uri="{9D8B030D-6E8A-4147-A177-3AD203B41FA5}">
                      <a16:colId xmlns:a16="http://schemas.microsoft.com/office/drawing/2014/main" val="2377746162"/>
                    </a:ext>
                  </a:extLst>
                </a:gridCol>
                <a:gridCol w="2772508">
                  <a:extLst>
                    <a:ext uri="{9D8B030D-6E8A-4147-A177-3AD203B41FA5}">
                      <a16:colId xmlns:a16="http://schemas.microsoft.com/office/drawing/2014/main" val="3484360791"/>
                    </a:ext>
                  </a:extLst>
                </a:gridCol>
              </a:tblGrid>
              <a:tr h="522113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+50%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1,182</a:t>
                      </a:r>
                      <a:endParaRPr lang="en-US" sz="2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₹1.73B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₹1.53B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818025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9FEDBB6-B42A-8C63-4A04-85FFC5417B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3447391"/>
              </p:ext>
            </p:extLst>
          </p:nvPr>
        </p:nvGraphicFramePr>
        <p:xfrm>
          <a:off x="838200" y="4306885"/>
          <a:ext cx="10515600" cy="49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946">
                  <a:extLst>
                    <a:ext uri="{9D8B030D-6E8A-4147-A177-3AD203B41FA5}">
                      <a16:colId xmlns:a16="http://schemas.microsoft.com/office/drawing/2014/main" val="2013736597"/>
                    </a:ext>
                  </a:extLst>
                </a:gridCol>
                <a:gridCol w="1356946">
                  <a:extLst>
                    <a:ext uri="{9D8B030D-6E8A-4147-A177-3AD203B41FA5}">
                      <a16:colId xmlns:a16="http://schemas.microsoft.com/office/drawing/2014/main" val="3714004093"/>
                    </a:ext>
                  </a:extLst>
                </a:gridCol>
                <a:gridCol w="2848708">
                  <a:extLst>
                    <a:ext uri="{9D8B030D-6E8A-4147-A177-3AD203B41FA5}">
                      <a16:colId xmlns:a16="http://schemas.microsoft.com/office/drawing/2014/main" val="3589056969"/>
                    </a:ext>
                  </a:extLst>
                </a:gridCol>
                <a:gridCol w="2180492">
                  <a:extLst>
                    <a:ext uri="{9D8B030D-6E8A-4147-A177-3AD203B41FA5}">
                      <a16:colId xmlns:a16="http://schemas.microsoft.com/office/drawing/2014/main" val="2377746162"/>
                    </a:ext>
                  </a:extLst>
                </a:gridCol>
                <a:gridCol w="2772508">
                  <a:extLst>
                    <a:ext uri="{9D8B030D-6E8A-4147-A177-3AD203B41FA5}">
                      <a16:colId xmlns:a16="http://schemas.microsoft.com/office/drawing/2014/main" val="3484360791"/>
                    </a:ext>
                  </a:extLst>
                </a:gridCol>
              </a:tblGrid>
              <a:tr h="499876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+100%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2,364</a:t>
                      </a:r>
                      <a:endParaRPr lang="en-US" sz="2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₹3.45B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₹3.26B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7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B949-16B7-3162-8FE5-A4E9FCAC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and Opportunities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56AA3F-0AE2-6FFD-82A4-742140E11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362207"/>
              </p:ext>
            </p:extLst>
          </p:nvPr>
        </p:nvGraphicFramePr>
        <p:xfrm>
          <a:off x="838200" y="1825625"/>
          <a:ext cx="5030585" cy="3743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0585">
                  <a:extLst>
                    <a:ext uri="{9D8B030D-6E8A-4147-A177-3AD203B41FA5}">
                      <a16:colId xmlns:a16="http://schemas.microsoft.com/office/drawing/2014/main" val="3470573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Limitations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12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 repayment risk prediction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Recall trade-off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Performance degradation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Bias from historical data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996563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20759E90-B751-7B62-EEE8-173304D866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857380"/>
              </p:ext>
            </p:extLst>
          </p:nvPr>
        </p:nvGraphicFramePr>
        <p:xfrm>
          <a:off x="5868785" y="1822450"/>
          <a:ext cx="5485015" cy="3566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5015">
                  <a:extLst>
                    <a:ext uri="{9D8B030D-6E8A-4147-A177-3AD203B41FA5}">
                      <a16:colId xmlns:a16="http://schemas.microsoft.com/office/drawing/2014/main" val="526199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66688" indent="0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Improvement Opportunities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12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65138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Integrate repayment risk model</a:t>
                      </a:r>
                    </a:p>
                    <a:p>
                      <a:pPr marL="465138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Hybrid decision-making</a:t>
                      </a:r>
                    </a:p>
                    <a:p>
                      <a:pPr marL="465138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Continuous learning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996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0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056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8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01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80716-FD52-8BB1-D1C7-391BEBB34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634C0-259A-24D2-7BA0-B4327190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Efficiency		: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Increase processing capacity by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4x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Risk		: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~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0% bad loans approved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Loss		: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~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5% (recall) good loans rejected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Breakeven	: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~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225 extra applications/months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Flexibility	: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Decision threshold can be tuned</a:t>
            </a:r>
            <a:endParaRPr lang="en-US" sz="3200" b="1" dirty="0">
              <a:solidFill>
                <a:schemeClr val="bg1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BEF0FA-9B47-8459-46F3-5BE3E2E7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9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707B1-A8A9-6268-48C9-BBDB8ED95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EC19A-A816-FD20-4251-259B5657B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Implement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hybrid decision approach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 Model prediction + manual review for first few months</a:t>
            </a:r>
            <a:endParaRPr lang="en-US" dirty="0">
              <a:solidFill>
                <a:schemeClr val="bg1">
                  <a:lumMod val="50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 Validate results and fine-tune performance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D7651A-A33F-5867-56D1-ECDF2F7C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1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3FC04-5569-5791-6D96-80D1477E5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641F-45C7-656A-9728-C90D24EBE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7512"/>
          </a:xfrm>
        </p:spPr>
        <p:txBody>
          <a:bodyPr anchor="ctr"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latin typeface="+mn-lt"/>
                <a:cs typeface="Arial" panose="020B0604020202020204" pitchFamily="34" charset="0"/>
              </a:rPr>
              <a:t>DIGICA BOOTCAMP - DS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en-US" sz="3600" b="1" dirty="0">
                <a:latin typeface="+mn-lt"/>
                <a:cs typeface="Arial" panose="020B0604020202020204" pitchFamily="34" charset="0"/>
              </a:rPr>
              <a:t>FINAL PROJECT</a:t>
            </a:r>
            <a:br>
              <a:rPr lang="en-US" sz="360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br>
              <a:rPr lang="en-US" sz="360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by </a:t>
            </a:r>
            <a:r>
              <a:rPr lang="en-US" sz="2200" b="1" dirty="0">
                <a:latin typeface="+mn-lt"/>
                <a:cs typeface="Arial" panose="020B0604020202020204" pitchFamily="34" charset="0"/>
              </a:rPr>
              <a:t>Erick Khosasi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82EF0-78AE-849A-AF03-83F2DF801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32457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A1D114-0C95-FF1E-A936-62C77C8B0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41" y="3429000"/>
            <a:ext cx="1158458" cy="11584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FB4520-378F-1577-9C3F-15CAAA69A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70" y="1936177"/>
            <a:ext cx="990600" cy="11584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6859E5-4C3C-6C4B-8924-5F3503195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41" y="4921821"/>
            <a:ext cx="1278258" cy="1278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D8262-2C4E-1F59-1F84-61C10061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083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Machine Learning (ML) model can significantly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 revenue growth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7B237-0785-A104-325B-146C566A72DC}"/>
              </a:ext>
            </a:extLst>
          </p:cNvPr>
          <p:cNvSpPr/>
          <p:nvPr/>
        </p:nvSpPr>
        <p:spPr>
          <a:xfrm>
            <a:off x="2675218" y="2099907"/>
            <a:ext cx="582524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Hours → </a:t>
            </a:r>
            <a:r>
              <a:rPr lang="en-US" sz="4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Minutes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D89ACA-EE9D-A414-D913-98A9CAA83476}"/>
              </a:ext>
            </a:extLst>
          </p:cNvPr>
          <p:cNvSpPr/>
          <p:nvPr/>
        </p:nvSpPr>
        <p:spPr>
          <a:xfrm>
            <a:off x="2675218" y="3592730"/>
            <a:ext cx="58365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b="1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4x</a:t>
            </a:r>
            <a:r>
              <a:rPr lang="en-US" sz="480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Processing Capacity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2CC119-0AF1-5228-6B03-F87A5C5AA12B}"/>
              </a:ext>
            </a:extLst>
          </p:cNvPr>
          <p:cNvSpPr/>
          <p:nvPr/>
        </p:nvSpPr>
        <p:spPr>
          <a:xfrm>
            <a:off x="2675218" y="5145451"/>
            <a:ext cx="85248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 to</a:t>
            </a:r>
            <a:r>
              <a:rPr lang="en-US" sz="4800" b="1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b="1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billions</a:t>
            </a:r>
            <a:r>
              <a:rPr lang="en-US" sz="480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</a:t>
            </a:r>
            <a:r>
              <a:rPr lang="en-US" sz="480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Revenue Growth</a:t>
            </a:r>
          </a:p>
        </p:txBody>
      </p:sp>
    </p:spTree>
    <p:extLst>
      <p:ext uri="{BB962C8B-B14F-4D97-AF65-F5344CB8AC3E}">
        <p14:creationId xmlns:p14="http://schemas.microsoft.com/office/powerpoint/2010/main" val="399203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8947A-C568-AE4A-CDEF-3089BB36A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EB8A4-82B4-32D2-CBF8-39F7ECBCD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Manual → time-consuming and prone to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bias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error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Processing limit → </a:t>
            </a:r>
            <a:r>
              <a:rPr lang="en-US" sz="3200" b="1" dirty="0"/>
              <a:t>bottleneck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in customer acquisition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Approval speed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~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customer satisfaction, market share, and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  Revenue growth</a:t>
            </a:r>
            <a:endParaRPr lang="en-US" sz="3200" b="1" dirty="0">
              <a:ea typeface="Cambria Math" panose="020405030504060302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367CE9-CF10-C841-187A-48A03186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loan approval is inefficient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4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FA73B-8616-0A22-CB7A-86A6DA9FC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A6CD-A01F-9FA1-9366-C12BC036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ML-Assisted Solution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2BE44-1EEB-6B27-BA82-287330DF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ML model with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Random Forest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algorithm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Model performance: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Precision 	≈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1.0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Recall 		≈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0.95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Applications screening within seconds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Flag high-risk/edge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3A888-6887-497F-E119-455DE322CFF0}"/>
              </a:ext>
            </a:extLst>
          </p:cNvPr>
          <p:cNvSpPr txBox="1"/>
          <p:nvPr/>
        </p:nvSpPr>
        <p:spPr>
          <a:xfrm>
            <a:off x="4630615" y="3303674"/>
            <a:ext cx="3692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→   Avoid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false positive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788F5-3F38-62DE-B64C-91439A2C2622}"/>
              </a:ext>
            </a:extLst>
          </p:cNvPr>
          <p:cNvSpPr txBox="1"/>
          <p:nvPr/>
        </p:nvSpPr>
        <p:spPr>
          <a:xfrm>
            <a:off x="4630615" y="3730170"/>
            <a:ext cx="3692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→   Avoid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false negative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9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6D3C2-3413-448A-B8F0-CC93270AF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6CC7-4BF0-DC6A-2A00-9AF287D0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205AF-CDEE-2122-64BA-0EDC5DA74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32204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ML model was trained using existing historical data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965ADD3-DA8A-075C-6274-A593C525E7A2}"/>
              </a:ext>
            </a:extLst>
          </p:cNvPr>
          <p:cNvSpPr txBox="1">
            <a:spLocks/>
          </p:cNvSpPr>
          <p:nvPr/>
        </p:nvSpPr>
        <p:spPr>
          <a:xfrm>
            <a:off x="838200" y="2386992"/>
            <a:ext cx="10515600" cy="364484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Cibil Score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Loan Term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Education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Employment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Loan Amount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Annual Income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No. of Dependents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Residential Asset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Commercial Asset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Luxury Asset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Bank Asset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Loan Status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8A0231-818D-96EB-A4D1-F34CE53B4D7F}"/>
              </a:ext>
            </a:extLst>
          </p:cNvPr>
          <p:cNvSpPr/>
          <p:nvPr/>
        </p:nvSpPr>
        <p:spPr>
          <a:xfrm>
            <a:off x="1289538" y="2527834"/>
            <a:ext cx="1875693" cy="1059428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3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65956-63B0-1129-D4DE-599B577BC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40C9-5628-5D0F-BDF2-500ACF56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Relationship with Approval Status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01B491-7287-AAC0-47E6-16640F21D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27" y="1515873"/>
            <a:ext cx="3837464" cy="431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3A81568-CF3D-ABA7-5D47-7676AA8128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08" y="1515873"/>
            <a:ext cx="383746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9E05B5-E8B1-8995-E768-BF995CCE426A}"/>
              </a:ext>
            </a:extLst>
          </p:cNvPr>
          <p:cNvSpPr txBox="1"/>
          <p:nvPr/>
        </p:nvSpPr>
        <p:spPr>
          <a:xfrm>
            <a:off x="1028617" y="5899678"/>
            <a:ext cx="3225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430338" algn="l"/>
              </a:tabLst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Point-Biserial : 0.7705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105761-F74F-45B1-4CC9-BC21BA41266F}"/>
              </a:ext>
            </a:extLst>
          </p:cNvPr>
          <p:cNvSpPr txBox="1"/>
          <p:nvPr/>
        </p:nvSpPr>
        <p:spPr>
          <a:xfrm>
            <a:off x="6360093" y="5900927"/>
            <a:ext cx="318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430338" algn="l"/>
              </a:tabLst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Point-Biserial : 0.1130</a:t>
            </a:r>
          </a:p>
        </p:txBody>
      </p:sp>
    </p:spTree>
    <p:extLst>
      <p:ext uri="{BB962C8B-B14F-4D97-AF65-F5344CB8AC3E}">
        <p14:creationId xmlns:p14="http://schemas.microsoft.com/office/powerpoint/2010/main" val="403226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608A8-710B-04ED-7D7F-337BB806E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5A5C-36A4-C05E-BF31-ECF82F1F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Growth Potential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34C06-A0D8-E3C4-9C5B-B8ED6A3E4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Processing Capacity Increase: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Current: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~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4,269 applications per month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ML assisted: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~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16k applications per month (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4x increase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Extra capacity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→ onboard more customers → more loan</a:t>
            </a:r>
          </a:p>
        </p:txBody>
      </p:sp>
    </p:spTree>
    <p:extLst>
      <p:ext uri="{BB962C8B-B14F-4D97-AF65-F5344CB8AC3E}">
        <p14:creationId xmlns:p14="http://schemas.microsoft.com/office/powerpoint/2010/main" val="226238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06A2B-0FBE-26EC-3355-40BAC14E7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FA61-D0F1-29D3-7317-18BF03F2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our historical data distribution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06588BF-945D-27B5-B5B8-256017D280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046235"/>
              </p:ext>
            </p:extLst>
          </p:nvPr>
        </p:nvGraphicFramePr>
        <p:xfrm>
          <a:off x="838200" y="1825625"/>
          <a:ext cx="10515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908">
                  <a:extLst>
                    <a:ext uri="{9D8B030D-6E8A-4147-A177-3AD203B41FA5}">
                      <a16:colId xmlns:a16="http://schemas.microsoft.com/office/drawing/2014/main" val="3876008895"/>
                    </a:ext>
                  </a:extLst>
                </a:gridCol>
                <a:gridCol w="621323">
                  <a:extLst>
                    <a:ext uri="{9D8B030D-6E8A-4147-A177-3AD203B41FA5}">
                      <a16:colId xmlns:a16="http://schemas.microsoft.com/office/drawing/2014/main" val="2505985860"/>
                    </a:ext>
                  </a:extLst>
                </a:gridCol>
                <a:gridCol w="4683369">
                  <a:extLst>
                    <a:ext uri="{9D8B030D-6E8A-4147-A177-3AD203B41FA5}">
                      <a16:colId xmlns:a16="http://schemas.microsoft.com/office/drawing/2014/main" val="3475329416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Approved loan amount (median)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₹14,600,000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298698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0889571-7A28-2DE9-7845-6B14A52C90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0016400"/>
              </p:ext>
            </p:extLst>
          </p:nvPr>
        </p:nvGraphicFramePr>
        <p:xfrm>
          <a:off x="838200" y="2557145"/>
          <a:ext cx="10515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908">
                  <a:extLst>
                    <a:ext uri="{9D8B030D-6E8A-4147-A177-3AD203B41FA5}">
                      <a16:colId xmlns:a16="http://schemas.microsoft.com/office/drawing/2014/main" val="3876008895"/>
                    </a:ext>
                  </a:extLst>
                </a:gridCol>
                <a:gridCol w="621323">
                  <a:extLst>
                    <a:ext uri="{9D8B030D-6E8A-4147-A177-3AD203B41FA5}">
                      <a16:colId xmlns:a16="http://schemas.microsoft.com/office/drawing/2014/main" val="2505985860"/>
                    </a:ext>
                  </a:extLst>
                </a:gridCol>
                <a:gridCol w="4683369">
                  <a:extLst>
                    <a:ext uri="{9D8B030D-6E8A-4147-A177-3AD203B41FA5}">
                      <a16:colId xmlns:a16="http://schemas.microsoft.com/office/drawing/2014/main" val="3475329416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Loan Interest (simple interest)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10% p.a.</a:t>
                      </a:r>
                      <a:endParaRPr lang="en-US" sz="2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165287"/>
                  </a:ext>
                </a:extLst>
              </a:tr>
            </a:tbl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3D130D4-EB2C-BDE1-965E-FDF97459FB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746180"/>
              </p:ext>
            </p:extLst>
          </p:nvPr>
        </p:nvGraphicFramePr>
        <p:xfrm>
          <a:off x="838200" y="3288665"/>
          <a:ext cx="10515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908">
                  <a:extLst>
                    <a:ext uri="{9D8B030D-6E8A-4147-A177-3AD203B41FA5}">
                      <a16:colId xmlns:a16="http://schemas.microsoft.com/office/drawing/2014/main" val="3876008895"/>
                    </a:ext>
                  </a:extLst>
                </a:gridCol>
                <a:gridCol w="621323">
                  <a:extLst>
                    <a:ext uri="{9D8B030D-6E8A-4147-A177-3AD203B41FA5}">
                      <a16:colId xmlns:a16="http://schemas.microsoft.com/office/drawing/2014/main" val="2505985860"/>
                    </a:ext>
                  </a:extLst>
                </a:gridCol>
                <a:gridCol w="4683369">
                  <a:extLst>
                    <a:ext uri="{9D8B030D-6E8A-4147-A177-3AD203B41FA5}">
                      <a16:colId xmlns:a16="http://schemas.microsoft.com/office/drawing/2014/main" val="3475329416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Annual Interest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₹1,460,000</a:t>
                      </a:r>
                      <a:endParaRPr lang="en-US" sz="2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310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44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DEF12-7E02-7197-16D7-3BFED45FC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521D-E400-4723-78C8-89EF5560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calculate the potential revenue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CC1D29-DA62-95E8-0430-C5AF0942FB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529525"/>
              </p:ext>
            </p:extLst>
          </p:nvPr>
        </p:nvGraphicFramePr>
        <p:xfrm>
          <a:off x="838200" y="1828800"/>
          <a:ext cx="1051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1800">
                  <a:extLst>
                    <a:ext uri="{9D8B030D-6E8A-4147-A177-3AD203B41FA5}">
                      <a16:colId xmlns:a16="http://schemas.microsoft.com/office/drawing/2014/main" val="21291433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14408103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4139273917"/>
                    </a:ext>
                  </a:extLst>
                </a:gridCol>
                <a:gridCol w="626534">
                  <a:extLst>
                    <a:ext uri="{9D8B030D-6E8A-4147-A177-3AD203B41FA5}">
                      <a16:colId xmlns:a16="http://schemas.microsoft.com/office/drawing/2014/main" val="138579171"/>
                    </a:ext>
                  </a:extLst>
                </a:gridCol>
                <a:gridCol w="2480733">
                  <a:extLst>
                    <a:ext uri="{9D8B030D-6E8A-4147-A177-3AD203B41FA5}">
                      <a16:colId xmlns:a16="http://schemas.microsoft.com/office/drawing/2014/main" val="391304697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Application/Month (historical)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2,656 </a:t>
                      </a:r>
                      <a:r>
                        <a:rPr 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62.2%</a:t>
                      </a:r>
                      <a:r>
                        <a:rPr 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Approved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1,613 </a:t>
                      </a:r>
                      <a:r>
                        <a:rPr 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37.8%</a:t>
                      </a:r>
                      <a:r>
                        <a:rPr 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Rejected</a:t>
                      </a:r>
                      <a:endParaRPr 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4,269</a:t>
                      </a:r>
                      <a:r>
                        <a:rPr 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applications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164902"/>
                  </a:ext>
                </a:extLst>
              </a:tr>
            </a:tbl>
          </a:graphicData>
        </a:graphic>
      </p:graphicFrame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04F60A32-2B38-1D11-F13F-D44EEAF986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2042679"/>
              </p:ext>
            </p:extLst>
          </p:nvPr>
        </p:nvGraphicFramePr>
        <p:xfrm>
          <a:off x="838200" y="3200400"/>
          <a:ext cx="1051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1800">
                  <a:extLst>
                    <a:ext uri="{9D8B030D-6E8A-4147-A177-3AD203B41FA5}">
                      <a16:colId xmlns:a16="http://schemas.microsoft.com/office/drawing/2014/main" val="21291433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14408103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4139273917"/>
                    </a:ext>
                  </a:extLst>
                </a:gridCol>
                <a:gridCol w="626534">
                  <a:extLst>
                    <a:ext uri="{9D8B030D-6E8A-4147-A177-3AD203B41FA5}">
                      <a16:colId xmlns:a16="http://schemas.microsoft.com/office/drawing/2014/main" val="138579171"/>
                    </a:ext>
                  </a:extLst>
                </a:gridCol>
                <a:gridCol w="2480733">
                  <a:extLst>
                    <a:ext uri="{9D8B030D-6E8A-4147-A177-3AD203B41FA5}">
                      <a16:colId xmlns:a16="http://schemas.microsoft.com/office/drawing/2014/main" val="391304697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Lost Approvals (95% recall)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5% × 2,656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133 </a:t>
                      </a:r>
                      <a:r>
                        <a:rPr 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loss</a:t>
                      </a:r>
                      <a:endParaRPr 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88652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8272AAC-FF02-8467-7F83-B2BDECAB93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408925"/>
              </p:ext>
            </p:extLst>
          </p:nvPr>
        </p:nvGraphicFramePr>
        <p:xfrm>
          <a:off x="838200" y="3840480"/>
          <a:ext cx="1051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1800">
                  <a:extLst>
                    <a:ext uri="{9D8B030D-6E8A-4147-A177-3AD203B41FA5}">
                      <a16:colId xmlns:a16="http://schemas.microsoft.com/office/drawing/2014/main" val="21291433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14408103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4139273917"/>
                    </a:ext>
                  </a:extLst>
                </a:gridCol>
                <a:gridCol w="626534">
                  <a:extLst>
                    <a:ext uri="{9D8B030D-6E8A-4147-A177-3AD203B41FA5}">
                      <a16:colId xmlns:a16="http://schemas.microsoft.com/office/drawing/2014/main" val="138579171"/>
                    </a:ext>
                  </a:extLst>
                </a:gridCol>
                <a:gridCol w="2480733">
                  <a:extLst>
                    <a:ext uri="{9D8B030D-6E8A-4147-A177-3AD203B41FA5}">
                      <a16:colId xmlns:a16="http://schemas.microsoft.com/office/drawing/2014/main" val="391304697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Revenue Loss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133 × 1,460,000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₹194M </a:t>
                      </a:r>
                      <a:r>
                        <a:rPr 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loss</a:t>
                      </a:r>
                      <a:endParaRPr 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745587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E2D9048-B7F3-9462-309D-202EE7F41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8404617"/>
              </p:ext>
            </p:extLst>
          </p:nvPr>
        </p:nvGraphicFramePr>
        <p:xfrm>
          <a:off x="838200" y="4480560"/>
          <a:ext cx="1051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1800">
                  <a:extLst>
                    <a:ext uri="{9D8B030D-6E8A-4147-A177-3AD203B41FA5}">
                      <a16:colId xmlns:a16="http://schemas.microsoft.com/office/drawing/2014/main" val="21291433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14408103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4139273917"/>
                    </a:ext>
                  </a:extLst>
                </a:gridCol>
                <a:gridCol w="626534">
                  <a:extLst>
                    <a:ext uri="{9D8B030D-6E8A-4147-A177-3AD203B41FA5}">
                      <a16:colId xmlns:a16="http://schemas.microsoft.com/office/drawing/2014/main" val="138579171"/>
                    </a:ext>
                  </a:extLst>
                </a:gridCol>
                <a:gridCol w="2480733">
                  <a:extLst>
                    <a:ext uri="{9D8B030D-6E8A-4147-A177-3AD203B41FA5}">
                      <a16:colId xmlns:a16="http://schemas.microsoft.com/office/drawing/2014/main" val="391304697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New Approval Rate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62.2% × 95%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59.1</a:t>
                      </a:r>
                      <a:r>
                        <a:rPr 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%</a:t>
                      </a:r>
                      <a:endParaRPr 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01740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E014289-87ED-7850-6038-48619C1D51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43963"/>
              </p:ext>
            </p:extLst>
          </p:nvPr>
        </p:nvGraphicFramePr>
        <p:xfrm>
          <a:off x="838200" y="5120640"/>
          <a:ext cx="1051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1800">
                  <a:extLst>
                    <a:ext uri="{9D8B030D-6E8A-4147-A177-3AD203B41FA5}">
                      <a16:colId xmlns:a16="http://schemas.microsoft.com/office/drawing/2014/main" val="21291433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14408103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4139273917"/>
                    </a:ext>
                  </a:extLst>
                </a:gridCol>
                <a:gridCol w="626534">
                  <a:extLst>
                    <a:ext uri="{9D8B030D-6E8A-4147-A177-3AD203B41FA5}">
                      <a16:colId xmlns:a16="http://schemas.microsoft.com/office/drawing/2014/main" val="138579171"/>
                    </a:ext>
                  </a:extLst>
                </a:gridCol>
                <a:gridCol w="2480733">
                  <a:extLst>
                    <a:ext uri="{9D8B030D-6E8A-4147-A177-3AD203B41FA5}">
                      <a16:colId xmlns:a16="http://schemas.microsoft.com/office/drawing/2014/main" val="391304697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Extra Applications/Month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133 / 0.591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225 </a:t>
                      </a:r>
                      <a:r>
                        <a:rPr 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applications</a:t>
                      </a:r>
                      <a:endParaRPr 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59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49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</TotalTime>
  <Words>1690</Words>
  <Application>Microsoft Office PowerPoint</Application>
  <PresentationFormat>Widescreen</PresentationFormat>
  <Paragraphs>228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Implementing Machine Learning (ML) model can significantly boost revenue growth</vt:lpstr>
      <vt:lpstr>Current loan approval is inefficient</vt:lpstr>
      <vt:lpstr>Proposed ML-Assisted Solution</vt:lpstr>
      <vt:lpstr>Training Data</vt:lpstr>
      <vt:lpstr>Feature Relationship with Approval Status</vt:lpstr>
      <vt:lpstr>Revenue Growth Potential</vt:lpstr>
      <vt:lpstr>Using our historical data distribution</vt:lpstr>
      <vt:lpstr>Let’s calculate the potential revenue</vt:lpstr>
      <vt:lpstr>Revenue Scenarios</vt:lpstr>
      <vt:lpstr>Limitations and Opportunities</vt:lpstr>
      <vt:lpstr>Executive Summary</vt:lpstr>
      <vt:lpstr>Recommendation</vt:lpstr>
      <vt:lpstr>DIGICA BOOTCAMP - DS FINAL PROJECT   by Erick Khosasi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Erick Khosasi</dc:creator>
  <cp:lastModifiedBy>Erick Khosasi</cp:lastModifiedBy>
  <cp:revision>35</cp:revision>
  <dcterms:created xsi:type="dcterms:W3CDTF">2025-05-27T09:24:51Z</dcterms:created>
  <dcterms:modified xsi:type="dcterms:W3CDTF">2025-08-27T11:16:50Z</dcterms:modified>
</cp:coreProperties>
</file>