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A3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726724-24D2-B100-AA66-D78FDEC13D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11738-3A56-D346-EE17-ACF3D71FB1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92601-9043-4777-82E4-3614B8305D93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A4E6-A1DE-DE92-7A56-3EFA7DB17E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DBFFC-A231-D177-9602-2E83FE235B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0C01F-63BE-4F87-8EEC-F766B4CE0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12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Section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72D98-1DD2-454E-8BD0-7C9A18EC916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74F5-9AF2-4E8F-8DC1-5C2DA2A42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02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B4C11-FADD-1A2C-19D4-D1BC115A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4AF4D-A2DB-C437-5EC2-FB4C3F17C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E280F-0894-3474-FFC5-B66301A6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F9A09-907C-DFCA-5229-98226E80C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7D0E525-983A-8B34-36BD-56DCBDC4611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39240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F2016-0049-8BA9-31F2-83686277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6709EF-EC93-A220-2454-CC2F3BB11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E60E2-E899-8876-B91B-1ED116DA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7EFE9-B9CD-D820-9A75-5AFBBB01F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6D51134-722E-EE6E-89C1-D046C6DE024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41123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74090-95ED-5BAE-253B-FA91D63C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5D910-3875-D31F-E7B3-7C6216EDC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F68D4-BC1E-0885-D035-591FAAFBC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114CF-3BE0-103F-0544-70A23D737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4791596-4FF4-019A-3879-450E0203393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918068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A6D2-B0D0-01DC-0853-602DBD03A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D0097-1594-5838-8803-EFCA2D595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2D306-59A0-B425-F4DA-3C71B5C72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347FD-9CB2-5E30-BDAF-2FAB7221D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4C7CEC-068C-60AD-0370-2DC65E371F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96303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6DEF-1B63-7185-C858-F3869CCE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AF8C8A-5D30-A36F-8CA4-899C5E82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52BE9-787F-C091-AD76-BB0BBF50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1F562-9494-D89D-A31D-142357BA3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BA0AF1-F970-C06E-CC60-17183C1232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406344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D386-0E98-E577-2645-723BE5BBA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69092-9270-718C-2007-9DDD12F8E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59938-F608-B25B-42BA-758FAE02C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6F0BA-1A1D-0130-5C6E-48473DB18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B63254E-72BE-23E2-950F-C32EDF9E6F6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25544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A458-D632-4E69-52E4-68AA82D1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4BA73-7C16-90D6-843C-BB82EE2AE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AF3F4-890D-EDAD-176B-D7DF7A430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FE3D9-743A-A686-5169-74A5E42A7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054C25-7FA0-E69D-EC7F-140CE2D59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208641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7392B-CCB3-7397-BA65-2E56CC89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8744F-F4C5-82F6-ECC3-171115B01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057451-3BCD-D517-55F9-B34499418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4A899-FE33-A746-9173-DE0D63132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84CF111-52CD-BD90-7DFF-D196AB18847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823144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7367-A4EE-1796-6DB2-6D5FE1C8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50EBD-9746-CA8C-C9FB-E31AC9EBD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A628F-536F-3A32-4998-536A56B1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EB308-92DF-5891-4CD6-9EBE84E4A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774F5-9AF2-4E8F-8DC1-5C2DA2A42FA8}" type="slidenum">
              <a:rPr lang="en-US" smtClean="0"/>
              <a:t>10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663ACF6-94C5-A54F-C3AD-076FE4E1863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50874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D820-3996-FE35-E391-E64ADEEDE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7DB8-C569-2C39-BF21-10B29AD0F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D7D5-1B78-B3FE-EE31-26C054F7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C8BB-999A-DFA3-1C1E-BF7D944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D58E1-B5CF-8508-55C7-1647EED2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3B742-89C3-2C13-92CC-4118FD8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F98F-4544-205F-8EB1-9676465E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6EAC-DD3B-E0D0-BC19-93388ED1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F5BF-5DD8-11D4-965B-023EE4177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FC8AD-A26D-1B2B-D589-340E69A2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53B55-7890-A32B-CF15-CE796BC0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58AFD-E8A8-300A-C4FC-75FECD15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43F42-6EC4-988F-4F23-D438687E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1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C079-EB7E-FC15-B7C9-90BA7605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41AE-FFB0-BE95-C579-8D373ACD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OBJECTIVES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D3BBB-DE62-31DA-C0B7-242AACA5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6ADCC3-8EB3-F608-D2EC-8B4B3781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53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2860-B762-B2EA-E1EE-4CB54A72C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3178-5920-C56D-5F8A-C329424E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AA16-6701-EFEF-CABA-CEC359A3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1572-5EB1-56BB-0A75-1FE749D3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DFB7-4568-1CF4-8421-0F113093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4A3F-ACC8-18FB-CB6C-19C9FDE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E4F8-C139-DAB0-880B-EC38A13A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C756E-D6D2-0DDF-9212-9CA585EE7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BBF8B-FAFD-22DE-9C6C-3F9CF8BF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D3608-9884-4C29-7E26-6DF54529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92FC-39BB-D8FE-AC13-51787826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0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6C84-2E92-98D6-D4B6-F31DE42A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0F1D8-6BB8-210D-A7A0-6D07FAEF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17525-E3FC-978D-A240-D69EAD256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A0508-07A4-3611-6CE4-A216DA69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85BB9-C499-6102-3172-29E169912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DAF32-1679-0575-65BB-B07218D7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C4608-D8A7-6ADF-3695-E740A80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57D5B-FEB7-3BC5-DB23-826A3B3F9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5220-5230-1E45-EB73-E8354B46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10178-8568-73C8-CFBC-73212A17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922F-D727-3A91-CDE4-55CAE5DA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CE49-F231-355E-A37D-24365D2A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ED4D9-2EEC-1AB1-6CA6-387FAF8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9822D-C762-CF41-7F8D-0B658CD1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042CE-6E08-C724-9D76-DBDE8B60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7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4BD7-C5A2-CBEA-FE9F-F9505F6A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6B62-8372-C5C3-900F-253A9262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ED119-D3D4-6A64-28E6-E43709170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72F8F-9D7B-71F2-9228-B5F8997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E4428-9FF3-C580-8D5C-E7E5DA0E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E0B4-2864-B138-E848-5CAF26DB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86D8F-6BA5-6EA6-1066-B3FBA8D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8A0E4-A524-A9F0-DCC5-A5E7AFA2C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7911E-E9ED-9DA7-7B13-C4365EA11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C2E95-D08E-6233-2BF8-D3AA3D3E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E3FFEB-80CB-48B7-A07E-93E978C76CC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4BE8-85D9-71D0-AF3B-0C86C9C7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48024-BE0F-8187-911D-93400A4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1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92FA9-B3F0-4C24-2445-D942766C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0B8C9-E0AC-AD13-F309-2F25EF8D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D1047-7749-E474-9C67-57BC4E5B4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1098" y="64870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F4DA8-FE22-4530-9C79-0D39EEE9FB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60DC93-B511-3D36-83FB-317C67EA0D4B}"/>
              </a:ext>
            </a:extLst>
          </p:cNvPr>
          <p:cNvCxnSpPr/>
          <p:nvPr userDrawn="1"/>
        </p:nvCxnSpPr>
        <p:spPr>
          <a:xfrm>
            <a:off x="-25878" y="6521566"/>
            <a:ext cx="122529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2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linkedin.com/in/erickkhosasi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ACF8-76E9-B6A3-CE5E-1407C0F1F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383"/>
            <a:ext cx="9144000" cy="2062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SALES &amp; RETENTION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47F1C-2CCB-E9AC-512B-7BBF51876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59141"/>
            <a:ext cx="9144000" cy="1160462"/>
          </a:xfrm>
        </p:spPr>
        <p:txBody>
          <a:bodyPr/>
          <a:lstStyle/>
          <a:p>
            <a:r>
              <a:rPr lang="en-US" b="1" dirty="0"/>
              <a:t>DATA ANALYTICS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50364-139E-D879-653D-FCFAD544E3B9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EXECUTIVE SUMMARY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C025C2-BE8C-FF1E-414A-856ABEC6B932}"/>
              </a:ext>
            </a:extLst>
          </p:cNvPr>
          <p:cNvGrpSpPr/>
          <p:nvPr/>
        </p:nvGrpSpPr>
        <p:grpSpPr>
          <a:xfrm>
            <a:off x="4378033" y="5498871"/>
            <a:ext cx="3435929" cy="397910"/>
            <a:chOff x="4378034" y="5289321"/>
            <a:chExt cx="3435929" cy="3979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E0628F2-6673-E1F8-B610-DE1600FB8B4F}"/>
                </a:ext>
              </a:extLst>
            </p:cNvPr>
            <p:cNvSpPr/>
            <p:nvPr/>
          </p:nvSpPr>
          <p:spPr>
            <a:xfrm>
              <a:off x="4378034" y="5308370"/>
              <a:ext cx="3435929" cy="36009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algn="ctr"/>
              <a:r>
                <a:rPr lang="en-US" b="1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ERICK KHOSASI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>
              <a:hlinkClick r:id="rId2"/>
              <a:extLst>
                <a:ext uri="{FF2B5EF4-FFF2-40B4-BE49-F238E27FC236}">
                  <a16:creationId xmlns:a16="http://schemas.microsoft.com/office/drawing/2014/main" id="{954305B4-8B1D-4E38-638E-65DD0E106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710" y="5289321"/>
              <a:ext cx="397910" cy="39791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B0ACDD0-3EBB-51A2-3672-8A0717190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5" b="30896"/>
          <a:stretch>
            <a:fillRect/>
          </a:stretch>
        </p:blipFill>
        <p:spPr>
          <a:xfrm>
            <a:off x="3733795" y="0"/>
            <a:ext cx="4762500" cy="252833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D442923-1F3D-CF79-75C0-3D2A5DA4C0FA}"/>
              </a:ext>
            </a:extLst>
          </p:cNvPr>
          <p:cNvSpPr/>
          <p:nvPr/>
        </p:nvSpPr>
        <p:spPr>
          <a:xfrm>
            <a:off x="2162168" y="2528334"/>
            <a:ext cx="7867658" cy="94215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3D6E558-B431-C1D3-A6B9-326B1FE22F1F}"/>
              </a:ext>
            </a:extLst>
          </p:cNvPr>
          <p:cNvSpPr/>
          <p:nvPr/>
        </p:nvSpPr>
        <p:spPr>
          <a:xfrm>
            <a:off x="2162168" y="4680989"/>
            <a:ext cx="7867658" cy="94215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8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B52FB-2F48-6CBD-881F-9369FE20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CD4-E70D-6F8F-D490-5AB2F80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761F5-B7C2-9580-C553-6F60DE79A355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02C1A-C158-B099-EF94-23254BEE68E9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TAKEAWAY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EB1E22-66B4-F8A7-03DB-707521CAEECD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6E7BF-4480-0F41-9EEA-E42FABEA3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5B197D-E013-250B-FD0F-45D05E184715}"/>
              </a:ext>
            </a:extLst>
          </p:cNvPr>
          <p:cNvGrpSpPr/>
          <p:nvPr/>
        </p:nvGrpSpPr>
        <p:grpSpPr>
          <a:xfrm>
            <a:off x="344274" y="1769079"/>
            <a:ext cx="5713008" cy="1602470"/>
            <a:chOff x="344274" y="1845279"/>
            <a:chExt cx="5713008" cy="160247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23A6A2-234D-7C4F-7A84-74E4F24966AC}"/>
                </a:ext>
              </a:extLst>
            </p:cNvPr>
            <p:cNvSpPr txBox="1"/>
            <p:nvPr/>
          </p:nvSpPr>
          <p:spPr>
            <a:xfrm>
              <a:off x="344274" y="2524419"/>
              <a:ext cx="57130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Currently contributing only 12% of sales, retention presents a major opportunity to drive sustainable revenue growth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4B19C41-B2BB-8335-8920-96F65090BC72}"/>
                </a:ext>
              </a:extLst>
            </p:cNvPr>
            <p:cNvGrpSpPr/>
            <p:nvPr/>
          </p:nvGrpSpPr>
          <p:grpSpPr>
            <a:xfrm>
              <a:off x="344274" y="1845279"/>
              <a:ext cx="5713007" cy="646331"/>
              <a:chOff x="5471958" y="2017837"/>
              <a:chExt cx="5713007" cy="64633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B29FD1F-ACFF-8212-84F0-096DFA8C6189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713007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6E7999-9E58-25B8-7028-B66F551B887B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C9E7C1A-DFBD-067E-CF1F-2BBDAF2A5685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Customer Retention = Untapped Growth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9F32F2-81E8-E710-D2AA-DDA8018491B0}"/>
              </a:ext>
            </a:extLst>
          </p:cNvPr>
          <p:cNvGrpSpPr/>
          <p:nvPr/>
        </p:nvGrpSpPr>
        <p:grpSpPr>
          <a:xfrm>
            <a:off x="6460689" y="2239748"/>
            <a:ext cx="5715381" cy="1602169"/>
            <a:chOff x="6476619" y="1885216"/>
            <a:chExt cx="5715381" cy="160216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0C08FD-5E31-7655-725B-A83389A19529}"/>
                </a:ext>
              </a:extLst>
            </p:cNvPr>
            <p:cNvGrpSpPr/>
            <p:nvPr/>
          </p:nvGrpSpPr>
          <p:grpSpPr>
            <a:xfrm>
              <a:off x="6476862" y="1885216"/>
              <a:ext cx="5715138" cy="646331"/>
              <a:chOff x="5471957" y="2017837"/>
              <a:chExt cx="5715138" cy="646331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5F5EA5D-F443-D71B-7DC1-B4D082521C72}"/>
                  </a:ext>
                </a:extLst>
              </p:cNvPr>
              <p:cNvSpPr/>
              <p:nvPr/>
            </p:nvSpPr>
            <p:spPr>
              <a:xfrm>
                <a:off x="5471957" y="2017837"/>
                <a:ext cx="5334381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CB2465E-4F0C-7C97-A9D6-39A3DB1F76A6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D0743-023D-CECD-3B47-1299048B57AA}"/>
                  </a:ext>
                </a:extLst>
              </p:cNvPr>
              <p:cNvSpPr txBox="1"/>
              <p:nvPr/>
            </p:nvSpPr>
            <p:spPr>
              <a:xfrm>
                <a:off x="6220809" y="2150816"/>
                <a:ext cx="496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Data Gaps Must be Addressed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012757-3FB7-7B2D-024C-D91BED9D6BAB}"/>
                </a:ext>
              </a:extLst>
            </p:cNvPr>
            <p:cNvSpPr txBox="1"/>
            <p:nvPr/>
          </p:nvSpPr>
          <p:spPr>
            <a:xfrm>
              <a:off x="6476619" y="2564055"/>
              <a:ext cx="5334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Insufficient or incomplete data limits decision-making; prioritizing better data collection and analysis will strengthen future strategies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28A5A1-B24A-93F5-12EC-F799D4110E07}"/>
              </a:ext>
            </a:extLst>
          </p:cNvPr>
          <p:cNvGrpSpPr/>
          <p:nvPr/>
        </p:nvGrpSpPr>
        <p:grpSpPr>
          <a:xfrm>
            <a:off x="344274" y="3593746"/>
            <a:ext cx="5718850" cy="1616434"/>
            <a:chOff x="6730324" y="2782669"/>
            <a:chExt cx="5718850" cy="161643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7F2BEB5-6190-E006-2FF5-08F902D299F2}"/>
                </a:ext>
              </a:extLst>
            </p:cNvPr>
            <p:cNvSpPr txBox="1"/>
            <p:nvPr/>
          </p:nvSpPr>
          <p:spPr>
            <a:xfrm>
              <a:off x="6730324" y="3475773"/>
              <a:ext cx="57130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China, USA, and Brazil remain priority markets where tailored campaigns and affiliate programs can significantly boost engagement.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E2A3892-E6BD-C3A2-D4E1-F1BD32CAD735}"/>
                </a:ext>
              </a:extLst>
            </p:cNvPr>
            <p:cNvGrpSpPr/>
            <p:nvPr/>
          </p:nvGrpSpPr>
          <p:grpSpPr>
            <a:xfrm>
              <a:off x="6736167" y="2782669"/>
              <a:ext cx="5713007" cy="646331"/>
              <a:chOff x="5471958" y="2017837"/>
              <a:chExt cx="5713007" cy="64633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BD235C9-2ABC-189E-4707-57046E142F77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713007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919C8E-6C9B-ABCC-F830-E8444131EF45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A68FC0-34F3-63A6-13A5-75A95AC0C716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Focus Campaigns in Top Markets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C17972-A62E-0A03-685F-3FB301CC97E6}"/>
              </a:ext>
            </a:extLst>
          </p:cNvPr>
          <p:cNvGrpSpPr/>
          <p:nvPr/>
        </p:nvGrpSpPr>
        <p:grpSpPr>
          <a:xfrm>
            <a:off x="6460689" y="4123099"/>
            <a:ext cx="5655159" cy="1893433"/>
            <a:chOff x="6730325" y="2782669"/>
            <a:chExt cx="5655159" cy="189343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8CEFEF-78E3-81E2-799A-7522E7B86124}"/>
                </a:ext>
              </a:extLst>
            </p:cNvPr>
            <p:cNvSpPr txBox="1"/>
            <p:nvPr/>
          </p:nvSpPr>
          <p:spPr>
            <a:xfrm>
              <a:off x="6730325" y="3475773"/>
              <a:ext cx="52867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 significant volume of returned orders erodes margins and implies possible issues in product quality or customer experience. Addressing this is crucial for sustainable growth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7EC953-BE8D-CDEA-CBF4-77FF7A111769}"/>
                </a:ext>
              </a:extLst>
            </p:cNvPr>
            <p:cNvGrpSpPr/>
            <p:nvPr/>
          </p:nvGrpSpPr>
          <p:grpSpPr>
            <a:xfrm>
              <a:off x="6736167" y="2782669"/>
              <a:ext cx="5649317" cy="646331"/>
              <a:chOff x="5471958" y="2017837"/>
              <a:chExt cx="5649317" cy="64633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C6EAE2F-8D93-F4C8-B531-262BAD3616E4}"/>
                  </a:ext>
                </a:extLst>
              </p:cNvPr>
              <p:cNvSpPr/>
              <p:nvPr/>
            </p:nvSpPr>
            <p:spPr>
              <a:xfrm>
                <a:off x="5471958" y="2017837"/>
                <a:ext cx="5328539" cy="6448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8BE131-8056-8ED5-785A-135AE53929E4}"/>
                  </a:ext>
                </a:extLst>
              </p:cNvPr>
              <p:cNvSpPr txBox="1"/>
              <p:nvPr/>
            </p:nvSpPr>
            <p:spPr>
              <a:xfrm>
                <a:off x="5615688" y="2017837"/>
                <a:ext cx="4780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7C133-69BC-1E45-5C51-8136424470A0}"/>
                  </a:ext>
                </a:extLst>
              </p:cNvPr>
              <p:cNvSpPr txBox="1"/>
              <p:nvPr/>
            </p:nvSpPr>
            <p:spPr>
              <a:xfrm>
                <a:off x="6220809" y="2142319"/>
                <a:ext cx="49004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High Return Rate Limits Profit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00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E8C6-6C99-0967-AB74-07268074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C98C-72B7-29E9-1CE1-FD701E44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IS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HEALTHY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AD025-5EBD-A809-2B4A-F749A208490B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20DE9-AF9A-CB74-BFD9-FC01BA223EB3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EXECUTIVE 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7B1BF7-2AF1-9F55-587E-77F72E7853BD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856BE7-C142-D4C8-9541-85CD5F4B5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42726-DD8D-9CAC-328C-79992D7130C9}"/>
              </a:ext>
            </a:extLst>
          </p:cNvPr>
          <p:cNvSpPr txBox="1"/>
          <p:nvPr/>
        </p:nvSpPr>
        <p:spPr>
          <a:xfrm>
            <a:off x="980212" y="1758156"/>
            <a:ext cx="459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churn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unhealthy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across geography and demographics, ranging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79-82%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6C21F-CA61-9657-8ED3-FEA5A8F669DE}"/>
              </a:ext>
            </a:extLst>
          </p:cNvPr>
          <p:cNvSpPr txBox="1"/>
          <p:nvPr/>
        </p:nvSpPr>
        <p:spPr>
          <a:xfrm>
            <a:off x="315903" y="1624013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9F4CC-2C89-48FB-6D8B-38BF57A74C26}"/>
              </a:ext>
            </a:extLst>
          </p:cNvPr>
          <p:cNvSpPr txBox="1"/>
          <p:nvPr/>
        </p:nvSpPr>
        <p:spPr>
          <a:xfrm>
            <a:off x="7119085" y="4881563"/>
            <a:ext cx="470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46%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churned customers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one-time-order buyers,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another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after just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orders. </a:t>
            </a: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Together,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churn by their 2</a:t>
            </a:r>
            <a:r>
              <a:rPr lang="en-US" b="1" baseline="30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order.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4B267-AAA6-DB34-6832-F45E003938ED}"/>
              </a:ext>
            </a:extLst>
          </p:cNvPr>
          <p:cNvSpPr txBox="1"/>
          <p:nvPr/>
        </p:nvSpPr>
        <p:spPr>
          <a:xfrm>
            <a:off x="6435727" y="4756945"/>
            <a:ext cx="625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22FD03D-0584-CE7F-6C1E-B81F61EF8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968" y="1384841"/>
            <a:ext cx="4721224" cy="35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7D1133-96BC-6E59-AE0B-4CBF4C5DA33B}"/>
              </a:ext>
            </a:extLst>
          </p:cNvPr>
          <p:cNvCxnSpPr/>
          <p:nvPr/>
        </p:nvCxnSpPr>
        <p:spPr>
          <a:xfrm>
            <a:off x="6096000" y="1576759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A4A0974-E26B-F6C5-78AB-1E43425D2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31" y="2941093"/>
            <a:ext cx="5705966" cy="30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FDA63-E00D-7DD6-D14C-7E46198C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6D366C6-3059-DFEC-E898-63845105A9EC}"/>
              </a:ext>
            </a:extLst>
          </p:cNvPr>
          <p:cNvGrpSpPr/>
          <p:nvPr/>
        </p:nvGrpSpPr>
        <p:grpSpPr>
          <a:xfrm>
            <a:off x="87047" y="1783248"/>
            <a:ext cx="5270348" cy="4737391"/>
            <a:chOff x="201609" y="1747861"/>
            <a:chExt cx="5270348" cy="473739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98EE877-7680-C234-1793-0CD475AFB8D1}"/>
                </a:ext>
              </a:extLst>
            </p:cNvPr>
            <p:cNvSpPr/>
            <p:nvPr/>
          </p:nvSpPr>
          <p:spPr>
            <a:xfrm>
              <a:off x="3651249" y="2279703"/>
              <a:ext cx="1035047" cy="298361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3B203FC9-CB9E-2F0B-CE2E-AFE4A82B0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09" y="1747861"/>
              <a:ext cx="5270348" cy="473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5F022B-D2EA-0E6D-8C2F-71905A7367CA}"/>
                </a:ext>
              </a:extLst>
            </p:cNvPr>
            <p:cNvSpPr txBox="1"/>
            <p:nvPr/>
          </p:nvSpPr>
          <p:spPr>
            <a:xfrm>
              <a:off x="3683913" y="3540679"/>
              <a:ext cx="9697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bg1"/>
                  </a:solidFill>
                  <a:effectLst/>
                  <a:latin typeface="Roboto" panose="020F0502020204030204" pitchFamily="2" charset="0"/>
                </a:rPr>
                <a:t>~$</a:t>
              </a:r>
              <a:r>
                <a:rPr lang="en-US" sz="1200" dirty="0">
                  <a:solidFill>
                    <a:schemeClr val="bg1"/>
                  </a:solidFill>
                  <a:latin typeface="Roboto" panose="020F0502020204030204" pitchFamily="2" charset="0"/>
                </a:rPr>
                <a:t>2</a:t>
              </a:r>
              <a:r>
                <a:rPr lang="en-US" sz="1200" b="0" i="0" dirty="0">
                  <a:solidFill>
                    <a:schemeClr val="bg1"/>
                  </a:solidFill>
                  <a:effectLst/>
                  <a:latin typeface="Roboto" panose="020F0502020204030204" pitchFamily="2" charset="0"/>
                </a:rPr>
                <a:t>,000K</a:t>
              </a:r>
              <a:endParaRPr lang="en-US" sz="1200" dirty="0">
                <a:solidFill>
                  <a:schemeClr val="bg1"/>
                </a:solidFill>
                <a:latin typeface="Roboto" panose="020F0502020204030204" pitchFamily="2" charset="0"/>
              </a:endParaRP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latin typeface="Roboto" panose="020F0502020204030204" pitchFamily="2" charset="0"/>
                </a:rPr>
                <a:t>LOST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A7714-0CC1-23DF-9A64-54E74A89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LOST DUE TO HIGH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E2C4F-B13F-10F9-8CC0-29998138CBD5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LOGISTIC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80448-6795-F855-FCA4-FC184EA7F926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BUSINESS 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33643-98EE-8434-C5D6-741BE1DEFE8B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9EB88-3CD6-CC55-35F2-03DD4D3230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E4AD4C-52EA-3395-DF81-B8653397D2C2}"/>
              </a:ext>
            </a:extLst>
          </p:cNvPr>
          <p:cNvCxnSpPr/>
          <p:nvPr/>
        </p:nvCxnSpPr>
        <p:spPr>
          <a:xfrm>
            <a:off x="5242832" y="1523662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10C880-E8A3-2487-6126-C80CF3311ED8}"/>
              </a:ext>
            </a:extLst>
          </p:cNvPr>
          <p:cNvSpPr txBox="1"/>
          <p:nvPr/>
        </p:nvSpPr>
        <p:spPr>
          <a:xfrm>
            <a:off x="5471958" y="1530772"/>
            <a:ext cx="4107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OBJECTIVES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E5386-8C9E-3CC7-9C1C-F5CD3D0C91D5}"/>
              </a:ext>
            </a:extLst>
          </p:cNvPr>
          <p:cNvGrpSpPr/>
          <p:nvPr/>
        </p:nvGrpSpPr>
        <p:grpSpPr>
          <a:xfrm>
            <a:off x="5471957" y="4374762"/>
            <a:ext cx="5665942" cy="660366"/>
            <a:chOff x="5471958" y="2017837"/>
            <a:chExt cx="5665942" cy="66036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101DAC-2B53-0839-5D94-BD60ECDFB23F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76F487-4589-586D-8FA7-2436B5A2AB55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5C943C-27B1-CB19-3669-B93893F5A6C9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Launch engagement campaigns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68E7919-28F9-E75F-C9C8-2ED297CDB21D}"/>
              </a:ext>
            </a:extLst>
          </p:cNvPr>
          <p:cNvSpPr txBox="1"/>
          <p:nvPr/>
        </p:nvSpPr>
        <p:spPr>
          <a:xfrm>
            <a:off x="6190751" y="2820391"/>
            <a:ext cx="470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is consistently high (~80%) across all countries, age groups, and categories, suggesting the root cause is not market-specific but systemic.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147610-5071-9AD5-9B4A-DE01BC4391C3}"/>
              </a:ext>
            </a:extLst>
          </p:cNvPr>
          <p:cNvGrpSpPr/>
          <p:nvPr/>
        </p:nvGrpSpPr>
        <p:grpSpPr>
          <a:xfrm>
            <a:off x="5471957" y="2121971"/>
            <a:ext cx="5665942" cy="660366"/>
            <a:chOff x="5471958" y="2017837"/>
            <a:chExt cx="5665942" cy="66036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F2CF857-9438-AF08-BCB1-127AAB607BC4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6E48FF-2ED8-3688-133D-C5194FBFBDF5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6FA5B-5092-037F-C8F5-70D2D34125B1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 operational/quality audits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E0171-E183-5EC6-F8D0-F413BE4C6B08}"/>
              </a:ext>
            </a:extLst>
          </p:cNvPr>
          <p:cNvSpPr txBox="1"/>
          <p:nvPr/>
        </p:nvSpPr>
        <p:spPr>
          <a:xfrm>
            <a:off x="6190751" y="5102873"/>
            <a:ext cx="470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orders only contribute 12% of total sales. Launching post-purchase engagement campaigns can improve retention and increase customer lifetime value (CLV).</a:t>
            </a:r>
          </a:p>
        </p:txBody>
      </p:sp>
    </p:spTree>
    <p:extLst>
      <p:ext uri="{BB962C8B-B14F-4D97-AF65-F5344CB8AC3E}">
        <p14:creationId xmlns:p14="http://schemas.microsoft.com/office/powerpoint/2010/main" val="35951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90853-C24D-6ADD-DCDD-7BAE1F45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2A02-23D4-A46F-C9C5-A3EE072F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&amp; SHIPPING IS EFFICIENT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46CA6-D100-CF2A-7F43-D120F825A7B3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PRODUCT QUALITY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DF027-E3CF-079B-4EA4-2B88EEEA73BA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LOGISTIC INVESTIGATION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B2F37C-60B1-59C0-ABA9-A8C281573901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A81A9-ECB3-FECC-64AA-96BE6ED1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4819A-3167-711F-AD4E-0622943CEEC4}"/>
              </a:ext>
            </a:extLst>
          </p:cNvPr>
          <p:cNvCxnSpPr/>
          <p:nvPr/>
        </p:nvCxnSpPr>
        <p:spPr>
          <a:xfrm>
            <a:off x="5242832" y="1523662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A14F98-78CB-F137-5BF2-C07B28AF4502}"/>
              </a:ext>
            </a:extLst>
          </p:cNvPr>
          <p:cNvSpPr txBox="1"/>
          <p:nvPr/>
        </p:nvSpPr>
        <p:spPr>
          <a:xfrm>
            <a:off x="5714772" y="1604963"/>
            <a:ext cx="4337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BENCHMARKS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 time: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1-2 days</a:t>
            </a: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 time:</a:t>
            </a:r>
          </a:p>
          <a:p>
            <a:pPr algn="just">
              <a:tabLst>
                <a:tab pos="233363" algn="l"/>
              </a:tabLs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Domestic orders: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2-5 days</a:t>
            </a:r>
          </a:p>
          <a:p>
            <a:pPr algn="just">
              <a:tabLst>
                <a:tab pos="233363" algn="l"/>
              </a:tabLs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International: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7-14 days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C44C74-7873-E121-1C85-2EB94CE98F6B}"/>
              </a:ext>
            </a:extLst>
          </p:cNvPr>
          <p:cNvGrpSpPr/>
          <p:nvPr/>
        </p:nvGrpSpPr>
        <p:grpSpPr>
          <a:xfrm>
            <a:off x="490883" y="1722016"/>
            <a:ext cx="4107472" cy="1929909"/>
            <a:chOff x="490883" y="1722016"/>
            <a:chExt cx="4107472" cy="19299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556AD-7F70-5B42-ACB7-66B937C78347}"/>
                </a:ext>
              </a:extLst>
            </p:cNvPr>
            <p:cNvSpPr txBox="1"/>
            <p:nvPr/>
          </p:nvSpPr>
          <p:spPr>
            <a:xfrm>
              <a:off x="490883" y="1722016"/>
              <a:ext cx="4107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AVERAGE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PROCESSING TIME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9519E11-F182-8A77-0271-163E93E8BBCE}"/>
                </a:ext>
              </a:extLst>
            </p:cNvPr>
            <p:cNvGrpSpPr/>
            <p:nvPr/>
          </p:nvGrpSpPr>
          <p:grpSpPr>
            <a:xfrm>
              <a:off x="1096018" y="2648461"/>
              <a:ext cx="2888828" cy="1003464"/>
              <a:chOff x="519391" y="2820391"/>
              <a:chExt cx="2888828" cy="100346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E53B501-B990-6939-95A1-26C56354945D}"/>
                  </a:ext>
                </a:extLst>
              </p:cNvPr>
              <p:cNvSpPr/>
              <p:nvPr/>
            </p:nvSpPr>
            <p:spPr>
              <a:xfrm>
                <a:off x="519391" y="2820391"/>
                <a:ext cx="2888828" cy="10034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5A63C9-4C14-46A3-AF42-6C9A58EC5E03}"/>
                  </a:ext>
                </a:extLst>
              </p:cNvPr>
              <p:cNvSpPr txBox="1"/>
              <p:nvPr/>
            </p:nvSpPr>
            <p:spPr>
              <a:xfrm>
                <a:off x="519391" y="2968180"/>
                <a:ext cx="28888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 DAY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ECBC76-BE74-9281-06A8-56E5BF6676AC}"/>
              </a:ext>
            </a:extLst>
          </p:cNvPr>
          <p:cNvGrpSpPr/>
          <p:nvPr/>
        </p:nvGrpSpPr>
        <p:grpSpPr>
          <a:xfrm>
            <a:off x="490883" y="4184439"/>
            <a:ext cx="4107472" cy="1929909"/>
            <a:chOff x="490883" y="1722016"/>
            <a:chExt cx="4107472" cy="19299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309D61-F4F9-1F3A-FD5E-95A255F5D798}"/>
                </a:ext>
              </a:extLst>
            </p:cNvPr>
            <p:cNvSpPr txBox="1"/>
            <p:nvPr/>
          </p:nvSpPr>
          <p:spPr>
            <a:xfrm>
              <a:off x="490883" y="1722016"/>
              <a:ext cx="41074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AVERAGE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LEAD TIME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DCF908-13ED-9C86-1CA0-2F74477D533E}"/>
                </a:ext>
              </a:extLst>
            </p:cNvPr>
            <p:cNvGrpSpPr/>
            <p:nvPr/>
          </p:nvGrpSpPr>
          <p:grpSpPr>
            <a:xfrm>
              <a:off x="1096018" y="2648461"/>
              <a:ext cx="2888828" cy="1003464"/>
              <a:chOff x="519391" y="2820391"/>
              <a:chExt cx="2888828" cy="1003464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F32168C-5992-A6F8-1C15-C96A87E331D2}"/>
                  </a:ext>
                </a:extLst>
              </p:cNvPr>
              <p:cNvSpPr/>
              <p:nvPr/>
            </p:nvSpPr>
            <p:spPr>
              <a:xfrm>
                <a:off x="519391" y="2820391"/>
                <a:ext cx="2888828" cy="100346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685564E-F08D-C068-39FF-A286C1B68A4B}"/>
                  </a:ext>
                </a:extLst>
              </p:cNvPr>
              <p:cNvSpPr txBox="1"/>
              <p:nvPr/>
            </p:nvSpPr>
            <p:spPr>
              <a:xfrm>
                <a:off x="519391" y="2968180"/>
                <a:ext cx="28888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 DAYS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85D7082-372A-9084-28FF-A6233BE1742B}"/>
              </a:ext>
            </a:extLst>
          </p:cNvPr>
          <p:cNvSpPr txBox="1"/>
          <p:nvPr/>
        </p:nvSpPr>
        <p:spPr>
          <a:xfrm>
            <a:off x="5714772" y="3404201"/>
            <a:ext cx="5673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Look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’s 1-day processing is faster than average and its 3-days delivery is within the top tier either for domestic and international e-commerce.</a:t>
            </a:r>
          </a:p>
          <a:p>
            <a:pPr algn="just"/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and shipping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not appear to be the cause of high churn.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suggests the churn problem likely originates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 quality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experience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post-purchase engagement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7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3B60-0B0F-D21F-50ED-EB3701CD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E76E8B3-2863-0588-FC7C-DF4E614550DB}"/>
              </a:ext>
            </a:extLst>
          </p:cNvPr>
          <p:cNvGrpSpPr/>
          <p:nvPr/>
        </p:nvGrpSpPr>
        <p:grpSpPr>
          <a:xfrm>
            <a:off x="7099877" y="1384684"/>
            <a:ext cx="4492045" cy="5120436"/>
            <a:chOff x="7099877" y="1393920"/>
            <a:chExt cx="4492045" cy="5120436"/>
          </a:xfrm>
        </p:grpSpPr>
        <p:pic>
          <p:nvPicPr>
            <p:cNvPr id="3084" name="Picture 12">
              <a:extLst>
                <a:ext uri="{FF2B5EF4-FFF2-40B4-BE49-F238E27FC236}">
                  <a16:creationId xmlns:a16="http://schemas.microsoft.com/office/drawing/2014/main" id="{306DF48D-9699-6F93-D53A-6ABB699F9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77" y="3891618"/>
              <a:ext cx="4249301" cy="2622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>
              <a:extLst>
                <a:ext uri="{FF2B5EF4-FFF2-40B4-BE49-F238E27FC236}">
                  <a16:creationId xmlns:a16="http://schemas.microsoft.com/office/drawing/2014/main" id="{D4FF4BF2-E962-70F3-EA3C-AECE86C54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877" y="1393920"/>
              <a:ext cx="4492045" cy="2518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56104-AE9D-2BC0-F476-539B94A10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HIGH RETURN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A359F-808B-3874-CF2E-4854331985EC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33395-4E38-6A01-9C9B-942B4D3525EC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PRODUCT QUALITY INVESTIGATION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262B0-189E-FAA9-55DF-E48A1ED78FAE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108BB-8043-3797-8185-13163399F9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54D643-128C-FFE5-174E-0DD22A095927}"/>
              </a:ext>
            </a:extLst>
          </p:cNvPr>
          <p:cNvCxnSpPr/>
          <p:nvPr/>
        </p:nvCxnSpPr>
        <p:spPr>
          <a:xfrm>
            <a:off x="13606581" y="2884955"/>
            <a:ext cx="0" cy="136981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3E5C7F-B83A-8992-89B7-3230D08BEE75}"/>
              </a:ext>
            </a:extLst>
          </p:cNvPr>
          <p:cNvSpPr txBox="1"/>
          <p:nvPr/>
        </p:nvSpPr>
        <p:spPr>
          <a:xfrm>
            <a:off x="210585" y="1722741"/>
            <a:ext cx="6040581" cy="20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Product Quality Issue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return rate across all categories &amp; regions signals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systemic issue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Possible causes: size inconsistencies, material quality, or product descriptions mismatch.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A4170-3954-EF91-F9F5-5ADBBD941C98}"/>
              </a:ext>
            </a:extLst>
          </p:cNvPr>
          <p:cNvSpPr txBox="1"/>
          <p:nvPr/>
        </p:nvSpPr>
        <p:spPr>
          <a:xfrm>
            <a:off x="210585" y="3947497"/>
            <a:ext cx="6040581" cy="20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50000"/>
              </a:lnSpc>
              <a:buFont typeface="+mj-lt"/>
              <a:buAutoNum type="arabicPeriod" startAt="2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/ Logistics Issue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Weak or non-standardized packaging could cause products delivered in damaged or wrinkled condition.</a:t>
            </a:r>
          </a:p>
          <a:p>
            <a:pPr marL="349250" algn="just">
              <a:lnSpc>
                <a:spcPct val="12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Poor handling in logistics chain may also cause uniform return rates.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A16EE7-9050-F6C7-9F4A-109740D1A3EA}"/>
              </a:ext>
            </a:extLst>
          </p:cNvPr>
          <p:cNvCxnSpPr/>
          <p:nvPr/>
        </p:nvCxnSpPr>
        <p:spPr>
          <a:xfrm>
            <a:off x="6748359" y="1548516"/>
            <a:ext cx="0" cy="470974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82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FB915-3BAD-80B4-0F03-2C9E8CC5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537E-5735-6C1A-44F4-231DB9AB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FURTHER AUDITS AND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EA7D2D-2AAB-0DF3-09F4-A868530BBB2E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USER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27DB3-9009-037E-3544-6BE6DAD8E3A7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1: 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B33685-0312-E67C-CAB4-3A9277CF9ED7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B7AFF-21F1-FDF7-C36A-24A5BE5BB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EED6A3-D7D3-10C7-727D-8BBC78B938AE}"/>
              </a:ext>
            </a:extLst>
          </p:cNvPr>
          <p:cNvGrpSpPr/>
          <p:nvPr/>
        </p:nvGrpSpPr>
        <p:grpSpPr>
          <a:xfrm>
            <a:off x="585224" y="1894100"/>
            <a:ext cx="5665942" cy="660366"/>
            <a:chOff x="5471958" y="2017837"/>
            <a:chExt cx="5665942" cy="6603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8D300D-4403-6AC7-C12C-413F351ED02A}"/>
                </a:ext>
              </a:extLst>
            </p:cNvPr>
            <p:cNvSpPr/>
            <p:nvPr/>
          </p:nvSpPr>
          <p:spPr>
            <a:xfrm>
              <a:off x="5471958" y="2033381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8FE9E2-2988-7D3C-8B8C-FB762C639912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7D00B7-29B8-579D-873C-5D4AB941D4A0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Current data is INSUFFICIENT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32E9268-FCFB-9E51-4600-4FCA6BA65499}"/>
              </a:ext>
            </a:extLst>
          </p:cNvPr>
          <p:cNvSpPr txBox="1"/>
          <p:nvPr/>
        </p:nvSpPr>
        <p:spPr>
          <a:xfrm>
            <a:off x="974292" y="2814686"/>
            <a:ext cx="1024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rates are consistent across all categories and regions → doesn’t isolate the root cause.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insights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feedback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evidence rules out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shipping delays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but not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expectation mismatch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A11001-1455-650F-226A-370329CEE596}"/>
              </a:ext>
            </a:extLst>
          </p:cNvPr>
          <p:cNvGrpSpPr/>
          <p:nvPr/>
        </p:nvGrpSpPr>
        <p:grpSpPr>
          <a:xfrm>
            <a:off x="5107710" y="4225280"/>
            <a:ext cx="5665942" cy="646331"/>
            <a:chOff x="5471958" y="2017837"/>
            <a:chExt cx="5665942" cy="646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9C0054-26C6-FACB-143A-F1AE9E8A7212}"/>
                </a:ext>
              </a:extLst>
            </p:cNvPr>
            <p:cNvSpPr/>
            <p:nvPr/>
          </p:nvSpPr>
          <p:spPr>
            <a:xfrm>
              <a:off x="5471958" y="2017837"/>
              <a:ext cx="5665942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CA7CFF-37C2-C9DD-595A-658597D5A69F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6B8FB4-4B74-1653-BCD9-A5EC61B85821}"/>
                </a:ext>
              </a:extLst>
            </p:cNvPr>
            <p:cNvSpPr txBox="1"/>
            <p:nvPr/>
          </p:nvSpPr>
          <p:spPr>
            <a:xfrm>
              <a:off x="6237434" y="2175569"/>
              <a:ext cx="4367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Conduct Audits and Gather Data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BFEBEF-7C87-75B8-7B3A-9A9DEE83A225}"/>
              </a:ext>
            </a:extLst>
          </p:cNvPr>
          <p:cNvSpPr txBox="1"/>
          <p:nvPr/>
        </p:nvSpPr>
        <p:spPr>
          <a:xfrm>
            <a:off x="974292" y="5158687"/>
            <a:ext cx="10243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 audits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product quality control, sizing standards, material checks.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 partners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packaging processes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handling or damage risks.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feedback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surveys, reviews, product ratings, return reason.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4AE64AB-A056-E79D-6BE6-93FE5132F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0187">
            <a:off x="4183493" y="3899616"/>
            <a:ext cx="1440984" cy="14409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2474FF-0547-1EFB-6AFC-8AA539A1C4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2645">
            <a:off x="5200942" y="1291218"/>
            <a:ext cx="1847260" cy="184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6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501F-07E7-22F8-A9CB-3BF333D7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>
            <a:extLst>
              <a:ext uri="{FF2B5EF4-FFF2-40B4-BE49-F238E27FC236}">
                <a16:creationId xmlns:a16="http://schemas.microsoft.com/office/drawing/2014/main" id="{B35A3FF8-4E0D-2220-7729-A0C0CCFE5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5"/>
          <a:stretch>
            <a:fillRect/>
          </a:stretch>
        </p:blipFill>
        <p:spPr bwMode="auto">
          <a:xfrm>
            <a:off x="5834743" y="1825625"/>
            <a:ext cx="6192158" cy="42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976C2F-43C3-8A0C-B6FA-E86AC22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COUNTRIES DOMINATE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B1731-83EB-BDD4-279C-AEF67B1455F3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REPEAT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EDAB7-0E2D-A3EE-7B9F-29144A00D0C1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USER SEGMENTATION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7C8DE3-169F-0933-A806-4245255AE077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CA683-0806-DF5E-0CE8-428F4A3CD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B04D4B-3500-A64D-5247-F645F46F62CE}"/>
              </a:ext>
            </a:extLst>
          </p:cNvPr>
          <p:cNvSpPr txBox="1"/>
          <p:nvPr/>
        </p:nvSpPr>
        <p:spPr>
          <a:xfrm>
            <a:off x="378731" y="1997839"/>
            <a:ext cx="496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both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base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total revenue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comes from just three countries: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Brazil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The graph distribution highlights that The Look’s sales are primarily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driven by user volume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rather than higher spending per customer.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Average Order Value (AOV)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consistent (~$85) across all countries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reinforcing that growth relies heavily on attracting and retaining users.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makes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churn reduction critical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sustaining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growth in these key markets.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765876-1F29-93C2-8456-13E4B4329648}"/>
              </a:ext>
            </a:extLst>
          </p:cNvPr>
          <p:cNvCxnSpPr>
            <a:cxnSpLocks/>
          </p:cNvCxnSpPr>
          <p:nvPr/>
        </p:nvCxnSpPr>
        <p:spPr>
          <a:xfrm>
            <a:off x="5682111" y="1825625"/>
            <a:ext cx="0" cy="44608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1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5D101-677B-54B2-9A0E-AF1ECCBCB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FA5E-1942-3573-F817-C12F31E1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REPEAT-ORDERS CONTRIBUTE 12% OF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27650-FFA7-62FE-89BC-CAC12E51FCF8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9F95B2-7362-E6C7-6D19-D33F6B635D91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REPEAT ORDERS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59BBA-4CBB-F6F2-6811-18B896834D66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5FBE3A-41E8-5D9D-4B7A-1687D615D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7198D-A318-A401-710D-ED8DC7FE3295}"/>
              </a:ext>
            </a:extLst>
          </p:cNvPr>
          <p:cNvSpPr txBox="1"/>
          <p:nvPr/>
        </p:nvSpPr>
        <p:spPr>
          <a:xfrm>
            <a:off x="6629399" y="1825625"/>
            <a:ext cx="4962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88% of total revenue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comes from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first-time orders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repeat-orders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contribute only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Despite this imbalance,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remains consistent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($85) for both customers.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heavy reliance on first-time orders creates a significant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revenue loss potential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Furthermore, since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acquisition is costly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depending on first-time orders is not a sustainable strategy. Company must take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urgent action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improve retention and increase CLV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3436F8-D9F1-F977-9FCA-200D808C7416}"/>
              </a:ext>
            </a:extLst>
          </p:cNvPr>
          <p:cNvCxnSpPr>
            <a:cxnSpLocks/>
          </p:cNvCxnSpPr>
          <p:nvPr/>
        </p:nvCxnSpPr>
        <p:spPr>
          <a:xfrm>
            <a:off x="6204625" y="1690688"/>
            <a:ext cx="0" cy="4460875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800122-A066-0926-0554-C24050635F78}"/>
              </a:ext>
            </a:extLst>
          </p:cNvPr>
          <p:cNvGrpSpPr/>
          <p:nvPr/>
        </p:nvGrpSpPr>
        <p:grpSpPr>
          <a:xfrm>
            <a:off x="150419" y="1911163"/>
            <a:ext cx="5845492" cy="1722255"/>
            <a:chOff x="157113" y="1911163"/>
            <a:chExt cx="5845492" cy="1722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E952F3-DCC9-F202-E952-719AB696D948}"/>
                </a:ext>
              </a:extLst>
            </p:cNvPr>
            <p:cNvSpPr txBox="1"/>
            <p:nvPr/>
          </p:nvSpPr>
          <p:spPr>
            <a:xfrm>
              <a:off x="471602" y="1911163"/>
              <a:ext cx="5216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FIRST-TIME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ORDERS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A7E5684-1F39-D57E-6B62-8DD84FA82844}"/>
                </a:ext>
              </a:extLst>
            </p:cNvPr>
            <p:cNvGrpSpPr/>
            <p:nvPr/>
          </p:nvGrpSpPr>
          <p:grpSpPr>
            <a:xfrm>
              <a:off x="157113" y="2850486"/>
              <a:ext cx="3164136" cy="782932"/>
              <a:chOff x="519391" y="3003656"/>
              <a:chExt cx="2888828" cy="636934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F71B1F4-810B-F71D-1781-4689C49F562E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0A9045-75FA-2D00-609C-BC16590C19F5}"/>
                  </a:ext>
                </a:extLst>
              </p:cNvPr>
              <p:cNvSpPr txBox="1"/>
              <p:nvPr/>
            </p:nvSpPr>
            <p:spPr>
              <a:xfrm>
                <a:off x="519391" y="3073711"/>
                <a:ext cx="2888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$2,357,198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71735F-BC47-CDE7-C9DB-010AFCB9D678}"/>
                </a:ext>
              </a:extLst>
            </p:cNvPr>
            <p:cNvGrpSpPr/>
            <p:nvPr/>
          </p:nvGrpSpPr>
          <p:grpSpPr>
            <a:xfrm>
              <a:off x="2838469" y="2850485"/>
              <a:ext cx="3164136" cy="782933"/>
              <a:chOff x="519391" y="3003656"/>
              <a:chExt cx="2888828" cy="63693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55EE0B0-9BEF-FE22-BFBB-3A62D7DD19E3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72C696-A0A9-6822-78CF-1A2C85C880B6}"/>
                  </a:ext>
                </a:extLst>
              </p:cNvPr>
              <p:cNvSpPr txBox="1"/>
              <p:nvPr/>
            </p:nvSpPr>
            <p:spPr>
              <a:xfrm>
                <a:off x="519391" y="3034107"/>
                <a:ext cx="2888828" cy="5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27,391</a:t>
                </a:r>
              </a:p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USERS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141D14-058E-95CE-D9CC-1CBF978AE170}"/>
              </a:ext>
            </a:extLst>
          </p:cNvPr>
          <p:cNvGrpSpPr/>
          <p:nvPr/>
        </p:nvGrpSpPr>
        <p:grpSpPr>
          <a:xfrm>
            <a:off x="150419" y="4054357"/>
            <a:ext cx="5845492" cy="1722255"/>
            <a:chOff x="157113" y="1911163"/>
            <a:chExt cx="5845492" cy="172225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8B0432-0DDD-C9D3-8E91-A14F184F799A}"/>
                </a:ext>
              </a:extLst>
            </p:cNvPr>
            <p:cNvSpPr txBox="1"/>
            <p:nvPr/>
          </p:nvSpPr>
          <p:spPr>
            <a:xfrm>
              <a:off x="471602" y="1911163"/>
              <a:ext cx="52165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REPEAT</a:t>
              </a:r>
            </a:p>
            <a:p>
              <a:pPr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ORDERS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F2AC06-082C-5BB0-21AF-AD07577E1D37}"/>
                </a:ext>
              </a:extLst>
            </p:cNvPr>
            <p:cNvGrpSpPr/>
            <p:nvPr/>
          </p:nvGrpSpPr>
          <p:grpSpPr>
            <a:xfrm>
              <a:off x="157113" y="2850486"/>
              <a:ext cx="3164136" cy="782932"/>
              <a:chOff x="519391" y="3003656"/>
              <a:chExt cx="2888828" cy="636934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8F7B5284-F92E-47B8-EAF4-868D1290DA44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C1A00D5-2211-3F77-D78E-54F2F8E90F87}"/>
                  </a:ext>
                </a:extLst>
              </p:cNvPr>
              <p:cNvSpPr txBox="1"/>
              <p:nvPr/>
            </p:nvSpPr>
            <p:spPr>
              <a:xfrm>
                <a:off x="519391" y="3073713"/>
                <a:ext cx="2888828" cy="42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$317,654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579580-73C5-D7DA-074F-D7DCB303ADA6}"/>
                </a:ext>
              </a:extLst>
            </p:cNvPr>
            <p:cNvGrpSpPr/>
            <p:nvPr/>
          </p:nvGrpSpPr>
          <p:grpSpPr>
            <a:xfrm>
              <a:off x="2838469" y="2850485"/>
              <a:ext cx="3164136" cy="782933"/>
              <a:chOff x="519391" y="3003656"/>
              <a:chExt cx="2888828" cy="636934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FC5DF1E-4E59-3CFB-603A-91343BAF2207}"/>
                  </a:ext>
                </a:extLst>
              </p:cNvPr>
              <p:cNvSpPr/>
              <p:nvPr/>
            </p:nvSpPr>
            <p:spPr>
              <a:xfrm>
                <a:off x="806517" y="3003656"/>
                <a:ext cx="2314576" cy="63693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F8F270-1217-942A-4371-1C2EDD37D5F9}"/>
                  </a:ext>
                </a:extLst>
              </p:cNvPr>
              <p:cNvSpPr txBox="1"/>
              <p:nvPr/>
            </p:nvSpPr>
            <p:spPr>
              <a:xfrm>
                <a:off x="519391" y="3034107"/>
                <a:ext cx="2888828" cy="5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3,349</a:t>
                </a:r>
              </a:p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15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C0D1-C588-3B33-D3E4-46306CE3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030B2-236B-D7C7-A5FA-37564E3A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4" y="365125"/>
            <a:ext cx="11068051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FOCUS CAMPAIGN IN TOP MARKETS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1FD48-DD9E-CBE6-837A-065AB3CDD051}"/>
              </a:ext>
            </a:extLst>
          </p:cNvPr>
          <p:cNvSpPr txBox="1"/>
          <p:nvPr/>
        </p:nvSpPr>
        <p:spPr>
          <a:xfrm>
            <a:off x="-18472" y="6542425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▼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KEY TAKEAWAYS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1413E-162E-31FD-52E3-CC7F91FFECB4}"/>
              </a:ext>
            </a:extLst>
          </p:cNvPr>
          <p:cNvSpPr txBox="1"/>
          <p:nvPr/>
        </p:nvSpPr>
        <p:spPr>
          <a:xfrm>
            <a:off x="-18472" y="-40897"/>
            <a:ext cx="512618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517525" indent="-285750">
              <a:buSzPct val="90000"/>
              <a:buFont typeface="Arial" panose="020B0604020202020204" pitchFamily="34" charset="0"/>
              <a:buChar char="►"/>
            </a:pP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 2: 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ABCFD-24F2-D747-0532-53152400173F}"/>
              </a:ext>
            </a:extLst>
          </p:cNvPr>
          <p:cNvSpPr/>
          <p:nvPr/>
        </p:nvSpPr>
        <p:spPr>
          <a:xfrm>
            <a:off x="0" y="1470566"/>
            <a:ext cx="3047421" cy="106193"/>
          </a:xfrm>
          <a:prstGeom prst="rect">
            <a:avLst/>
          </a:prstGeom>
          <a:solidFill>
            <a:srgbClr val="F7C5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A53AD-CD0D-784C-3887-D7A2F987B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2" b="30962"/>
          <a:stretch>
            <a:fillRect/>
          </a:stretch>
        </p:blipFill>
        <p:spPr>
          <a:xfrm>
            <a:off x="10463979" y="230188"/>
            <a:ext cx="1728021" cy="850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27D7BA-5539-F726-BC6E-DF3359A172FC}"/>
              </a:ext>
            </a:extLst>
          </p:cNvPr>
          <p:cNvSpPr txBox="1"/>
          <p:nvPr/>
        </p:nvSpPr>
        <p:spPr>
          <a:xfrm>
            <a:off x="936191" y="1698795"/>
            <a:ext cx="10243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Look’s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and revenue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concentrated in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China, USA, and Brazil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engagement efforts should be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prioritized in these top markets.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55884-F895-53F6-7255-5E9258310619}"/>
              </a:ext>
            </a:extLst>
          </p:cNvPr>
          <p:cNvGrpSpPr/>
          <p:nvPr/>
        </p:nvGrpSpPr>
        <p:grpSpPr>
          <a:xfrm>
            <a:off x="7517607" y="3527584"/>
            <a:ext cx="4074318" cy="646331"/>
            <a:chOff x="5471958" y="2017837"/>
            <a:chExt cx="4074318" cy="6463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758417-DA87-DA9C-819B-4595DE04D6C9}"/>
                </a:ext>
              </a:extLst>
            </p:cNvPr>
            <p:cNvSpPr/>
            <p:nvPr/>
          </p:nvSpPr>
          <p:spPr>
            <a:xfrm>
              <a:off x="5471958" y="2017837"/>
              <a:ext cx="4074318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15DEF3-26C7-2C71-AED2-4ACE9BC5C5A6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CD52B8-65B4-74A7-CE72-662E5684F0FB}"/>
                </a:ext>
              </a:extLst>
            </p:cNvPr>
            <p:cNvSpPr txBox="1"/>
            <p:nvPr/>
          </p:nvSpPr>
          <p:spPr>
            <a:xfrm>
              <a:off x="6237434" y="2170888"/>
              <a:ext cx="3151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Localized Engagement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754090-8E9B-4A89-A103-7A8938C474AD}"/>
              </a:ext>
            </a:extLst>
          </p:cNvPr>
          <p:cNvSpPr txBox="1"/>
          <p:nvPr/>
        </p:nvSpPr>
        <p:spPr>
          <a:xfrm>
            <a:off x="391956" y="3205069"/>
            <a:ext cx="556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Personalized emails, loyalty rewards, and time-limited second order promotions.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A0B0FD-C27A-D971-4BA6-FD62C5A80C77}"/>
              </a:ext>
            </a:extLst>
          </p:cNvPr>
          <p:cNvGrpSpPr/>
          <p:nvPr/>
        </p:nvGrpSpPr>
        <p:grpSpPr>
          <a:xfrm>
            <a:off x="391956" y="2544559"/>
            <a:ext cx="5825964" cy="646331"/>
            <a:chOff x="5471958" y="2017837"/>
            <a:chExt cx="5825964" cy="6463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D55FAC-894D-EE62-0B27-3DFA98FDEBC0}"/>
                </a:ext>
              </a:extLst>
            </p:cNvPr>
            <p:cNvSpPr/>
            <p:nvPr/>
          </p:nvSpPr>
          <p:spPr>
            <a:xfrm>
              <a:off x="5471958" y="2017837"/>
              <a:ext cx="5825964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BEF834-03ED-5136-9D40-AAD800237CEB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2C141B-36BC-3F65-7DDC-80C8D377AD86}"/>
                </a:ext>
              </a:extLst>
            </p:cNvPr>
            <p:cNvSpPr txBox="1"/>
            <p:nvPr/>
          </p:nvSpPr>
          <p:spPr>
            <a:xfrm>
              <a:off x="6220809" y="2142319"/>
              <a:ext cx="4900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Post-Purchase Engagement Campaigns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A4B500-5EEE-9D75-536F-048D0001DBB9}"/>
              </a:ext>
            </a:extLst>
          </p:cNvPr>
          <p:cNvGrpSpPr/>
          <p:nvPr/>
        </p:nvGrpSpPr>
        <p:grpSpPr>
          <a:xfrm>
            <a:off x="391956" y="4741103"/>
            <a:ext cx="4074318" cy="646331"/>
            <a:chOff x="5471958" y="2017837"/>
            <a:chExt cx="4074318" cy="6463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C58D51-9D05-AAAF-9C58-B9DA70E5B337}"/>
                </a:ext>
              </a:extLst>
            </p:cNvPr>
            <p:cNvSpPr/>
            <p:nvPr/>
          </p:nvSpPr>
          <p:spPr>
            <a:xfrm>
              <a:off x="5471958" y="2017837"/>
              <a:ext cx="4074318" cy="6448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B6BCB56-E703-E5B3-5F18-AF68F8D1785D}"/>
                </a:ext>
              </a:extLst>
            </p:cNvPr>
            <p:cNvSpPr txBox="1"/>
            <p:nvPr/>
          </p:nvSpPr>
          <p:spPr>
            <a:xfrm>
              <a:off x="5615688" y="2017837"/>
              <a:ext cx="478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5B3029-3D72-4DB2-8CB3-88B7E4486416}"/>
                </a:ext>
              </a:extLst>
            </p:cNvPr>
            <p:cNvSpPr txBox="1"/>
            <p:nvPr/>
          </p:nvSpPr>
          <p:spPr>
            <a:xfrm>
              <a:off x="6220809" y="2131766"/>
              <a:ext cx="3288879" cy="379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Affiliate Programs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7928FE-C712-3234-A95E-6F4212947F15}"/>
              </a:ext>
            </a:extLst>
          </p:cNvPr>
          <p:cNvSpPr txBox="1"/>
          <p:nvPr/>
        </p:nvSpPr>
        <p:spPr>
          <a:xfrm>
            <a:off x="7517608" y="4191496"/>
            <a:ext cx="407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Tailor campaigns to cultural and market-specific behaviors.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7CFE4D-D36A-12F0-5179-ADBAF9BAE784}"/>
              </a:ext>
            </a:extLst>
          </p:cNvPr>
          <p:cNvSpPr txBox="1"/>
          <p:nvPr/>
        </p:nvSpPr>
        <p:spPr>
          <a:xfrm>
            <a:off x="391956" y="5400697"/>
            <a:ext cx="407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Partner with local influencers to drive trust and repeat purchases.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8D19DDE-C8D2-DF5C-CB03-5DA82051E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5300">
            <a:off x="5674035" y="2415888"/>
            <a:ext cx="1341978" cy="13419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A0531CD-49A5-AAFE-DDEA-5DCA0667A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1023">
            <a:off x="4101033" y="4464067"/>
            <a:ext cx="1259523" cy="12595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852636-A01A-89E3-6EBF-0E6E1B8DC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797">
            <a:off x="6623285" y="3556108"/>
            <a:ext cx="1532983" cy="1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856</Words>
  <Application>Microsoft Office PowerPoint</Application>
  <PresentationFormat>Widescreen</PresentationFormat>
  <Paragraphs>146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Tahoma</vt:lpstr>
      <vt:lpstr>Office Theme</vt:lpstr>
      <vt:lpstr>SALES &amp; RETENTION ANALYSIS</vt:lpstr>
      <vt:lpstr>CUSTOMER CHURN IS NOT HEALTHY</vt:lpstr>
      <vt:lpstr>REVENUE LOST DUE TO HIGH CHURN</vt:lpstr>
      <vt:lpstr>LOGISTICS &amp; SHIPPING IS EFFICIENT</vt:lpstr>
      <vt:lpstr>CONSISTENT HIGH RETURN RATE</vt:lpstr>
      <vt:lpstr>NEED FURTHER AUDITS AND DATA</vt:lpstr>
      <vt:lpstr>THREE COUNTRIES DOMINATE SALES</vt:lpstr>
      <vt:lpstr>REPEAT-ORDERS CONTRIBUTE 12% OF SALES</vt:lpstr>
      <vt:lpstr>FOCUS CAMPAIGN IN TOP MARKETS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Khosasi</dc:creator>
  <cp:lastModifiedBy>Erick Khosasi</cp:lastModifiedBy>
  <cp:revision>3</cp:revision>
  <dcterms:created xsi:type="dcterms:W3CDTF">2025-09-18T09:40:41Z</dcterms:created>
  <dcterms:modified xsi:type="dcterms:W3CDTF">2025-09-18T17:05:48Z</dcterms:modified>
</cp:coreProperties>
</file>