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72" r:id="rId9"/>
    <p:sldId id="265" r:id="rId10"/>
    <p:sldId id="266" r:id="rId11"/>
    <p:sldId id="267"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k Khosasi" initials="EK" lastIdx="1" clrIdx="0">
    <p:extLst>
      <p:ext uri="{19B8F6BF-5375-455C-9EA6-DF929625EA0E}">
        <p15:presenceInfo xmlns:p15="http://schemas.microsoft.com/office/powerpoint/2012/main" userId="1f15af6131bae8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65880" autoAdjust="0"/>
  </p:normalViewPr>
  <p:slideViewPr>
    <p:cSldViewPr snapToGrid="0" showGuides="1">
      <p:cViewPr varScale="1">
        <p:scale>
          <a:sx n="75" d="100"/>
          <a:sy n="75" d="100"/>
        </p:scale>
        <p:origin x="1014"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32998-8E68-D1D7-E418-48A58D8EE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74506E-FA4C-E7CB-5908-A8AC1F6CBC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5E45E3-1ADD-4EEF-A421-E9679FEA91BA}" type="datetimeFigureOut">
              <a:rPr lang="en-US" smtClean="0"/>
              <a:t>5/27/2025</a:t>
            </a:fld>
            <a:endParaRPr lang="en-US"/>
          </a:p>
        </p:txBody>
      </p:sp>
      <p:sp>
        <p:nvSpPr>
          <p:cNvPr id="4" name="Footer Placeholder 3">
            <a:extLst>
              <a:ext uri="{FF2B5EF4-FFF2-40B4-BE49-F238E27FC236}">
                <a16:creationId xmlns:a16="http://schemas.microsoft.com/office/drawing/2014/main" id="{06D53F56-CB6F-E3AB-1983-1852547ED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3F5858-DF39-5F66-32A1-50C72EF148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42A310-2ED1-49EC-9118-43A2B8531804}" type="slidenum">
              <a:rPr lang="en-US" smtClean="0"/>
              <a:t>‹#›</a:t>
            </a:fld>
            <a:endParaRPr lang="en-US"/>
          </a:p>
        </p:txBody>
      </p:sp>
    </p:spTree>
    <p:extLst>
      <p:ext uri="{BB962C8B-B14F-4D97-AF65-F5344CB8AC3E}">
        <p14:creationId xmlns:p14="http://schemas.microsoft.com/office/powerpoint/2010/main" val="407251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FDBC3-4259-40D7-BDAA-0049AD489368}"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FB5B5-68F7-4ED3-BEC5-B7838C14ED74}" type="slidenum">
              <a:rPr lang="en-US" smtClean="0"/>
              <a:t>‹#›</a:t>
            </a:fld>
            <a:endParaRPr lang="en-US"/>
          </a:p>
        </p:txBody>
      </p:sp>
    </p:spTree>
    <p:extLst>
      <p:ext uri="{BB962C8B-B14F-4D97-AF65-F5344CB8AC3E}">
        <p14:creationId xmlns:p14="http://schemas.microsoft.com/office/powerpoint/2010/main" val="277720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Erick from Indonesia and I’m here to present my final project for the CS50 SQL course</a:t>
            </a:r>
          </a:p>
        </p:txBody>
      </p:sp>
      <p:sp>
        <p:nvSpPr>
          <p:cNvPr id="4" name="Slide Number Placeholder 3"/>
          <p:cNvSpPr>
            <a:spLocks noGrp="1"/>
          </p:cNvSpPr>
          <p:nvPr>
            <p:ph type="sldNum" sz="quarter" idx="5"/>
          </p:nvPr>
        </p:nvSpPr>
        <p:spPr/>
        <p:txBody>
          <a:bodyPr/>
          <a:lstStyle/>
          <a:p>
            <a:fld id="{31AFB5B5-68F7-4ED3-BEC5-B7838C14ED74}" type="slidenum">
              <a:rPr lang="en-US" smtClean="0"/>
              <a:t>1</a:t>
            </a:fld>
            <a:endParaRPr lang="en-US"/>
          </a:p>
        </p:txBody>
      </p:sp>
    </p:spTree>
    <p:extLst>
      <p:ext uri="{BB962C8B-B14F-4D97-AF65-F5344CB8AC3E}">
        <p14:creationId xmlns:p14="http://schemas.microsoft.com/office/powerpoint/2010/main" val="19075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query shows the total volume of weight lifted, grouped by exercise or time</a:t>
            </a:r>
          </a:p>
        </p:txBody>
      </p:sp>
      <p:sp>
        <p:nvSpPr>
          <p:cNvPr id="4" name="Slide Number Placeholder 3"/>
          <p:cNvSpPr>
            <a:spLocks noGrp="1"/>
          </p:cNvSpPr>
          <p:nvPr>
            <p:ph type="sldNum" sz="quarter" idx="5"/>
          </p:nvPr>
        </p:nvSpPr>
        <p:spPr/>
        <p:txBody>
          <a:bodyPr/>
          <a:lstStyle/>
          <a:p>
            <a:fld id="{31AFB5B5-68F7-4ED3-BEC5-B7838C14ED74}" type="slidenum">
              <a:rPr lang="en-US" smtClean="0"/>
              <a:t>10</a:t>
            </a:fld>
            <a:endParaRPr lang="en-US"/>
          </a:p>
        </p:txBody>
      </p:sp>
    </p:spTree>
    <p:extLst>
      <p:ext uri="{BB962C8B-B14F-4D97-AF65-F5344CB8AC3E}">
        <p14:creationId xmlns:p14="http://schemas.microsoft.com/office/powerpoint/2010/main" val="111335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can track the heaviest weight lifted, also known as user’s PR – ranked and filtered using window functions</a:t>
            </a:r>
          </a:p>
        </p:txBody>
      </p:sp>
      <p:sp>
        <p:nvSpPr>
          <p:cNvPr id="4" name="Slide Number Placeholder 3"/>
          <p:cNvSpPr>
            <a:spLocks noGrp="1"/>
          </p:cNvSpPr>
          <p:nvPr>
            <p:ph type="sldNum" sz="quarter" idx="5"/>
          </p:nvPr>
        </p:nvSpPr>
        <p:spPr/>
        <p:txBody>
          <a:bodyPr/>
          <a:lstStyle/>
          <a:p>
            <a:fld id="{31AFB5B5-68F7-4ED3-BEC5-B7838C14ED74}" type="slidenum">
              <a:rPr lang="en-US" smtClean="0"/>
              <a:t>11</a:t>
            </a:fld>
            <a:endParaRPr lang="en-US"/>
          </a:p>
        </p:txBody>
      </p:sp>
    </p:spTree>
    <p:extLst>
      <p:ext uri="{BB962C8B-B14F-4D97-AF65-F5344CB8AC3E}">
        <p14:creationId xmlns:p14="http://schemas.microsoft.com/office/powerpoint/2010/main" val="2614873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Nutriotional</a:t>
            </a:r>
            <a:r>
              <a:rPr lang="en-US" dirty="0"/>
              <a:t> data is broken down per meal and per day, letting users review their daily intake</a:t>
            </a:r>
          </a:p>
        </p:txBody>
      </p:sp>
      <p:sp>
        <p:nvSpPr>
          <p:cNvPr id="4" name="Slide Number Placeholder 3"/>
          <p:cNvSpPr>
            <a:spLocks noGrp="1"/>
          </p:cNvSpPr>
          <p:nvPr>
            <p:ph type="sldNum" sz="quarter" idx="5"/>
          </p:nvPr>
        </p:nvSpPr>
        <p:spPr/>
        <p:txBody>
          <a:bodyPr/>
          <a:lstStyle/>
          <a:p>
            <a:fld id="{31AFB5B5-68F7-4ED3-BEC5-B7838C14ED74}" type="slidenum">
              <a:rPr lang="en-US" smtClean="0"/>
              <a:t>12</a:t>
            </a:fld>
            <a:endParaRPr lang="en-US"/>
          </a:p>
        </p:txBody>
      </p:sp>
    </p:spTree>
    <p:extLst>
      <p:ext uri="{BB962C8B-B14F-4D97-AF65-F5344CB8AC3E}">
        <p14:creationId xmlns:p14="http://schemas.microsoft.com/office/powerpoint/2010/main" val="27243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still some limitations in this database, which include:</a:t>
            </a:r>
          </a:p>
          <a:p>
            <a:pPr marL="228600" indent="-228600">
              <a:buAutoNum type="arabicPeriod"/>
            </a:pPr>
            <a:r>
              <a:rPr lang="en-US" dirty="0"/>
              <a:t>No support for social feature and coaching</a:t>
            </a:r>
          </a:p>
          <a:p>
            <a:pPr marL="228600" indent="-228600">
              <a:buAutoNum type="arabicPeriod"/>
            </a:pPr>
            <a:r>
              <a:rPr lang="en-US" dirty="0"/>
              <a:t>No support for duration-based exercises logging</a:t>
            </a:r>
          </a:p>
          <a:p>
            <a:pPr marL="228600" indent="-228600">
              <a:buAutoNum type="arabicPeriod"/>
            </a:pPr>
            <a:r>
              <a:rPr lang="en-US" dirty="0"/>
              <a:t>No support for complex meal recipe logging</a:t>
            </a:r>
          </a:p>
          <a:p>
            <a:pPr marL="0" indent="0">
              <a:buNone/>
            </a:pPr>
            <a:endParaRPr lang="en-US" dirty="0"/>
          </a:p>
          <a:p>
            <a:pPr marL="0" indent="0">
              <a:buNone/>
            </a:pPr>
            <a:r>
              <a:rPr lang="en-US" dirty="0"/>
              <a:t>There is some improvement ideas that could be implemented in the future, which include adding social media feature, personal trainer profile and coaching session, and adding community challenges.</a:t>
            </a:r>
          </a:p>
        </p:txBody>
      </p:sp>
      <p:sp>
        <p:nvSpPr>
          <p:cNvPr id="4" name="Slide Number Placeholder 3"/>
          <p:cNvSpPr>
            <a:spLocks noGrp="1"/>
          </p:cNvSpPr>
          <p:nvPr>
            <p:ph type="sldNum" sz="quarter" idx="5"/>
          </p:nvPr>
        </p:nvSpPr>
        <p:spPr/>
        <p:txBody>
          <a:bodyPr/>
          <a:lstStyle/>
          <a:p>
            <a:fld id="{31AFB5B5-68F7-4ED3-BEC5-B7838C14ED74}" type="slidenum">
              <a:rPr lang="en-US" smtClean="0"/>
              <a:t>13</a:t>
            </a:fld>
            <a:endParaRPr lang="en-US"/>
          </a:p>
        </p:txBody>
      </p:sp>
    </p:spTree>
    <p:extLst>
      <p:ext uri="{BB962C8B-B14F-4D97-AF65-F5344CB8AC3E}">
        <p14:creationId xmlns:p14="http://schemas.microsoft.com/office/powerpoint/2010/main" val="303145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wraps up my final project for CS50 SQL</a:t>
            </a:r>
          </a:p>
          <a:p>
            <a:r>
              <a:rPr lang="en-US" dirty="0"/>
              <a:t>Thank you for watching, and I hope you enjoyed exploring my fitness tracker database!</a:t>
            </a:r>
          </a:p>
        </p:txBody>
      </p:sp>
      <p:sp>
        <p:nvSpPr>
          <p:cNvPr id="4" name="Slide Number Placeholder 3"/>
          <p:cNvSpPr>
            <a:spLocks noGrp="1"/>
          </p:cNvSpPr>
          <p:nvPr>
            <p:ph type="sldNum" sz="quarter" idx="5"/>
          </p:nvPr>
        </p:nvSpPr>
        <p:spPr/>
        <p:txBody>
          <a:bodyPr/>
          <a:lstStyle/>
          <a:p>
            <a:fld id="{31AFB5B5-68F7-4ED3-BEC5-B7838C14ED74}" type="slidenum">
              <a:rPr lang="en-US" smtClean="0"/>
              <a:t>14</a:t>
            </a:fld>
            <a:endParaRPr lang="en-US"/>
          </a:p>
        </p:txBody>
      </p:sp>
    </p:spTree>
    <p:extLst>
      <p:ext uri="{BB962C8B-B14F-4D97-AF65-F5344CB8AC3E}">
        <p14:creationId xmlns:p14="http://schemas.microsoft.com/office/powerpoint/2010/main" val="383727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 Fitness Tracker Database that allows users to track their workout routines, dietary intake, and body metrics like weight, body fat, and muscle mass. This database supports raw data logging and meaningful data analysis.</a:t>
            </a:r>
          </a:p>
        </p:txBody>
      </p:sp>
      <p:sp>
        <p:nvSpPr>
          <p:cNvPr id="4" name="Slide Number Placeholder 3"/>
          <p:cNvSpPr>
            <a:spLocks noGrp="1"/>
          </p:cNvSpPr>
          <p:nvPr>
            <p:ph type="sldNum" sz="quarter" idx="5"/>
          </p:nvPr>
        </p:nvSpPr>
        <p:spPr/>
        <p:txBody>
          <a:bodyPr/>
          <a:lstStyle/>
          <a:p>
            <a:fld id="{31AFB5B5-68F7-4ED3-BEC5-B7838C14ED74}" type="slidenum">
              <a:rPr lang="en-US" smtClean="0"/>
              <a:t>2</a:t>
            </a:fld>
            <a:endParaRPr lang="en-US"/>
          </a:p>
        </p:txBody>
      </p:sp>
    </p:spTree>
    <p:extLst>
      <p:ext uri="{BB962C8B-B14F-4D97-AF65-F5344CB8AC3E}">
        <p14:creationId xmlns:p14="http://schemas.microsoft.com/office/powerpoint/2010/main" val="7342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covers:</a:t>
            </a:r>
          </a:p>
          <a:p>
            <a:r>
              <a:rPr lang="en-US" dirty="0"/>
              <a:t>1. User profiles</a:t>
            </a:r>
          </a:p>
          <a:p>
            <a:r>
              <a:rPr lang="en-US" dirty="0"/>
              <a:t>2. Workout sessions &amp; the exercise breakdown</a:t>
            </a:r>
          </a:p>
          <a:p>
            <a:r>
              <a:rPr lang="en-US" dirty="0"/>
              <a:t>3. Calorie and macronutrient intake</a:t>
            </a:r>
          </a:p>
          <a:p>
            <a:r>
              <a:rPr lang="en-US" dirty="0"/>
              <a:t>4. Physical progress</a:t>
            </a:r>
          </a:p>
          <a:p>
            <a:endParaRPr lang="en-US" dirty="0"/>
          </a:p>
          <a:p>
            <a:r>
              <a:rPr lang="en-US" dirty="0"/>
              <a:t>Its main purpose it to support user’s fitness self monitoring.</a:t>
            </a:r>
          </a:p>
        </p:txBody>
      </p:sp>
      <p:sp>
        <p:nvSpPr>
          <p:cNvPr id="4" name="Slide Number Placeholder 3"/>
          <p:cNvSpPr>
            <a:spLocks noGrp="1"/>
          </p:cNvSpPr>
          <p:nvPr>
            <p:ph type="sldNum" sz="quarter" idx="5"/>
          </p:nvPr>
        </p:nvSpPr>
        <p:spPr/>
        <p:txBody>
          <a:bodyPr/>
          <a:lstStyle/>
          <a:p>
            <a:fld id="{31AFB5B5-68F7-4ED3-BEC5-B7838C14ED74}" type="slidenum">
              <a:rPr lang="en-US" smtClean="0"/>
              <a:t>3</a:t>
            </a:fld>
            <a:endParaRPr lang="en-US"/>
          </a:p>
        </p:txBody>
      </p:sp>
    </p:spTree>
    <p:extLst>
      <p:ext uri="{BB962C8B-B14F-4D97-AF65-F5344CB8AC3E}">
        <p14:creationId xmlns:p14="http://schemas.microsoft.com/office/powerpoint/2010/main" val="43800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includes 7 main tables and the relationship of each table is represented with the following ER diagram</a:t>
            </a:r>
          </a:p>
        </p:txBody>
      </p:sp>
      <p:sp>
        <p:nvSpPr>
          <p:cNvPr id="4" name="Slide Number Placeholder 3"/>
          <p:cNvSpPr>
            <a:spLocks noGrp="1"/>
          </p:cNvSpPr>
          <p:nvPr>
            <p:ph type="sldNum" sz="quarter" idx="5"/>
          </p:nvPr>
        </p:nvSpPr>
        <p:spPr/>
        <p:txBody>
          <a:bodyPr/>
          <a:lstStyle/>
          <a:p>
            <a:fld id="{31AFB5B5-68F7-4ED3-BEC5-B7838C14ED74}" type="slidenum">
              <a:rPr lang="en-US" smtClean="0"/>
              <a:t>4</a:t>
            </a:fld>
            <a:endParaRPr lang="en-US"/>
          </a:p>
        </p:txBody>
      </p:sp>
    </p:spTree>
    <p:extLst>
      <p:ext uri="{BB962C8B-B14F-4D97-AF65-F5344CB8AC3E}">
        <p14:creationId xmlns:p14="http://schemas.microsoft.com/office/powerpoint/2010/main" val="150584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center is the users table, which connects to three key activity logs:</a:t>
            </a:r>
          </a:p>
          <a:p>
            <a:pPr marL="171450" indent="-171450">
              <a:buFontTx/>
              <a:buChar char="-"/>
            </a:pPr>
            <a:r>
              <a:rPr lang="en-US" dirty="0"/>
              <a:t>Workouts, which tracks workout sessions performed by users</a:t>
            </a:r>
          </a:p>
          <a:p>
            <a:pPr marL="171450" indent="-171450">
              <a:buFontTx/>
              <a:buChar char="-"/>
            </a:pPr>
            <a:r>
              <a:rPr lang="en-US" dirty="0"/>
              <a:t>Meals, which logs the food users eat each day</a:t>
            </a:r>
          </a:p>
          <a:p>
            <a:pPr marL="171450" indent="-171450">
              <a:buFontTx/>
              <a:buChar char="-"/>
            </a:pPr>
            <a:r>
              <a:rPr lang="en-US" dirty="0"/>
              <a:t>Progress, which tracks physical metrics like weight, body fat, and muscle mass.</a:t>
            </a:r>
          </a:p>
          <a:p>
            <a:pPr marL="171450" indent="-171450">
              <a:buFontTx/>
              <a:buChar char="-"/>
            </a:pPr>
            <a:endParaRPr lang="en-US" dirty="0"/>
          </a:p>
          <a:p>
            <a:pPr marL="0" indent="0">
              <a:buFontTx/>
              <a:buNone/>
            </a:pPr>
            <a:r>
              <a:rPr lang="en-US" dirty="0"/>
              <a:t>Each workout can include multiple </a:t>
            </a:r>
            <a:r>
              <a:rPr lang="en-US" dirty="0" err="1"/>
              <a:t>workout_details</a:t>
            </a:r>
            <a:r>
              <a:rPr lang="en-US" dirty="0"/>
              <a:t>, which records individual exercises performed during that session. These details reference the exercise table.</a:t>
            </a:r>
          </a:p>
          <a:p>
            <a:pPr marL="0" indent="0">
              <a:buFontTx/>
              <a:buNone/>
            </a:pPr>
            <a:endParaRPr lang="en-US" dirty="0"/>
          </a:p>
          <a:p>
            <a:pPr marL="0" indent="0">
              <a:buFontTx/>
              <a:buNone/>
            </a:pPr>
            <a:r>
              <a:rPr lang="en-US" dirty="0"/>
              <a:t>Each meal can include one food item, referenced from the foods table. If a meal consist of multiple food items, then user need to logged in multiple records for each food item.</a:t>
            </a:r>
          </a:p>
          <a:p>
            <a:pPr marL="0" indent="0">
              <a:buFontTx/>
              <a:buNone/>
            </a:pPr>
            <a:endParaRPr lang="en-US" dirty="0"/>
          </a:p>
          <a:p>
            <a:pPr marL="0" indent="0">
              <a:buFontTx/>
              <a:buNone/>
            </a:pPr>
            <a:r>
              <a:rPr lang="en-US" dirty="0"/>
              <a:t>All relationships are clearly defined using foreign keys, ensuring data consistency.</a:t>
            </a:r>
          </a:p>
        </p:txBody>
      </p:sp>
      <p:sp>
        <p:nvSpPr>
          <p:cNvPr id="4" name="Slide Number Placeholder 3"/>
          <p:cNvSpPr>
            <a:spLocks noGrp="1"/>
          </p:cNvSpPr>
          <p:nvPr>
            <p:ph type="sldNum" sz="quarter" idx="5"/>
          </p:nvPr>
        </p:nvSpPr>
        <p:spPr/>
        <p:txBody>
          <a:bodyPr/>
          <a:lstStyle/>
          <a:p>
            <a:fld id="{31AFB5B5-68F7-4ED3-BEC5-B7838C14ED74}" type="slidenum">
              <a:rPr lang="en-US" smtClean="0"/>
              <a:t>5</a:t>
            </a:fld>
            <a:endParaRPr lang="en-US"/>
          </a:p>
        </p:txBody>
      </p:sp>
    </p:spTree>
    <p:extLst>
      <p:ext uri="{BB962C8B-B14F-4D97-AF65-F5344CB8AC3E}">
        <p14:creationId xmlns:p14="http://schemas.microsoft.com/office/powerpoint/2010/main" val="254505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simplify the queries, I created 3 main views to join different tables</a:t>
            </a:r>
          </a:p>
          <a:p>
            <a:pPr marL="228600" indent="-228600">
              <a:buAutoNum type="arabicPeriod"/>
            </a:pPr>
            <a:r>
              <a:rPr lang="en-US" dirty="0" err="1"/>
              <a:t>workout_list</a:t>
            </a:r>
            <a:r>
              <a:rPr lang="en-US" dirty="0"/>
              <a:t> which join users, workouts, workout details, and exercises</a:t>
            </a:r>
          </a:p>
          <a:p>
            <a:pPr marL="228600" indent="-228600">
              <a:buAutoNum type="arabicPeriod"/>
            </a:pPr>
            <a:r>
              <a:rPr lang="en-US" dirty="0" err="1"/>
              <a:t>Meal_nutrients</a:t>
            </a:r>
            <a:r>
              <a:rPr lang="en-US" dirty="0"/>
              <a:t> which join users, meals, and foods</a:t>
            </a:r>
          </a:p>
          <a:p>
            <a:pPr marL="228600" indent="-228600">
              <a:buAutoNum type="arabicPeriod"/>
            </a:pPr>
            <a:r>
              <a:rPr lang="en-US" dirty="0" err="1"/>
              <a:t>User_progress</a:t>
            </a:r>
            <a:r>
              <a:rPr lang="en-US" dirty="0"/>
              <a:t> which join users and progress</a:t>
            </a:r>
          </a:p>
          <a:p>
            <a:pPr marL="228600" indent="-228600">
              <a:buAutoNum type="arabicPeriod"/>
            </a:pPr>
            <a:endParaRPr lang="en-US" dirty="0"/>
          </a:p>
          <a:p>
            <a:pPr marL="0" indent="0">
              <a:buNone/>
            </a:pPr>
            <a:r>
              <a:rPr lang="en-US" dirty="0"/>
              <a:t>These views make reporting easier and queries more reusable</a:t>
            </a:r>
          </a:p>
        </p:txBody>
      </p:sp>
      <p:sp>
        <p:nvSpPr>
          <p:cNvPr id="4" name="Slide Number Placeholder 3"/>
          <p:cNvSpPr>
            <a:spLocks noGrp="1"/>
          </p:cNvSpPr>
          <p:nvPr>
            <p:ph type="sldNum" sz="quarter" idx="5"/>
          </p:nvPr>
        </p:nvSpPr>
        <p:spPr/>
        <p:txBody>
          <a:bodyPr/>
          <a:lstStyle/>
          <a:p>
            <a:fld id="{31AFB5B5-68F7-4ED3-BEC5-B7838C14ED74}" type="slidenum">
              <a:rPr lang="en-US" smtClean="0"/>
              <a:t>6</a:t>
            </a:fld>
            <a:endParaRPr lang="en-US"/>
          </a:p>
        </p:txBody>
      </p:sp>
    </p:spTree>
    <p:extLst>
      <p:ext uri="{BB962C8B-B14F-4D97-AF65-F5344CB8AC3E}">
        <p14:creationId xmlns:p14="http://schemas.microsoft.com/office/powerpoint/2010/main" val="1079109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also added a few indexes on key columns to improved query performance. This indexes result in transforming table SCANs into </a:t>
            </a:r>
            <a:r>
              <a:rPr lang="en-US" dirty="0" err="1"/>
              <a:t>SEARCHes</a:t>
            </a:r>
            <a:r>
              <a:rPr lang="en-US" dirty="0"/>
              <a:t> for common queries, which could significantly boost efficiency.</a:t>
            </a:r>
          </a:p>
        </p:txBody>
      </p:sp>
      <p:sp>
        <p:nvSpPr>
          <p:cNvPr id="4" name="Slide Number Placeholder 3"/>
          <p:cNvSpPr>
            <a:spLocks noGrp="1"/>
          </p:cNvSpPr>
          <p:nvPr>
            <p:ph type="sldNum" sz="quarter" idx="5"/>
          </p:nvPr>
        </p:nvSpPr>
        <p:spPr/>
        <p:txBody>
          <a:bodyPr/>
          <a:lstStyle/>
          <a:p>
            <a:fld id="{31AFB5B5-68F7-4ED3-BEC5-B7838C14ED74}" type="slidenum">
              <a:rPr lang="en-US" smtClean="0"/>
              <a:t>7</a:t>
            </a:fld>
            <a:endParaRPr lang="en-US"/>
          </a:p>
        </p:txBody>
      </p:sp>
    </p:spTree>
    <p:extLst>
      <p:ext uri="{BB962C8B-B14F-4D97-AF65-F5344CB8AC3E}">
        <p14:creationId xmlns:p14="http://schemas.microsoft.com/office/powerpoint/2010/main" val="24925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data model and views in place, we can write multiple queries that give important insights to the user.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am going to show some example of the queries results from this database.</a:t>
            </a:r>
          </a:p>
          <a:p>
            <a:endParaRPr lang="en-US" dirty="0"/>
          </a:p>
        </p:txBody>
      </p:sp>
      <p:sp>
        <p:nvSpPr>
          <p:cNvPr id="4" name="Slide Number Placeholder 3"/>
          <p:cNvSpPr>
            <a:spLocks noGrp="1"/>
          </p:cNvSpPr>
          <p:nvPr>
            <p:ph type="sldNum" sz="quarter" idx="5"/>
          </p:nvPr>
        </p:nvSpPr>
        <p:spPr/>
        <p:txBody>
          <a:bodyPr/>
          <a:lstStyle/>
          <a:p>
            <a:fld id="{31AFB5B5-68F7-4ED3-BEC5-B7838C14ED74}" type="slidenum">
              <a:rPr lang="en-US" smtClean="0"/>
              <a:t>8</a:t>
            </a:fld>
            <a:endParaRPr lang="en-US"/>
          </a:p>
        </p:txBody>
      </p:sp>
    </p:spTree>
    <p:extLst>
      <p:ext uri="{BB962C8B-B14F-4D97-AF65-F5344CB8AC3E}">
        <p14:creationId xmlns:p14="http://schemas.microsoft.com/office/powerpoint/2010/main" val="2498086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going to show some example of the queries results from this database.</a:t>
            </a:r>
          </a:p>
          <a:p>
            <a:r>
              <a:rPr lang="en-US" dirty="0"/>
              <a:t>Here you can see summaries of user’s workout session – giving insight into workout consistency and duration</a:t>
            </a:r>
          </a:p>
          <a:p>
            <a:endParaRPr lang="en-US" dirty="0"/>
          </a:p>
        </p:txBody>
      </p:sp>
      <p:sp>
        <p:nvSpPr>
          <p:cNvPr id="4" name="Slide Number Placeholder 3"/>
          <p:cNvSpPr>
            <a:spLocks noGrp="1"/>
          </p:cNvSpPr>
          <p:nvPr>
            <p:ph type="sldNum" sz="quarter" idx="5"/>
          </p:nvPr>
        </p:nvSpPr>
        <p:spPr/>
        <p:txBody>
          <a:bodyPr/>
          <a:lstStyle/>
          <a:p>
            <a:fld id="{31AFB5B5-68F7-4ED3-BEC5-B7838C14ED74}" type="slidenum">
              <a:rPr lang="en-US" smtClean="0"/>
              <a:t>9</a:t>
            </a:fld>
            <a:endParaRPr lang="en-US"/>
          </a:p>
        </p:txBody>
      </p:sp>
    </p:spTree>
    <p:extLst>
      <p:ext uri="{BB962C8B-B14F-4D97-AF65-F5344CB8AC3E}">
        <p14:creationId xmlns:p14="http://schemas.microsoft.com/office/powerpoint/2010/main" val="261143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660566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40358085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8388303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13935598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E8B7F-F101-43BE-B8B7-01D5D30F7B6B}"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37809889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E8B7F-F101-43BE-B8B7-01D5D30F7B6B}"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32759542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E8B7F-F101-43BE-B8B7-01D5D30F7B6B}"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173405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E8B7F-F101-43BE-B8B7-01D5D30F7B6B}"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8376042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E8B7F-F101-43BE-B8B7-01D5D30F7B6B}"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90995790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E8B7F-F101-43BE-B8B7-01D5D30F7B6B}"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35060505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E8B7F-F101-43BE-B8B7-01D5D30F7B6B}"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784527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E8B7F-F101-43BE-B8B7-01D5D30F7B6B}" type="datetimeFigureOut">
              <a:rPr lang="en-US" smtClean="0"/>
              <a:t>5/27/2025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64CFB-CB34-4AED-B2C2-69AE09F11966}" type="slidenum">
              <a:rPr lang="en-US" smtClean="0"/>
              <a:t>‹#›</a:t>
            </a:fld>
            <a:endParaRPr lang="en-US"/>
          </a:p>
        </p:txBody>
      </p:sp>
    </p:spTree>
    <p:extLst>
      <p:ext uri="{BB962C8B-B14F-4D97-AF65-F5344CB8AC3E}">
        <p14:creationId xmlns:p14="http://schemas.microsoft.com/office/powerpoint/2010/main" val="2602432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EAE9A7-A56B-AB7F-3791-B68016EB85CE}"/>
              </a:ext>
            </a:extLst>
          </p:cNvPr>
          <p:cNvSpPr>
            <a:spLocks noGrp="1"/>
          </p:cNvSpPr>
          <p:nvPr>
            <p:ph type="subTitle" idx="1"/>
          </p:nvPr>
        </p:nvSpPr>
        <p:spPr>
          <a:xfrm>
            <a:off x="747843" y="3700007"/>
            <a:ext cx="9144000" cy="3089814"/>
          </a:xfrm>
        </p:spPr>
        <p:txBody>
          <a:bodyPr>
            <a:normAutofit/>
          </a:bodyPr>
          <a:lstStyle/>
          <a:p>
            <a:pPr algn="l">
              <a:lnSpc>
                <a:spcPct val="100000"/>
              </a:lnSpc>
              <a:spcBef>
                <a:spcPts val="0"/>
              </a:spcBef>
              <a:spcAft>
                <a:spcPts val="100"/>
              </a:spcAft>
            </a:pPr>
            <a:r>
              <a:rPr lang="en-US" sz="2000" b="1" dirty="0">
                <a:latin typeface="Arial" panose="020B0604020202020204" pitchFamily="34" charset="0"/>
                <a:cs typeface="Arial" panose="020B0604020202020204" pitchFamily="34" charset="0"/>
              </a:rPr>
              <a:t>Erick Khosasi</a:t>
            </a:r>
          </a:p>
          <a:p>
            <a:pPr algn="l">
              <a:lnSpc>
                <a:spcPct val="100000"/>
              </a:lnSpc>
              <a:spcBef>
                <a:spcPts val="0"/>
              </a:spcBef>
              <a:spcAft>
                <a:spcPts val="100"/>
              </a:spcAft>
            </a:pPr>
            <a:r>
              <a:rPr lang="en-US" sz="2000" dirty="0" err="1">
                <a:latin typeface="Arial" panose="020B0604020202020204" pitchFamily="34" charset="0"/>
                <a:cs typeface="Arial" panose="020B0604020202020204" pitchFamily="34" charset="0"/>
              </a:rPr>
              <a:t>Github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erickkhosasi</a:t>
            </a:r>
            <a:endParaRPr lang="en-US" sz="2000" dirty="0">
              <a:latin typeface="Arial" panose="020B0604020202020204" pitchFamily="34" charset="0"/>
              <a:cs typeface="Arial" panose="020B0604020202020204" pitchFamily="34" charset="0"/>
            </a:endParaRPr>
          </a:p>
          <a:p>
            <a:pPr algn="l">
              <a:lnSpc>
                <a:spcPct val="100000"/>
              </a:lnSpc>
              <a:spcBef>
                <a:spcPts val="0"/>
              </a:spcBef>
              <a:spcAft>
                <a:spcPts val="100"/>
              </a:spcAft>
            </a:pPr>
            <a:r>
              <a:rPr lang="en-US" sz="2000" dirty="0">
                <a:latin typeface="Arial" panose="020B0604020202020204" pitchFamily="34" charset="0"/>
                <a:cs typeface="Arial" panose="020B0604020202020204" pitchFamily="34" charset="0"/>
              </a:rPr>
              <a:t>edX: erickkhosasi98</a:t>
            </a:r>
          </a:p>
          <a:p>
            <a:pPr algn="l">
              <a:lnSpc>
                <a:spcPct val="100000"/>
              </a:lnSpc>
              <a:spcBef>
                <a:spcPts val="0"/>
              </a:spcBef>
              <a:spcAft>
                <a:spcPts val="100"/>
              </a:spcAft>
            </a:pPr>
            <a:r>
              <a:rPr lang="en-US" sz="2000" dirty="0">
                <a:latin typeface="Arial" panose="020B0604020202020204" pitchFamily="34" charset="0"/>
                <a:cs typeface="Arial" panose="020B0604020202020204" pitchFamily="34" charset="0"/>
              </a:rPr>
              <a:t>Location: Medan, Indonesia</a:t>
            </a:r>
          </a:p>
          <a:p>
            <a:pPr algn="l">
              <a:lnSpc>
                <a:spcPct val="100000"/>
              </a:lnSpc>
              <a:spcBef>
                <a:spcPts val="0"/>
              </a:spcBef>
              <a:spcAft>
                <a:spcPts val="100"/>
              </a:spcAft>
            </a:pPr>
            <a:r>
              <a:rPr lang="en-US" sz="2000" dirty="0">
                <a:latin typeface="Arial" panose="020B0604020202020204" pitchFamily="34" charset="0"/>
                <a:cs typeface="Arial" panose="020B0604020202020204" pitchFamily="34" charset="0"/>
              </a:rPr>
              <a:t>Date: 27 May 2025</a:t>
            </a:r>
          </a:p>
        </p:txBody>
      </p:sp>
      <p:sp>
        <p:nvSpPr>
          <p:cNvPr id="4" name="Title 1">
            <a:extLst>
              <a:ext uri="{FF2B5EF4-FFF2-40B4-BE49-F238E27FC236}">
                <a16:creationId xmlns:a16="http://schemas.microsoft.com/office/drawing/2014/main" id="{7BD2F0F5-A645-D923-F73C-42BAC6D0DF30}"/>
              </a:ext>
            </a:extLst>
          </p:cNvPr>
          <p:cNvSpPr txBox="1">
            <a:spLocks/>
          </p:cNvSpPr>
          <p:nvPr/>
        </p:nvSpPr>
        <p:spPr>
          <a:xfrm>
            <a:off x="715759" y="1521161"/>
            <a:ext cx="9144000" cy="19659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latin typeface="Arial" panose="020B0604020202020204" pitchFamily="34" charset="0"/>
                <a:ea typeface="Sans Serif Collection" panose="020B0502040504020204" pitchFamily="34" charset="0"/>
                <a:cs typeface="Arial" panose="020B0604020202020204" pitchFamily="34" charset="0"/>
              </a:rPr>
              <a:t>CS50 SQL</a:t>
            </a:r>
          </a:p>
          <a:p>
            <a:pPr algn="l"/>
            <a:r>
              <a:rPr lang="en-US" b="1" dirty="0">
                <a:latin typeface="Arial" panose="020B0604020202020204" pitchFamily="34" charset="0"/>
                <a:ea typeface="Sans Serif Collection" panose="020B0502040504020204" pitchFamily="34" charset="0"/>
                <a:cs typeface="Arial" panose="020B0604020202020204" pitchFamily="34" charset="0"/>
              </a:rPr>
              <a:t>FINAL PROJECT</a:t>
            </a:r>
          </a:p>
        </p:txBody>
      </p:sp>
    </p:spTree>
    <p:extLst>
      <p:ext uri="{BB962C8B-B14F-4D97-AF65-F5344CB8AC3E}">
        <p14:creationId xmlns:p14="http://schemas.microsoft.com/office/powerpoint/2010/main" val="330212826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5A114-C914-2E67-A1CE-231938CCBE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74848-2B64-569B-B14F-DA444C07695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Total Weight Lifted</a:t>
            </a:r>
          </a:p>
        </p:txBody>
      </p:sp>
      <p:sp>
        <p:nvSpPr>
          <p:cNvPr id="14" name="TextBox 13">
            <a:extLst>
              <a:ext uri="{FF2B5EF4-FFF2-40B4-BE49-F238E27FC236}">
                <a16:creationId xmlns:a16="http://schemas.microsoft.com/office/drawing/2014/main" id="{671AAC11-77A0-70B0-6C97-4CBCB192BFA6}"/>
              </a:ext>
            </a:extLst>
          </p:cNvPr>
          <p:cNvSpPr txBox="1"/>
          <p:nvPr/>
        </p:nvSpPr>
        <p:spPr>
          <a:xfrm>
            <a:off x="838200" y="1927412"/>
            <a:ext cx="2704074" cy="369332"/>
          </a:xfrm>
          <a:prstGeom prst="rect">
            <a:avLst/>
          </a:prstGeom>
          <a:noFill/>
        </p:spPr>
        <p:txBody>
          <a:bodyPr wrap="none" rtlCol="0">
            <a:spAutoFit/>
          </a:bodyPr>
          <a:lstStyle/>
          <a:p>
            <a:r>
              <a:rPr lang="en-US" dirty="0"/>
              <a:t>All-time total weight lifted:</a:t>
            </a:r>
          </a:p>
        </p:txBody>
      </p:sp>
      <p:sp>
        <p:nvSpPr>
          <p:cNvPr id="16" name="TextBox 15">
            <a:extLst>
              <a:ext uri="{FF2B5EF4-FFF2-40B4-BE49-F238E27FC236}">
                <a16:creationId xmlns:a16="http://schemas.microsoft.com/office/drawing/2014/main" id="{AF20FED0-D88F-5067-B573-D2E261BA27DD}"/>
              </a:ext>
            </a:extLst>
          </p:cNvPr>
          <p:cNvSpPr txBox="1"/>
          <p:nvPr/>
        </p:nvSpPr>
        <p:spPr>
          <a:xfrm>
            <a:off x="838200" y="4170152"/>
            <a:ext cx="3889719" cy="369332"/>
          </a:xfrm>
          <a:prstGeom prst="rect">
            <a:avLst/>
          </a:prstGeom>
          <a:noFill/>
        </p:spPr>
        <p:txBody>
          <a:bodyPr wrap="none" rtlCol="0">
            <a:spAutoFit/>
          </a:bodyPr>
          <a:lstStyle/>
          <a:p>
            <a:r>
              <a:rPr lang="en-US" dirty="0"/>
              <a:t>Total weight lifted summarized by time:</a:t>
            </a:r>
          </a:p>
        </p:txBody>
      </p:sp>
      <p:pic>
        <p:nvPicPr>
          <p:cNvPr id="4" name="Picture 3">
            <a:extLst>
              <a:ext uri="{FF2B5EF4-FFF2-40B4-BE49-F238E27FC236}">
                <a16:creationId xmlns:a16="http://schemas.microsoft.com/office/drawing/2014/main" id="{CBED0DBD-2639-1E8E-3744-2C63FA1E4489}"/>
              </a:ext>
            </a:extLst>
          </p:cNvPr>
          <p:cNvPicPr>
            <a:picLocks noChangeAspect="1"/>
          </p:cNvPicPr>
          <p:nvPr/>
        </p:nvPicPr>
        <p:blipFill>
          <a:blip r:embed="rId3"/>
          <a:stretch>
            <a:fillRect/>
          </a:stretch>
        </p:blipFill>
        <p:spPr>
          <a:xfrm>
            <a:off x="872375" y="2332604"/>
            <a:ext cx="6649378" cy="1571844"/>
          </a:xfrm>
          <a:prstGeom prst="rect">
            <a:avLst/>
          </a:prstGeom>
        </p:spPr>
      </p:pic>
      <p:pic>
        <p:nvPicPr>
          <p:cNvPr id="10" name="Picture 9">
            <a:extLst>
              <a:ext uri="{FF2B5EF4-FFF2-40B4-BE49-F238E27FC236}">
                <a16:creationId xmlns:a16="http://schemas.microsoft.com/office/drawing/2014/main" id="{0DA0C361-2F2E-7D01-D3D4-152CD8A24144}"/>
              </a:ext>
            </a:extLst>
          </p:cNvPr>
          <p:cNvPicPr>
            <a:picLocks noChangeAspect="1"/>
          </p:cNvPicPr>
          <p:nvPr/>
        </p:nvPicPr>
        <p:blipFill>
          <a:blip r:embed="rId4"/>
          <a:stretch>
            <a:fillRect/>
          </a:stretch>
        </p:blipFill>
        <p:spPr>
          <a:xfrm>
            <a:off x="872375" y="4557416"/>
            <a:ext cx="6392167" cy="1552792"/>
          </a:xfrm>
          <a:prstGeom prst="rect">
            <a:avLst/>
          </a:prstGeom>
        </p:spPr>
      </p:pic>
    </p:spTree>
    <p:extLst>
      <p:ext uri="{BB962C8B-B14F-4D97-AF65-F5344CB8AC3E}">
        <p14:creationId xmlns:p14="http://schemas.microsoft.com/office/powerpoint/2010/main" val="326750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A9FE9-B5DE-9D45-F773-2FA25EB17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1801C-EAA8-1E80-7743-31623F40C20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Personal Records (PRs)</a:t>
            </a:r>
          </a:p>
        </p:txBody>
      </p:sp>
      <p:pic>
        <p:nvPicPr>
          <p:cNvPr id="5" name="Picture 4">
            <a:extLst>
              <a:ext uri="{FF2B5EF4-FFF2-40B4-BE49-F238E27FC236}">
                <a16:creationId xmlns:a16="http://schemas.microsoft.com/office/drawing/2014/main" id="{568561A0-B5DF-8976-9785-5804B0844B27}"/>
              </a:ext>
            </a:extLst>
          </p:cNvPr>
          <p:cNvPicPr>
            <a:picLocks noChangeAspect="1"/>
          </p:cNvPicPr>
          <p:nvPr/>
        </p:nvPicPr>
        <p:blipFill>
          <a:blip r:embed="rId3"/>
          <a:stretch>
            <a:fillRect/>
          </a:stretch>
        </p:blipFill>
        <p:spPr>
          <a:xfrm>
            <a:off x="838200" y="2114159"/>
            <a:ext cx="8641274" cy="2144075"/>
          </a:xfrm>
          <a:prstGeom prst="rect">
            <a:avLst/>
          </a:prstGeom>
        </p:spPr>
      </p:pic>
    </p:spTree>
    <p:extLst>
      <p:ext uri="{BB962C8B-B14F-4D97-AF65-F5344CB8AC3E}">
        <p14:creationId xmlns:p14="http://schemas.microsoft.com/office/powerpoint/2010/main" val="1361957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10FB1-49F0-8EAF-71DB-3005EC1C94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DD3C50-14D2-B2D8-8B51-D4A796BB89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Macronutrient and Calorie Intake</a:t>
            </a:r>
          </a:p>
        </p:txBody>
      </p:sp>
      <p:sp>
        <p:nvSpPr>
          <p:cNvPr id="14" name="TextBox 13">
            <a:extLst>
              <a:ext uri="{FF2B5EF4-FFF2-40B4-BE49-F238E27FC236}">
                <a16:creationId xmlns:a16="http://schemas.microsoft.com/office/drawing/2014/main" id="{42E304D3-E146-25C4-604E-43ACE6DA0C9C}"/>
              </a:ext>
            </a:extLst>
          </p:cNvPr>
          <p:cNvSpPr txBox="1"/>
          <p:nvPr/>
        </p:nvSpPr>
        <p:spPr>
          <a:xfrm>
            <a:off x="838200" y="1927412"/>
            <a:ext cx="2786532" cy="369332"/>
          </a:xfrm>
          <a:prstGeom prst="rect">
            <a:avLst/>
          </a:prstGeom>
          <a:noFill/>
        </p:spPr>
        <p:txBody>
          <a:bodyPr wrap="none" rtlCol="0">
            <a:spAutoFit/>
          </a:bodyPr>
          <a:lstStyle/>
          <a:p>
            <a:r>
              <a:rPr lang="en-US" dirty="0"/>
              <a:t>Detail breakdown per meal:</a:t>
            </a:r>
          </a:p>
        </p:txBody>
      </p:sp>
      <p:sp>
        <p:nvSpPr>
          <p:cNvPr id="16" name="TextBox 15">
            <a:extLst>
              <a:ext uri="{FF2B5EF4-FFF2-40B4-BE49-F238E27FC236}">
                <a16:creationId xmlns:a16="http://schemas.microsoft.com/office/drawing/2014/main" id="{674AEAD0-87CB-0F0C-B164-AACFB8B63B95}"/>
              </a:ext>
            </a:extLst>
          </p:cNvPr>
          <p:cNvSpPr txBox="1"/>
          <p:nvPr/>
        </p:nvSpPr>
        <p:spPr>
          <a:xfrm>
            <a:off x="838200" y="4170152"/>
            <a:ext cx="2655599" cy="369332"/>
          </a:xfrm>
          <a:prstGeom prst="rect">
            <a:avLst/>
          </a:prstGeom>
          <a:noFill/>
        </p:spPr>
        <p:txBody>
          <a:bodyPr wrap="none" rtlCol="0">
            <a:spAutoFit/>
          </a:bodyPr>
          <a:lstStyle/>
          <a:p>
            <a:r>
              <a:rPr lang="en-US" dirty="0"/>
              <a:t>Detail breakdown per day:</a:t>
            </a:r>
          </a:p>
        </p:txBody>
      </p:sp>
      <p:pic>
        <p:nvPicPr>
          <p:cNvPr id="5" name="Picture 4">
            <a:extLst>
              <a:ext uri="{FF2B5EF4-FFF2-40B4-BE49-F238E27FC236}">
                <a16:creationId xmlns:a16="http://schemas.microsoft.com/office/drawing/2014/main" id="{9BCB0A9F-39AF-55D9-8BA5-3A60F2FB0278}"/>
              </a:ext>
            </a:extLst>
          </p:cNvPr>
          <p:cNvPicPr>
            <a:picLocks noChangeAspect="1"/>
          </p:cNvPicPr>
          <p:nvPr/>
        </p:nvPicPr>
        <p:blipFill>
          <a:blip r:embed="rId3"/>
          <a:stretch>
            <a:fillRect/>
          </a:stretch>
        </p:blipFill>
        <p:spPr>
          <a:xfrm>
            <a:off x="899270" y="2332604"/>
            <a:ext cx="5906324" cy="1390844"/>
          </a:xfrm>
          <a:prstGeom prst="rect">
            <a:avLst/>
          </a:prstGeom>
        </p:spPr>
      </p:pic>
      <p:pic>
        <p:nvPicPr>
          <p:cNvPr id="7" name="Picture 6">
            <a:extLst>
              <a:ext uri="{FF2B5EF4-FFF2-40B4-BE49-F238E27FC236}">
                <a16:creationId xmlns:a16="http://schemas.microsoft.com/office/drawing/2014/main" id="{7D21E61B-73F3-EBFF-6096-3E7B8E128977}"/>
              </a:ext>
            </a:extLst>
          </p:cNvPr>
          <p:cNvPicPr>
            <a:picLocks noChangeAspect="1"/>
          </p:cNvPicPr>
          <p:nvPr/>
        </p:nvPicPr>
        <p:blipFill>
          <a:blip r:embed="rId4"/>
          <a:stretch>
            <a:fillRect/>
          </a:stretch>
        </p:blipFill>
        <p:spPr>
          <a:xfrm>
            <a:off x="838200" y="4577539"/>
            <a:ext cx="4982270" cy="1019317"/>
          </a:xfrm>
          <a:prstGeom prst="rect">
            <a:avLst/>
          </a:prstGeom>
        </p:spPr>
      </p:pic>
    </p:spTree>
    <p:extLst>
      <p:ext uri="{BB962C8B-B14F-4D97-AF65-F5344CB8AC3E}">
        <p14:creationId xmlns:p14="http://schemas.microsoft.com/office/powerpoint/2010/main" val="3582655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D82EF-E5B6-E0E2-226F-13F0A3A56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56F12B-C567-11DE-4C3C-5F91D4CAFB9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Limitations and Future Improvements</a:t>
            </a:r>
          </a:p>
        </p:txBody>
      </p:sp>
      <p:sp>
        <p:nvSpPr>
          <p:cNvPr id="3" name="Content Placeholder 2">
            <a:extLst>
              <a:ext uri="{FF2B5EF4-FFF2-40B4-BE49-F238E27FC236}">
                <a16:creationId xmlns:a16="http://schemas.microsoft.com/office/drawing/2014/main" id="{4A5C8E80-EF20-F3FB-98A8-0BB2ACD0CE56}"/>
              </a:ext>
            </a:extLst>
          </p:cNvPr>
          <p:cNvSpPr>
            <a:spLocks noGrp="1"/>
          </p:cNvSpPr>
          <p:nvPr>
            <p:ph idx="1"/>
          </p:nvPr>
        </p:nvSpPr>
        <p:spPr>
          <a:xfrm>
            <a:off x="838200" y="1841667"/>
            <a:ext cx="10515600" cy="4351338"/>
          </a:xfrm>
        </p:spPr>
        <p:txBody>
          <a:bodyPr>
            <a:normAutofit/>
          </a:bodyPr>
          <a:lstStyle/>
          <a:p>
            <a:pPr>
              <a:spcBef>
                <a:spcPts val="0"/>
              </a:spcBef>
              <a:spcAft>
                <a:spcPts val="1800"/>
              </a:spcAft>
              <a:buFont typeface="Arial" panose="020B0604020202020204" pitchFamily="34" charset="0"/>
              <a:buChar char="–"/>
            </a:pPr>
            <a:r>
              <a:rPr lang="en-US" dirty="0">
                <a:latin typeface="Arial" panose="020B0604020202020204" pitchFamily="34" charset="0"/>
                <a:cs typeface="Arial" panose="020B0604020202020204" pitchFamily="34" charset="0"/>
              </a:rPr>
              <a:t> No social features and coaching</a:t>
            </a:r>
          </a:p>
          <a:p>
            <a:pPr>
              <a:spcBef>
                <a:spcPts val="0"/>
              </a:spcBef>
              <a:spcAft>
                <a:spcPts val="1800"/>
              </a:spcAft>
              <a:buFont typeface="Arial" panose="020B0604020202020204" pitchFamily="34" charset="0"/>
              <a:buChar char="–"/>
            </a:pPr>
            <a:r>
              <a:rPr lang="en-US" dirty="0">
                <a:latin typeface="Arial" panose="020B0604020202020204" pitchFamily="34" charset="0"/>
                <a:cs typeface="Arial" panose="020B0604020202020204" pitchFamily="34" charset="0"/>
              </a:rPr>
              <a:t> No support for duration-based exercises</a:t>
            </a:r>
          </a:p>
          <a:p>
            <a:pPr>
              <a:spcBef>
                <a:spcPts val="0"/>
              </a:spcBef>
              <a:spcAft>
                <a:spcPts val="1800"/>
              </a:spcAft>
              <a:buFont typeface="Arial" panose="020B0604020202020204" pitchFamily="34" charset="0"/>
              <a:buChar char="–"/>
            </a:pPr>
            <a:r>
              <a:rPr lang="en-US" dirty="0">
                <a:latin typeface="Arial" panose="020B0604020202020204" pitchFamily="34" charset="0"/>
                <a:cs typeface="Arial" panose="020B0604020202020204" pitchFamily="34" charset="0"/>
              </a:rPr>
              <a:t> No support for complex meal recipe</a:t>
            </a:r>
          </a:p>
          <a:p>
            <a:pPr>
              <a:spcBef>
                <a:spcPts val="0"/>
              </a:spcBef>
              <a:spcAft>
                <a:spcPts val="1800"/>
              </a:spcAft>
              <a:buFont typeface="Arial" panose="020B0604020202020204" pitchFamily="34" charset="0"/>
              <a:buChar char="–"/>
            </a:pPr>
            <a:r>
              <a:rPr lang="en-US" dirty="0">
                <a:latin typeface="Arial" panose="020B0604020202020204" pitchFamily="34" charset="0"/>
                <a:cs typeface="Arial" panose="020B0604020202020204" pitchFamily="34" charset="0"/>
              </a:rPr>
              <a:t> Improvement Ideas:</a:t>
            </a:r>
          </a:p>
          <a:p>
            <a:pPr lvl="1">
              <a:spcBef>
                <a:spcPts val="0"/>
              </a:spcBef>
              <a:spcAft>
                <a:spcPts val="1800"/>
              </a:spcAft>
            </a:pPr>
            <a:r>
              <a:rPr lang="en-US" dirty="0">
                <a:latin typeface="Arial" panose="020B0604020202020204" pitchFamily="34" charset="0"/>
                <a:cs typeface="Arial" panose="020B0604020202020204" pitchFamily="34" charset="0"/>
              </a:rPr>
              <a:t>Social media feature (workout sharing and challenges)</a:t>
            </a:r>
          </a:p>
          <a:p>
            <a:pPr lvl="1">
              <a:spcBef>
                <a:spcPts val="0"/>
              </a:spcBef>
              <a:spcAft>
                <a:spcPts val="1800"/>
              </a:spcAft>
            </a:pPr>
            <a:r>
              <a:rPr lang="en-US" dirty="0">
                <a:latin typeface="Arial" panose="020B0604020202020204" pitchFamily="34" charset="0"/>
                <a:cs typeface="Arial" panose="020B0604020202020204" pitchFamily="34" charset="0"/>
              </a:rPr>
              <a:t>Personal trainer profile and coaching session booking</a:t>
            </a:r>
          </a:p>
          <a:p>
            <a:pPr lvl="1">
              <a:spcBef>
                <a:spcPts val="0"/>
              </a:spcBef>
              <a:spcAft>
                <a:spcPts val="1800"/>
              </a:spcAft>
            </a:pPr>
            <a:r>
              <a:rPr lang="en-US" dirty="0">
                <a:latin typeface="Arial" panose="020B0604020202020204" pitchFamily="34" charset="0"/>
                <a:cs typeface="Arial" panose="020B0604020202020204" pitchFamily="34" charset="0"/>
              </a:rPr>
              <a:t>Community challenges</a:t>
            </a:r>
          </a:p>
        </p:txBody>
      </p:sp>
    </p:spTree>
    <p:extLst>
      <p:ext uri="{BB962C8B-B14F-4D97-AF65-F5344CB8AC3E}">
        <p14:creationId xmlns:p14="http://schemas.microsoft.com/office/powerpoint/2010/main" val="1295212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3FC04-5569-5791-6D96-80D1477E5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1641F-45C7-656A-9728-C90D24EBE457}"/>
              </a:ext>
            </a:extLst>
          </p:cNvPr>
          <p:cNvSpPr>
            <a:spLocks noGrp="1"/>
          </p:cNvSpPr>
          <p:nvPr>
            <p:ph type="ctrTitle"/>
          </p:nvPr>
        </p:nvSpPr>
        <p:spPr>
          <a:xfrm>
            <a:off x="1524000" y="1122363"/>
            <a:ext cx="9144000" cy="2957512"/>
          </a:xfrm>
        </p:spPr>
        <p:txBody>
          <a:bodyPr anchor="ctr">
            <a:normAutofit/>
          </a:bodyPr>
          <a:lstStyle/>
          <a:p>
            <a:pPr>
              <a:spcBef>
                <a:spcPts val="1200"/>
              </a:spcBef>
            </a:pPr>
            <a:r>
              <a:rPr lang="en-US" dirty="0">
                <a:latin typeface="Arial" panose="020B0604020202020204" pitchFamily="34" charset="0"/>
                <a:cs typeface="Arial" panose="020B0604020202020204" pitchFamily="34" charset="0"/>
              </a:rPr>
              <a:t>CS50 SQL</a:t>
            </a:r>
            <a:br>
              <a:rPr lang="en-US"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FINAL PROJECT</a:t>
            </a:r>
            <a:br>
              <a:rPr lang="en-US" sz="36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br>
              <a:rPr lang="en-US" sz="36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by Erick Khosasi</a:t>
            </a:r>
          </a:p>
        </p:txBody>
      </p:sp>
      <p:sp>
        <p:nvSpPr>
          <p:cNvPr id="3" name="Subtitle 2">
            <a:extLst>
              <a:ext uri="{FF2B5EF4-FFF2-40B4-BE49-F238E27FC236}">
                <a16:creationId xmlns:a16="http://schemas.microsoft.com/office/drawing/2014/main" id="{00F82EF0-78AE-849A-AF03-83F2DF801F5B}"/>
              </a:ext>
            </a:extLst>
          </p:cNvPr>
          <p:cNvSpPr>
            <a:spLocks noGrp="1"/>
          </p:cNvSpPr>
          <p:nvPr>
            <p:ph type="subTitle" idx="1"/>
          </p:nvPr>
        </p:nvSpPr>
        <p:spPr>
          <a:xfrm>
            <a:off x="1524000" y="4079875"/>
            <a:ext cx="9144000" cy="1655762"/>
          </a:xfrm>
        </p:spPr>
        <p:txBody>
          <a:bodyPr anchor="ctr">
            <a:normAutofit/>
          </a:bodyPr>
          <a:lstStyle/>
          <a:p>
            <a:r>
              <a:rPr lang="en-US" sz="4000" dirty="0">
                <a:latin typeface="Arial" panose="020B0604020202020204" pitchFamily="34" charset="0"/>
                <a:cs typeface="Arial" panose="020B0604020202020204" pitchFamily="34" charset="0"/>
              </a:rPr>
              <a:t>Thank You</a:t>
            </a:r>
          </a:p>
          <a:p>
            <a:r>
              <a:rPr lang="en-US" sz="4000" dirty="0">
                <a:latin typeface="Arial" panose="020B0604020202020204" pitchFamily="34" charset="0"/>
                <a:cs typeface="Arial" panose="020B0604020202020204" pitchFamily="34" charset="0"/>
              </a:rPr>
              <a:t>For Your Attention</a:t>
            </a:r>
          </a:p>
        </p:txBody>
      </p:sp>
    </p:spTree>
    <p:extLst>
      <p:ext uri="{BB962C8B-B14F-4D97-AF65-F5344CB8AC3E}">
        <p14:creationId xmlns:p14="http://schemas.microsoft.com/office/powerpoint/2010/main" val="33245729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97A3-C775-CB05-B6E2-D015CB0B4CF2}"/>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FITNESS TRACKER DATABASE</a:t>
            </a:r>
          </a:p>
        </p:txBody>
      </p:sp>
      <p:sp>
        <p:nvSpPr>
          <p:cNvPr id="3" name="Subtitle 2">
            <a:extLst>
              <a:ext uri="{FF2B5EF4-FFF2-40B4-BE49-F238E27FC236}">
                <a16:creationId xmlns:a16="http://schemas.microsoft.com/office/drawing/2014/main" id="{C387D1A7-61C1-C1BA-C468-BC7E5BED4171}"/>
              </a:ext>
            </a:extLst>
          </p:cNvPr>
          <p:cNvSpPr>
            <a:spLocks noGrp="1"/>
          </p:cNvSpPr>
          <p:nvPr>
            <p:ph type="subTitle" idx="1"/>
          </p:nvPr>
        </p:nvSpPr>
        <p:spPr/>
        <p:txBody>
          <a:bodyPr anchor="t"/>
          <a:lstStyle/>
          <a:p>
            <a:r>
              <a:rPr lang="en-US" i="1" dirty="0">
                <a:latin typeface="Arial" panose="020B0604020202020204" pitchFamily="34" charset="0"/>
                <a:cs typeface="Arial" panose="020B0604020202020204" pitchFamily="34" charset="0"/>
              </a:rPr>
              <a:t>A relational database designed to help users track their workouts, meals, and physical progress efficiently.</a:t>
            </a:r>
          </a:p>
        </p:txBody>
      </p:sp>
    </p:spTree>
    <p:extLst>
      <p:ext uri="{BB962C8B-B14F-4D97-AF65-F5344CB8AC3E}">
        <p14:creationId xmlns:p14="http://schemas.microsoft.com/office/powerpoint/2010/main" val="587263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8262-2C4E-1F59-1F84-61C100615D4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What Does This Database Cover?</a:t>
            </a:r>
          </a:p>
        </p:txBody>
      </p:sp>
      <p:sp>
        <p:nvSpPr>
          <p:cNvPr id="3" name="Content Placeholder 2">
            <a:extLst>
              <a:ext uri="{FF2B5EF4-FFF2-40B4-BE49-F238E27FC236}">
                <a16:creationId xmlns:a16="http://schemas.microsoft.com/office/drawing/2014/main" id="{BC395504-23B9-BB47-9E11-8635B37EFE0B}"/>
              </a:ext>
            </a:extLst>
          </p:cNvPr>
          <p:cNvSpPr>
            <a:spLocks noGrp="1"/>
          </p:cNvSpPr>
          <p:nvPr>
            <p:ph idx="1"/>
          </p:nvPr>
        </p:nvSpPr>
        <p:spPr/>
        <p:txBody>
          <a:bodyPr/>
          <a:lstStyle/>
          <a:p>
            <a:pPr>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User Profiles</a:t>
            </a:r>
          </a:p>
          <a:p>
            <a:pPr>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Workout sessions &amp; exercise details</a:t>
            </a:r>
          </a:p>
          <a:p>
            <a:pPr>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Food consumption (calorie and macronutrient intake)</a:t>
            </a:r>
          </a:p>
          <a:p>
            <a:pPr>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Physical progress</a:t>
            </a:r>
          </a:p>
          <a:p>
            <a:pPr>
              <a:spcBef>
                <a:spcPts val="0"/>
              </a:spcBef>
              <a:spcAft>
                <a:spcPts val="1800"/>
              </a:spcAft>
              <a:buFont typeface="Calibri" panose="020F0502020204030204" pitchFamily="34" charset="0"/>
              <a:buChar char="–"/>
            </a:pPr>
            <a:endParaRPr lang="en-US" dirty="0">
              <a:latin typeface="Arial" panose="020B0604020202020204" pitchFamily="34" charset="0"/>
              <a:cs typeface="Arial" panose="020B0604020202020204" pitchFamily="34" charset="0"/>
            </a:endParaRPr>
          </a:p>
          <a:p>
            <a:pPr marL="0" indent="0">
              <a:spcBef>
                <a:spcPts val="0"/>
              </a:spcBef>
              <a:spcAft>
                <a:spcPts val="1800"/>
              </a:spcAft>
              <a:buNone/>
            </a:pPr>
            <a:r>
              <a:rPr lang="en-US" i="1" dirty="0">
                <a:latin typeface="Arial" panose="020B0604020202020204" pitchFamily="34" charset="0"/>
                <a:cs typeface="Arial" panose="020B0604020202020204" pitchFamily="34" charset="0"/>
              </a:rPr>
              <a:t>Purpose: Fitness self-monitoring/tracking</a:t>
            </a:r>
          </a:p>
        </p:txBody>
      </p:sp>
    </p:spTree>
    <p:extLst>
      <p:ext uri="{BB962C8B-B14F-4D97-AF65-F5344CB8AC3E}">
        <p14:creationId xmlns:p14="http://schemas.microsoft.com/office/powerpoint/2010/main" val="3992039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3F19D-6C3D-65A7-A013-0E87347D6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4560A7-C30B-FDB9-3FE8-A17D02793D6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Schema Overview</a:t>
            </a:r>
          </a:p>
        </p:txBody>
      </p:sp>
      <p:sp>
        <p:nvSpPr>
          <p:cNvPr id="3" name="Content Placeholder 2">
            <a:extLst>
              <a:ext uri="{FF2B5EF4-FFF2-40B4-BE49-F238E27FC236}">
                <a16:creationId xmlns:a16="http://schemas.microsoft.com/office/drawing/2014/main" id="{2761EE0F-49CD-BCEB-593E-A5DFEA1DC11A}"/>
              </a:ext>
            </a:extLst>
          </p:cNvPr>
          <p:cNvSpPr>
            <a:spLocks noGrp="1"/>
          </p:cNvSpPr>
          <p:nvPr>
            <p:ph idx="1"/>
          </p:nvPr>
        </p:nvSpPr>
        <p:spPr/>
        <p:txBody>
          <a:bodyPr/>
          <a:lstStyle/>
          <a:p>
            <a:pPr>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Users</a:t>
            </a:r>
          </a:p>
          <a:p>
            <a:pPr>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Workouts</a:t>
            </a:r>
          </a:p>
          <a:p>
            <a:pPr>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Workout Details</a:t>
            </a:r>
          </a:p>
          <a:p>
            <a:pPr>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Exercises</a:t>
            </a:r>
          </a:p>
          <a:p>
            <a:pPr>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Meals</a:t>
            </a:r>
          </a:p>
          <a:p>
            <a:pPr>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Foods</a:t>
            </a:r>
          </a:p>
          <a:p>
            <a:pPr>
              <a:spcBef>
                <a:spcPts val="0"/>
              </a:spcBef>
              <a:spcAft>
                <a:spcPts val="1200"/>
              </a:spcAft>
              <a:buFont typeface="Calibri" panose="020F0502020204030204" pitchFamily="34" charset="0"/>
              <a:buChar char="–"/>
            </a:pPr>
            <a:r>
              <a:rPr lang="en-US" dirty="0">
                <a:latin typeface="Arial" panose="020B0604020202020204" pitchFamily="34" charset="0"/>
                <a:cs typeface="Arial" panose="020B0604020202020204" pitchFamily="34" charset="0"/>
              </a:rPr>
              <a:t> Progress</a:t>
            </a:r>
          </a:p>
        </p:txBody>
      </p:sp>
    </p:spTree>
    <p:extLst>
      <p:ext uri="{BB962C8B-B14F-4D97-AF65-F5344CB8AC3E}">
        <p14:creationId xmlns:p14="http://schemas.microsoft.com/office/powerpoint/2010/main" val="2010677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37E9ED-BB3C-6A7D-28A4-B66D5F02F2FF}"/>
              </a:ext>
            </a:extLst>
          </p:cNvPr>
          <p:cNvPicPr>
            <a:picLocks noChangeAspect="1"/>
          </p:cNvPicPr>
          <p:nvPr/>
        </p:nvPicPr>
        <p:blipFill>
          <a:blip r:embed="rId3"/>
          <a:stretch>
            <a:fillRect/>
          </a:stretch>
        </p:blipFill>
        <p:spPr>
          <a:xfrm>
            <a:off x="2811771" y="0"/>
            <a:ext cx="6568459" cy="6858000"/>
          </a:xfrm>
          <a:prstGeom prst="rect">
            <a:avLst/>
          </a:prstGeom>
        </p:spPr>
      </p:pic>
      <p:sp>
        <p:nvSpPr>
          <p:cNvPr id="2" name="Rectangle 1">
            <a:extLst>
              <a:ext uri="{FF2B5EF4-FFF2-40B4-BE49-F238E27FC236}">
                <a16:creationId xmlns:a16="http://schemas.microsoft.com/office/drawing/2014/main" id="{0F3BE07E-C692-D7E5-16B1-0F2E314BF92E}"/>
              </a:ext>
            </a:extLst>
          </p:cNvPr>
          <p:cNvSpPr/>
          <p:nvPr/>
        </p:nvSpPr>
        <p:spPr>
          <a:xfrm>
            <a:off x="5575300" y="292100"/>
            <a:ext cx="1009650" cy="698500"/>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520438-CC3C-6169-1DC3-4CD6146E0714}"/>
              </a:ext>
            </a:extLst>
          </p:cNvPr>
          <p:cNvSpPr/>
          <p:nvPr/>
        </p:nvSpPr>
        <p:spPr>
          <a:xfrm>
            <a:off x="5431786" y="1943100"/>
            <a:ext cx="1320800" cy="1028700"/>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0C440FC-3159-5666-C00A-1F5357ACE482}"/>
              </a:ext>
            </a:extLst>
          </p:cNvPr>
          <p:cNvSpPr/>
          <p:nvPr/>
        </p:nvSpPr>
        <p:spPr>
          <a:xfrm>
            <a:off x="2984500" y="1771650"/>
            <a:ext cx="1320800" cy="1365250"/>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D06C5C-656D-292D-B0A6-3F2CE53D62D2}"/>
              </a:ext>
            </a:extLst>
          </p:cNvPr>
          <p:cNvSpPr/>
          <p:nvPr/>
        </p:nvSpPr>
        <p:spPr>
          <a:xfrm>
            <a:off x="7835900" y="1943100"/>
            <a:ext cx="1320800" cy="1028700"/>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649EDAE-3BF5-656F-8D79-CDBC7A6DC6BE}"/>
              </a:ext>
            </a:extLst>
          </p:cNvPr>
          <p:cNvSpPr/>
          <p:nvPr/>
        </p:nvSpPr>
        <p:spPr>
          <a:xfrm>
            <a:off x="5302250" y="3924299"/>
            <a:ext cx="1543050" cy="1374775"/>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BE015A2-B8D0-B7F7-857A-EFFB84B72051}"/>
              </a:ext>
            </a:extLst>
          </p:cNvPr>
          <p:cNvSpPr/>
          <p:nvPr/>
        </p:nvSpPr>
        <p:spPr>
          <a:xfrm>
            <a:off x="5575300" y="6089650"/>
            <a:ext cx="1009650" cy="68262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8E708A-A226-BCB6-A560-EE352B8F75A8}"/>
              </a:ext>
            </a:extLst>
          </p:cNvPr>
          <p:cNvSpPr/>
          <p:nvPr/>
        </p:nvSpPr>
        <p:spPr>
          <a:xfrm>
            <a:off x="3159919" y="4270373"/>
            <a:ext cx="989806" cy="68262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924B79-0011-431D-B19A-CAA0FC7841CA}"/>
              </a:ext>
            </a:extLst>
          </p:cNvPr>
          <p:cNvSpPr/>
          <p:nvPr/>
        </p:nvSpPr>
        <p:spPr>
          <a:xfrm>
            <a:off x="5431786" y="1943100"/>
            <a:ext cx="1320800" cy="1028700"/>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666AEA-CD22-B235-017B-D8DE3822E8FE}"/>
              </a:ext>
            </a:extLst>
          </p:cNvPr>
          <p:cNvSpPr/>
          <p:nvPr/>
        </p:nvSpPr>
        <p:spPr>
          <a:xfrm>
            <a:off x="2984500" y="1778000"/>
            <a:ext cx="1320800" cy="1365250"/>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60E1FD-96AF-E719-163C-88F0F4944D10}"/>
              </a:ext>
            </a:extLst>
          </p:cNvPr>
          <p:cNvSpPr/>
          <p:nvPr/>
        </p:nvSpPr>
        <p:spPr>
          <a:xfrm>
            <a:off x="2989263" y="2462207"/>
            <a:ext cx="1320800" cy="68262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E1E912-CAD1-8107-1BDB-9A5B58C4E40F}"/>
              </a:ext>
            </a:extLst>
          </p:cNvPr>
          <p:cNvSpPr/>
          <p:nvPr/>
        </p:nvSpPr>
        <p:spPr>
          <a:xfrm>
            <a:off x="5436549" y="2630487"/>
            <a:ext cx="1320800" cy="341313"/>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4116484-00AD-0692-51C3-7086A189304E}"/>
              </a:ext>
            </a:extLst>
          </p:cNvPr>
          <p:cNvSpPr/>
          <p:nvPr/>
        </p:nvSpPr>
        <p:spPr>
          <a:xfrm>
            <a:off x="7838757" y="2630487"/>
            <a:ext cx="1320800" cy="341313"/>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32D1D8-3CD6-0768-8CE4-7FB45CB7B094}"/>
              </a:ext>
            </a:extLst>
          </p:cNvPr>
          <p:cNvSpPr/>
          <p:nvPr/>
        </p:nvSpPr>
        <p:spPr>
          <a:xfrm>
            <a:off x="5319404" y="4624386"/>
            <a:ext cx="1525896" cy="674688"/>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687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par>
                          <p:cTn id="13" fill="hold">
                            <p:stCondLst>
                              <p:cond delay="500"/>
                            </p:stCondLst>
                            <p:childTnLst>
                              <p:par>
                                <p:cTn id="14" presetID="10" presetClass="entr" presetSubtype="0" fill="hold" grpId="0" nodeType="afterEffect">
                                  <p:stCondLst>
                                    <p:cond delay="30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par>
                          <p:cTn id="17" fill="hold">
                            <p:stCondLst>
                              <p:cond delay="4000"/>
                            </p:stCondLst>
                            <p:childTnLst>
                              <p:par>
                                <p:cTn id="18" presetID="10" presetClass="entr" presetSubtype="0" fill="hold" grpId="0" nodeType="afterEffect">
                                  <p:stCondLst>
                                    <p:cond delay="30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26" fill="hold">
                            <p:stCondLst>
                              <p:cond delay="500"/>
                            </p:stCondLst>
                            <p:childTnLst>
                              <p:par>
                                <p:cTn id="27" presetID="10" presetClass="entr" presetSubtype="0" fill="hold" grpId="0" nodeType="afterEffect">
                                  <p:stCondLst>
                                    <p:cond delay="20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par>
                          <p:cTn id="30" fill="hold">
                            <p:stCondLst>
                              <p:cond delay="3000"/>
                            </p:stCondLst>
                            <p:childTnLst>
                              <p:par>
                                <p:cTn id="31" presetID="10" presetClass="entr" presetSubtype="0" fill="hold" grpId="0" nodeType="afterEffect">
                                  <p:stCondLst>
                                    <p:cond delay="30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39" fill="hold">
                            <p:stCondLst>
                              <p:cond delay="500"/>
                            </p:stCondLst>
                            <p:childTnLst>
                              <p:par>
                                <p:cTn id="40" presetID="10" presetClass="entr" presetSubtype="0" fill="hold" grpId="0" nodeType="afterEffect">
                                  <p:stCondLst>
                                    <p:cond delay="20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71F8B-2420-B613-2912-ADA455617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1A2B8-1C22-BB93-7DE5-45E08943E1F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Views</a:t>
            </a:r>
          </a:p>
        </p:txBody>
      </p:sp>
      <p:sp>
        <p:nvSpPr>
          <p:cNvPr id="3" name="Content Placeholder 2">
            <a:extLst>
              <a:ext uri="{FF2B5EF4-FFF2-40B4-BE49-F238E27FC236}">
                <a16:creationId xmlns:a16="http://schemas.microsoft.com/office/drawing/2014/main" id="{6C1E2E1D-D869-C637-0858-A6098380618E}"/>
              </a:ext>
            </a:extLst>
          </p:cNvPr>
          <p:cNvSpPr>
            <a:spLocks noGrp="1"/>
          </p:cNvSpPr>
          <p:nvPr>
            <p:ph idx="1"/>
          </p:nvPr>
        </p:nvSpPr>
        <p:spPr/>
        <p:txBody>
          <a:bodyPr>
            <a:normAutofit/>
          </a:bodyPr>
          <a:lstStyle/>
          <a:p>
            <a:pPr>
              <a:spcBef>
                <a:spcPts val="0"/>
              </a:spcBef>
              <a:spcAft>
                <a:spcPts val="600"/>
              </a:spcAft>
              <a:buFont typeface="Calibri" panose="020F050202020403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workout_list</a:t>
            </a:r>
            <a:endParaRPr lang="en-US" dirty="0">
              <a:latin typeface="Arial" panose="020B0604020202020204" pitchFamily="34" charset="0"/>
              <a:cs typeface="Arial" panose="020B0604020202020204" pitchFamily="34" charset="0"/>
            </a:endParaRPr>
          </a:p>
          <a:p>
            <a:pPr lvl="1">
              <a:spcBef>
                <a:spcPts val="0"/>
              </a:spcBef>
              <a:spcAft>
                <a:spcPts val="600"/>
              </a:spcAft>
            </a:pPr>
            <a:r>
              <a:rPr lang="en-US" dirty="0">
                <a:latin typeface="Arial" panose="020B0604020202020204" pitchFamily="34" charset="0"/>
                <a:cs typeface="Arial" panose="020B0604020202020204" pitchFamily="34" charset="0"/>
              </a:rPr>
              <a:t> JOIN “users”, “workouts”, “</a:t>
            </a:r>
            <a:r>
              <a:rPr lang="en-US" dirty="0" err="1">
                <a:latin typeface="Arial" panose="020B0604020202020204" pitchFamily="34" charset="0"/>
                <a:cs typeface="Arial" panose="020B0604020202020204" pitchFamily="34" charset="0"/>
              </a:rPr>
              <a:t>workout_details</a:t>
            </a:r>
            <a:r>
              <a:rPr lang="en-US" dirty="0">
                <a:latin typeface="Arial" panose="020B0604020202020204" pitchFamily="34" charset="0"/>
                <a:cs typeface="Arial" panose="020B0604020202020204" pitchFamily="34" charset="0"/>
              </a:rPr>
              <a:t>”, and “exercises”</a:t>
            </a:r>
          </a:p>
          <a:p>
            <a:pPr>
              <a:spcBef>
                <a:spcPts val="0"/>
              </a:spcBef>
              <a:spcAft>
                <a:spcPts val="600"/>
              </a:spcAft>
              <a:buFont typeface="Calibri" panose="020F050202020403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meal_nutrients</a:t>
            </a:r>
            <a:endParaRPr lang="en-US" dirty="0">
              <a:latin typeface="Arial" panose="020B0604020202020204" pitchFamily="34" charset="0"/>
              <a:cs typeface="Arial" panose="020B0604020202020204" pitchFamily="34" charset="0"/>
            </a:endParaRPr>
          </a:p>
          <a:p>
            <a:pPr lvl="1">
              <a:spcBef>
                <a:spcPts val="0"/>
              </a:spcBef>
              <a:spcAft>
                <a:spcPts val="600"/>
              </a:spcAft>
            </a:pPr>
            <a:r>
              <a:rPr lang="en-US" dirty="0">
                <a:latin typeface="Arial" panose="020B0604020202020204" pitchFamily="34" charset="0"/>
                <a:cs typeface="Arial" panose="020B0604020202020204" pitchFamily="34" charset="0"/>
              </a:rPr>
              <a:t> JOIN “users”, “meals”, and “foods”</a:t>
            </a:r>
          </a:p>
          <a:p>
            <a:pPr>
              <a:spcBef>
                <a:spcPts val="0"/>
              </a:spcBef>
              <a:spcAft>
                <a:spcPts val="600"/>
              </a:spcAft>
              <a:buFont typeface="Calibri" panose="020F050202020403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user_progress</a:t>
            </a:r>
            <a:endParaRPr lang="en-US" dirty="0">
              <a:latin typeface="Arial" panose="020B0604020202020204" pitchFamily="34" charset="0"/>
              <a:cs typeface="Arial" panose="020B0604020202020204" pitchFamily="34" charset="0"/>
            </a:endParaRPr>
          </a:p>
          <a:p>
            <a:pPr lvl="1">
              <a:spcBef>
                <a:spcPts val="0"/>
              </a:spcBef>
              <a:spcAft>
                <a:spcPts val="600"/>
              </a:spcAft>
            </a:pPr>
            <a:r>
              <a:rPr lang="en-US" dirty="0">
                <a:latin typeface="Arial" panose="020B0604020202020204" pitchFamily="34" charset="0"/>
                <a:cs typeface="Arial" panose="020B0604020202020204" pitchFamily="34" charset="0"/>
              </a:rPr>
              <a:t>JOIN “users” and “progress”</a:t>
            </a:r>
          </a:p>
          <a:p>
            <a:pPr>
              <a:spcBef>
                <a:spcPts val="0"/>
              </a:spcBef>
              <a:spcAft>
                <a:spcPts val="600"/>
              </a:spcAft>
              <a:buFont typeface="Calibri" panose="020F0502020204030204" pitchFamily="34" charset="0"/>
              <a:buChar char="–"/>
            </a:pPr>
            <a:endParaRPr lang="en-US" dirty="0">
              <a:latin typeface="Arial" panose="020B0604020202020204" pitchFamily="34" charset="0"/>
              <a:cs typeface="Arial" panose="020B0604020202020204" pitchFamily="34" charset="0"/>
            </a:endParaRPr>
          </a:p>
          <a:p>
            <a:pPr marL="0" indent="0">
              <a:spcBef>
                <a:spcPts val="0"/>
              </a:spcBef>
              <a:spcAft>
                <a:spcPts val="600"/>
              </a:spcAft>
              <a:buNone/>
            </a:pPr>
            <a:r>
              <a:rPr lang="en-US" i="1" dirty="0">
                <a:latin typeface="Arial" panose="020B0604020202020204" pitchFamily="34" charset="0"/>
                <a:cs typeface="Arial" panose="020B0604020202020204" pitchFamily="34" charset="0"/>
              </a:rPr>
              <a:t>Purpose:	Simplify query logic by joining table and improving 			reusability</a:t>
            </a:r>
          </a:p>
        </p:txBody>
      </p:sp>
    </p:spTree>
    <p:extLst>
      <p:ext uri="{BB962C8B-B14F-4D97-AF65-F5344CB8AC3E}">
        <p14:creationId xmlns:p14="http://schemas.microsoft.com/office/powerpoint/2010/main" val="1572851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59742-C99C-C885-8CBE-363F5C19FE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DA2F51-A404-AFBB-7706-C72B92E6DAF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Performance Optimization</a:t>
            </a:r>
          </a:p>
        </p:txBody>
      </p:sp>
      <p:sp>
        <p:nvSpPr>
          <p:cNvPr id="3" name="Content Placeholder 2">
            <a:extLst>
              <a:ext uri="{FF2B5EF4-FFF2-40B4-BE49-F238E27FC236}">
                <a16:creationId xmlns:a16="http://schemas.microsoft.com/office/drawing/2014/main" id="{75F2C6C6-A7B9-2B12-E749-EFA311CBD624}"/>
              </a:ext>
            </a:extLst>
          </p:cNvPr>
          <p:cNvSpPr>
            <a:spLocks noGrp="1"/>
          </p:cNvSpPr>
          <p:nvPr>
            <p:ph idx="1"/>
          </p:nvPr>
        </p:nvSpPr>
        <p:spPr/>
        <p:txBody>
          <a:bodyPr>
            <a:normAutofit/>
          </a:bodyPr>
          <a:lstStyle/>
          <a:p>
            <a:pPr marL="0" indent="0">
              <a:spcBef>
                <a:spcPts val="0"/>
              </a:spcBef>
              <a:spcAft>
                <a:spcPts val="1200"/>
              </a:spcAft>
              <a:buNone/>
            </a:pPr>
            <a:r>
              <a:rPr lang="en-US" dirty="0">
                <a:latin typeface="Arial" panose="020B0604020202020204" pitchFamily="34" charset="0"/>
                <a:cs typeface="Arial" panose="020B0604020202020204" pitchFamily="34" charset="0"/>
              </a:rPr>
              <a:t>CREATE INDEX:</a:t>
            </a:r>
          </a:p>
          <a:p>
            <a:pPr>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“username” in “users”</a:t>
            </a:r>
          </a:p>
          <a:p>
            <a:pPr>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user_id</a:t>
            </a:r>
            <a:r>
              <a:rPr lang="en-US" dirty="0">
                <a:latin typeface="Arial" panose="020B0604020202020204" pitchFamily="34" charset="0"/>
                <a:cs typeface="Arial" panose="020B0604020202020204" pitchFamily="34" charset="0"/>
              </a:rPr>
              <a:t>” in “workouts”, “meals”, “progress”</a:t>
            </a:r>
          </a:p>
          <a:p>
            <a:pPr>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“date” in “workouts”</a:t>
            </a:r>
          </a:p>
          <a:p>
            <a:pPr>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workout_id</a:t>
            </a:r>
            <a:r>
              <a:rPr lang="en-US" dirty="0">
                <a:latin typeface="Arial" panose="020B0604020202020204" pitchFamily="34" charset="0"/>
                <a:cs typeface="Arial" panose="020B0604020202020204" pitchFamily="34" charset="0"/>
              </a:rPr>
              <a:t>” in “</a:t>
            </a:r>
            <a:r>
              <a:rPr lang="en-US" dirty="0" err="1">
                <a:latin typeface="Arial" panose="020B0604020202020204" pitchFamily="34" charset="0"/>
                <a:cs typeface="Arial" panose="020B0604020202020204" pitchFamily="34" charset="0"/>
              </a:rPr>
              <a:t>workout_details</a:t>
            </a:r>
            <a:r>
              <a:rPr lang="en-US" dirty="0">
                <a:latin typeface="Arial" panose="020B0604020202020204" pitchFamily="34" charset="0"/>
                <a:cs typeface="Arial" panose="020B0604020202020204" pitchFamily="34" charset="0"/>
              </a:rPr>
              <a:t>”</a:t>
            </a:r>
          </a:p>
          <a:p>
            <a:pPr>
              <a:spcBef>
                <a:spcPts val="0"/>
              </a:spcBef>
              <a:spcAft>
                <a:spcPts val="1200"/>
              </a:spcAft>
              <a:buFont typeface="Calibri" panose="020F0502020204030204" pitchFamily="34" charset="0"/>
              <a:buChar char="–"/>
            </a:pPr>
            <a:endParaRPr lang="en-US" dirty="0">
              <a:latin typeface="Arial" panose="020B0604020202020204" pitchFamily="34" charset="0"/>
              <a:cs typeface="Arial" panose="020B0604020202020204" pitchFamily="34" charset="0"/>
            </a:endParaRPr>
          </a:p>
          <a:p>
            <a:pPr marL="0" indent="0">
              <a:spcBef>
                <a:spcPts val="0"/>
              </a:spcBef>
              <a:spcAft>
                <a:spcPts val="1200"/>
              </a:spcAft>
              <a:buNone/>
            </a:pPr>
            <a:r>
              <a:rPr lang="en-US" i="1" dirty="0">
                <a:latin typeface="Arial" panose="020B0604020202020204" pitchFamily="34" charset="0"/>
                <a:cs typeface="Arial" panose="020B0604020202020204" pitchFamily="34" charset="0"/>
              </a:rPr>
              <a:t>Result:	Common queries are upgraded from SCAN to 			SEARCH</a:t>
            </a:r>
          </a:p>
        </p:txBody>
      </p:sp>
    </p:spTree>
    <p:extLst>
      <p:ext uri="{BB962C8B-B14F-4D97-AF65-F5344CB8AC3E}">
        <p14:creationId xmlns:p14="http://schemas.microsoft.com/office/powerpoint/2010/main" val="1778003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2C05-EF42-F638-2D07-DB56DADB3E3F}"/>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What Can We Learn From the Data?</a:t>
            </a:r>
            <a:endParaRPr lang="en-US" dirty="0"/>
          </a:p>
        </p:txBody>
      </p:sp>
      <p:sp>
        <p:nvSpPr>
          <p:cNvPr id="3" name="Subtitle 2">
            <a:extLst>
              <a:ext uri="{FF2B5EF4-FFF2-40B4-BE49-F238E27FC236}">
                <a16:creationId xmlns:a16="http://schemas.microsoft.com/office/drawing/2014/main" id="{FD8F482C-86AB-AA35-3B56-350DBCDDF8A9}"/>
              </a:ext>
            </a:extLst>
          </p:cNvPr>
          <p:cNvSpPr>
            <a:spLocks noGrp="1"/>
          </p:cNvSpPr>
          <p:nvPr>
            <p:ph type="subTitle" idx="1"/>
          </p:nvPr>
        </p:nvSpPr>
        <p:spPr/>
        <p:txBody>
          <a:bodyPr/>
          <a:lstStyle/>
          <a:p>
            <a:r>
              <a:rPr lang="en-US" i="1" dirty="0"/>
              <a:t>Proper queries can give important insights to the user</a:t>
            </a:r>
          </a:p>
        </p:txBody>
      </p:sp>
    </p:spTree>
    <p:extLst>
      <p:ext uri="{BB962C8B-B14F-4D97-AF65-F5344CB8AC3E}">
        <p14:creationId xmlns:p14="http://schemas.microsoft.com/office/powerpoint/2010/main" val="394878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3AE0C-67A9-F458-BB63-C1FE81657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E00764-46EE-3FBB-7588-7D9DB7EB707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Total Workout Sessions and Durations</a:t>
            </a:r>
          </a:p>
        </p:txBody>
      </p:sp>
      <p:pic>
        <p:nvPicPr>
          <p:cNvPr id="7" name="Content Placeholder 6">
            <a:extLst>
              <a:ext uri="{FF2B5EF4-FFF2-40B4-BE49-F238E27FC236}">
                <a16:creationId xmlns:a16="http://schemas.microsoft.com/office/drawing/2014/main" id="{C0BFD3A5-541D-DFC0-A472-1C3E08D02C3A}"/>
              </a:ext>
            </a:extLst>
          </p:cNvPr>
          <p:cNvPicPr>
            <a:picLocks noGrp="1" noChangeAspect="1"/>
          </p:cNvPicPr>
          <p:nvPr>
            <p:ph idx="1"/>
          </p:nvPr>
        </p:nvPicPr>
        <p:blipFill>
          <a:blip r:embed="rId3"/>
          <a:stretch>
            <a:fillRect/>
          </a:stretch>
        </p:blipFill>
        <p:spPr>
          <a:xfrm>
            <a:off x="5768789" y="2332604"/>
            <a:ext cx="3962953" cy="1238423"/>
          </a:xfrm>
        </p:spPr>
      </p:pic>
      <p:pic>
        <p:nvPicPr>
          <p:cNvPr id="9" name="Picture 8">
            <a:extLst>
              <a:ext uri="{FF2B5EF4-FFF2-40B4-BE49-F238E27FC236}">
                <a16:creationId xmlns:a16="http://schemas.microsoft.com/office/drawing/2014/main" id="{D3031998-EB84-A8B6-B3FD-3B1FD39DA5FC}"/>
              </a:ext>
            </a:extLst>
          </p:cNvPr>
          <p:cNvPicPr>
            <a:picLocks noChangeAspect="1"/>
          </p:cNvPicPr>
          <p:nvPr/>
        </p:nvPicPr>
        <p:blipFill>
          <a:blip r:embed="rId4"/>
          <a:stretch>
            <a:fillRect/>
          </a:stretch>
        </p:blipFill>
        <p:spPr>
          <a:xfrm>
            <a:off x="838200" y="4691886"/>
            <a:ext cx="3705742" cy="857370"/>
          </a:xfrm>
          <a:prstGeom prst="rect">
            <a:avLst/>
          </a:prstGeom>
        </p:spPr>
      </p:pic>
      <p:pic>
        <p:nvPicPr>
          <p:cNvPr id="11" name="Picture 10">
            <a:extLst>
              <a:ext uri="{FF2B5EF4-FFF2-40B4-BE49-F238E27FC236}">
                <a16:creationId xmlns:a16="http://schemas.microsoft.com/office/drawing/2014/main" id="{311422FF-F2A4-23AB-6788-F9181763F1DF}"/>
              </a:ext>
            </a:extLst>
          </p:cNvPr>
          <p:cNvPicPr>
            <a:picLocks noChangeAspect="1"/>
          </p:cNvPicPr>
          <p:nvPr/>
        </p:nvPicPr>
        <p:blipFill>
          <a:blip r:embed="rId5"/>
          <a:stretch>
            <a:fillRect/>
          </a:stretch>
        </p:blipFill>
        <p:spPr>
          <a:xfrm>
            <a:off x="5802251" y="4684645"/>
            <a:ext cx="3439005" cy="857370"/>
          </a:xfrm>
          <a:prstGeom prst="rect">
            <a:avLst/>
          </a:prstGeom>
        </p:spPr>
      </p:pic>
      <p:pic>
        <p:nvPicPr>
          <p:cNvPr id="13" name="Picture 12">
            <a:extLst>
              <a:ext uri="{FF2B5EF4-FFF2-40B4-BE49-F238E27FC236}">
                <a16:creationId xmlns:a16="http://schemas.microsoft.com/office/drawing/2014/main" id="{1908BE32-70F9-4AE8-4EC3-B826F80E0A16}"/>
              </a:ext>
            </a:extLst>
          </p:cNvPr>
          <p:cNvPicPr>
            <a:picLocks noChangeAspect="1"/>
          </p:cNvPicPr>
          <p:nvPr/>
        </p:nvPicPr>
        <p:blipFill>
          <a:blip r:embed="rId6"/>
          <a:stretch>
            <a:fillRect/>
          </a:stretch>
        </p:blipFill>
        <p:spPr>
          <a:xfrm>
            <a:off x="838200" y="2359557"/>
            <a:ext cx="3924848" cy="838317"/>
          </a:xfrm>
          <a:prstGeom prst="rect">
            <a:avLst/>
          </a:prstGeom>
        </p:spPr>
      </p:pic>
      <p:sp>
        <p:nvSpPr>
          <p:cNvPr id="14" name="TextBox 13">
            <a:extLst>
              <a:ext uri="{FF2B5EF4-FFF2-40B4-BE49-F238E27FC236}">
                <a16:creationId xmlns:a16="http://schemas.microsoft.com/office/drawing/2014/main" id="{A27F4B7D-27A5-086F-D46E-742A10596773}"/>
              </a:ext>
            </a:extLst>
          </p:cNvPr>
          <p:cNvSpPr txBox="1"/>
          <p:nvPr/>
        </p:nvSpPr>
        <p:spPr>
          <a:xfrm>
            <a:off x="838200" y="1927412"/>
            <a:ext cx="2207399" cy="369332"/>
          </a:xfrm>
          <a:prstGeom prst="rect">
            <a:avLst/>
          </a:prstGeom>
          <a:noFill/>
        </p:spPr>
        <p:txBody>
          <a:bodyPr wrap="none" rtlCol="0">
            <a:spAutoFit/>
          </a:bodyPr>
          <a:lstStyle/>
          <a:p>
            <a:r>
              <a:rPr lang="en-US" dirty="0"/>
              <a:t>All-time total session:</a:t>
            </a:r>
          </a:p>
        </p:txBody>
      </p:sp>
      <p:sp>
        <p:nvSpPr>
          <p:cNvPr id="15" name="TextBox 14">
            <a:extLst>
              <a:ext uri="{FF2B5EF4-FFF2-40B4-BE49-F238E27FC236}">
                <a16:creationId xmlns:a16="http://schemas.microsoft.com/office/drawing/2014/main" id="{CAB821DD-FF45-ABCB-D3A7-B9B88062D1D8}"/>
              </a:ext>
            </a:extLst>
          </p:cNvPr>
          <p:cNvSpPr txBox="1"/>
          <p:nvPr/>
        </p:nvSpPr>
        <p:spPr>
          <a:xfrm>
            <a:off x="5757423" y="1927412"/>
            <a:ext cx="2161426" cy="369332"/>
          </a:xfrm>
          <a:prstGeom prst="rect">
            <a:avLst/>
          </a:prstGeom>
          <a:noFill/>
        </p:spPr>
        <p:txBody>
          <a:bodyPr wrap="none" rtlCol="0">
            <a:spAutoFit/>
          </a:bodyPr>
          <a:lstStyle/>
          <a:p>
            <a:r>
              <a:rPr lang="en-US" dirty="0"/>
              <a:t>Summarized by date:</a:t>
            </a:r>
          </a:p>
        </p:txBody>
      </p:sp>
      <p:sp>
        <p:nvSpPr>
          <p:cNvPr id="16" name="TextBox 15">
            <a:extLst>
              <a:ext uri="{FF2B5EF4-FFF2-40B4-BE49-F238E27FC236}">
                <a16:creationId xmlns:a16="http://schemas.microsoft.com/office/drawing/2014/main" id="{429A845F-F61F-5B5E-68A8-E8C5CD55AD82}"/>
              </a:ext>
            </a:extLst>
          </p:cNvPr>
          <p:cNvSpPr txBox="1"/>
          <p:nvPr/>
        </p:nvSpPr>
        <p:spPr>
          <a:xfrm>
            <a:off x="838200" y="4322554"/>
            <a:ext cx="2365904" cy="369332"/>
          </a:xfrm>
          <a:prstGeom prst="rect">
            <a:avLst/>
          </a:prstGeom>
          <a:noFill/>
        </p:spPr>
        <p:txBody>
          <a:bodyPr wrap="none" rtlCol="0">
            <a:spAutoFit/>
          </a:bodyPr>
          <a:lstStyle/>
          <a:p>
            <a:r>
              <a:rPr lang="en-US" dirty="0"/>
              <a:t>Summarized by month:</a:t>
            </a:r>
          </a:p>
        </p:txBody>
      </p:sp>
      <p:sp>
        <p:nvSpPr>
          <p:cNvPr id="17" name="TextBox 16">
            <a:extLst>
              <a:ext uri="{FF2B5EF4-FFF2-40B4-BE49-F238E27FC236}">
                <a16:creationId xmlns:a16="http://schemas.microsoft.com/office/drawing/2014/main" id="{5F8A7580-DF30-9465-A000-26B0005B1293}"/>
              </a:ext>
            </a:extLst>
          </p:cNvPr>
          <p:cNvSpPr txBox="1"/>
          <p:nvPr/>
        </p:nvSpPr>
        <p:spPr>
          <a:xfrm>
            <a:off x="5757423" y="4322554"/>
            <a:ext cx="2148793" cy="369332"/>
          </a:xfrm>
          <a:prstGeom prst="rect">
            <a:avLst/>
          </a:prstGeom>
          <a:noFill/>
        </p:spPr>
        <p:txBody>
          <a:bodyPr wrap="none" rtlCol="0">
            <a:spAutoFit/>
          </a:bodyPr>
          <a:lstStyle/>
          <a:p>
            <a:r>
              <a:rPr lang="en-US" dirty="0"/>
              <a:t>Summarized by year:</a:t>
            </a:r>
          </a:p>
        </p:txBody>
      </p:sp>
    </p:spTree>
    <p:extLst>
      <p:ext uri="{BB962C8B-B14F-4D97-AF65-F5344CB8AC3E}">
        <p14:creationId xmlns:p14="http://schemas.microsoft.com/office/powerpoint/2010/main" val="3286586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P spid="1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249</TotalTime>
  <Words>916</Words>
  <Application>Microsoft Office PowerPoint</Application>
  <PresentationFormat>Widescreen</PresentationFormat>
  <Paragraphs>122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FITNESS TRACKER DATABASE</vt:lpstr>
      <vt:lpstr>What Does This Database Cover?</vt:lpstr>
      <vt:lpstr>Schema Overview</vt:lpstr>
      <vt:lpstr>PowerPoint Presentation</vt:lpstr>
      <vt:lpstr>CREATE Views</vt:lpstr>
      <vt:lpstr>Performance Optimization</vt:lpstr>
      <vt:lpstr>What Can We Learn From the Data?</vt:lpstr>
      <vt:lpstr>Total Workout Sessions and Durations</vt:lpstr>
      <vt:lpstr>Total Weight Lifted</vt:lpstr>
      <vt:lpstr>Personal Records (PRs)</vt:lpstr>
      <vt:lpstr>Macronutrient and Calorie Intake</vt:lpstr>
      <vt:lpstr>Limitations and Future Improvements</vt:lpstr>
      <vt:lpstr>CS50 SQL FINAL PROJECT   by Erick Khosasi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Erick Khosasi</dc:creator>
  <cp:lastModifiedBy>Erick Khosasi</cp:lastModifiedBy>
  <cp:revision>9</cp:revision>
  <dcterms:created xsi:type="dcterms:W3CDTF">2025-05-27T09:24:51Z</dcterms:created>
  <dcterms:modified xsi:type="dcterms:W3CDTF">2025-05-27T17:01:54Z</dcterms:modified>
</cp:coreProperties>
</file>