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59" r:id="rId5"/>
    <p:sldId id="261" r:id="rId6"/>
    <p:sldId id="262" r:id="rId7"/>
    <p:sldId id="272" r:id="rId8"/>
    <p:sldId id="273" r:id="rId9"/>
    <p:sldId id="274" r:id="rId10"/>
    <p:sldId id="275"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k Khosasi" initials="EK" lastIdx="1" clrIdx="0">
    <p:extLst>
      <p:ext uri="{19B8F6BF-5375-455C-9EA6-DF929625EA0E}">
        <p15:presenceInfo xmlns:p15="http://schemas.microsoft.com/office/powerpoint/2012/main" userId="1f15af6131bae8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65880" autoAdjust="0"/>
  </p:normalViewPr>
  <p:slideViewPr>
    <p:cSldViewPr snapToGrid="0" showGuides="1">
      <p:cViewPr varScale="1">
        <p:scale>
          <a:sx n="75" d="100"/>
          <a:sy n="75" d="100"/>
        </p:scale>
        <p:origin x="102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32998-8E68-D1D7-E418-48A58D8EE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74506E-FA4C-E7CB-5908-A8AC1F6CBC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E45E3-1ADD-4EEF-A421-E9679FEA91BA}" type="datetimeFigureOut">
              <a:rPr lang="en-US" smtClean="0"/>
              <a:t>6/24/2025</a:t>
            </a:fld>
            <a:endParaRPr lang="en-US"/>
          </a:p>
        </p:txBody>
      </p:sp>
      <p:sp>
        <p:nvSpPr>
          <p:cNvPr id="4" name="Footer Placeholder 3">
            <a:extLst>
              <a:ext uri="{FF2B5EF4-FFF2-40B4-BE49-F238E27FC236}">
                <a16:creationId xmlns:a16="http://schemas.microsoft.com/office/drawing/2014/main" id="{06D53F56-CB6F-E3AB-1983-1852547ED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3F5858-DF39-5F66-32A1-50C72EF148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42A310-2ED1-49EC-9118-43A2B8531804}" type="slidenum">
              <a:rPr lang="en-US" smtClean="0"/>
              <a:t>‹#›</a:t>
            </a:fld>
            <a:endParaRPr lang="en-US"/>
          </a:p>
        </p:txBody>
      </p:sp>
    </p:spTree>
    <p:extLst>
      <p:ext uri="{BB962C8B-B14F-4D97-AF65-F5344CB8AC3E}">
        <p14:creationId xmlns:p14="http://schemas.microsoft.com/office/powerpoint/2010/main" val="407251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DBC3-4259-40D7-BDAA-0049AD489368}"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FB5B5-68F7-4ED3-BEC5-B7838C14ED74}" type="slidenum">
              <a:rPr lang="en-US" smtClean="0"/>
              <a:t>‹#›</a:t>
            </a:fld>
            <a:endParaRPr lang="en-US"/>
          </a:p>
        </p:txBody>
      </p:sp>
    </p:spTree>
    <p:extLst>
      <p:ext uri="{BB962C8B-B14F-4D97-AF65-F5344CB8AC3E}">
        <p14:creationId xmlns:p14="http://schemas.microsoft.com/office/powerpoint/2010/main" val="277720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Erick from Indonesia and I’m here to present my final project for the CS50 SQL course</a:t>
            </a:r>
          </a:p>
        </p:txBody>
      </p:sp>
      <p:sp>
        <p:nvSpPr>
          <p:cNvPr id="4" name="Slide Number Placeholder 3"/>
          <p:cNvSpPr>
            <a:spLocks noGrp="1"/>
          </p:cNvSpPr>
          <p:nvPr>
            <p:ph type="sldNum" sz="quarter" idx="5"/>
          </p:nvPr>
        </p:nvSpPr>
        <p:spPr/>
        <p:txBody>
          <a:bodyPr/>
          <a:lstStyle/>
          <a:p>
            <a:fld id="{31AFB5B5-68F7-4ED3-BEC5-B7838C14ED74}" type="slidenum">
              <a:rPr lang="en-US" smtClean="0"/>
              <a:t>1</a:t>
            </a:fld>
            <a:endParaRPr lang="en-US"/>
          </a:p>
        </p:txBody>
      </p:sp>
    </p:spTree>
    <p:extLst>
      <p:ext uri="{BB962C8B-B14F-4D97-AF65-F5344CB8AC3E}">
        <p14:creationId xmlns:p14="http://schemas.microsoft.com/office/powerpoint/2010/main" val="19075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83543-EB13-A185-7D5C-D915C12147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550756-6B72-0E92-57C8-9B2839BD44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1239BF-9D65-E36C-33E5-D20D08838C5D}"/>
              </a:ext>
            </a:extLst>
          </p:cNvPr>
          <p:cNvSpPr>
            <a:spLocks noGrp="1"/>
          </p:cNvSpPr>
          <p:nvPr>
            <p:ph type="body" idx="1"/>
          </p:nvPr>
        </p:nvSpPr>
        <p:spPr/>
        <p:txBody>
          <a:bodyPr/>
          <a:lstStyle/>
          <a:p>
            <a:r>
              <a:rPr lang="en-US" dirty="0"/>
              <a:t>Here’s a quick look at the package folder structure. </a:t>
            </a:r>
          </a:p>
          <a:p>
            <a:r>
              <a:rPr lang="en-US" dirty="0"/>
              <a:t>All the core functions live inside the R/ directory. </a:t>
            </a:r>
          </a:p>
          <a:p>
            <a:r>
              <a:rPr lang="en-US" dirty="0"/>
              <a:t>Unit tests are in tests/ directory. </a:t>
            </a:r>
          </a:p>
          <a:p>
            <a:r>
              <a:rPr lang="en-US" dirty="0"/>
              <a:t>Manual documentation are in the man/ folder. </a:t>
            </a:r>
          </a:p>
          <a:p>
            <a:r>
              <a:rPr lang="en-US" dirty="0"/>
              <a:t>Everything else like NAMESPACE and DESCRIPTION helps R understand how to build and run the package.</a:t>
            </a:r>
          </a:p>
        </p:txBody>
      </p:sp>
      <p:sp>
        <p:nvSpPr>
          <p:cNvPr id="4" name="Slide Number Placeholder 3">
            <a:extLst>
              <a:ext uri="{FF2B5EF4-FFF2-40B4-BE49-F238E27FC236}">
                <a16:creationId xmlns:a16="http://schemas.microsoft.com/office/drawing/2014/main" id="{DE9A0686-92A1-8A48-FD83-003F357FA911}"/>
              </a:ext>
            </a:extLst>
          </p:cNvPr>
          <p:cNvSpPr>
            <a:spLocks noGrp="1"/>
          </p:cNvSpPr>
          <p:nvPr>
            <p:ph type="sldNum" sz="quarter" idx="5"/>
          </p:nvPr>
        </p:nvSpPr>
        <p:spPr/>
        <p:txBody>
          <a:bodyPr/>
          <a:lstStyle/>
          <a:p>
            <a:fld id="{31AFB5B5-68F7-4ED3-BEC5-B7838C14ED74}" type="slidenum">
              <a:rPr lang="en-US" smtClean="0"/>
              <a:t>10</a:t>
            </a:fld>
            <a:endParaRPr lang="en-US"/>
          </a:p>
        </p:txBody>
      </p:sp>
    </p:spTree>
    <p:extLst>
      <p:ext uri="{BB962C8B-B14F-4D97-AF65-F5344CB8AC3E}">
        <p14:creationId xmlns:p14="http://schemas.microsoft.com/office/powerpoint/2010/main" val="299952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wraps up my final project for CS50 R</a:t>
            </a:r>
          </a:p>
          <a:p>
            <a:r>
              <a:rPr lang="en-US" dirty="0"/>
              <a:t>Thank you for watching, and I hope you enjoyed playing with poker R</a:t>
            </a:r>
          </a:p>
        </p:txBody>
      </p:sp>
      <p:sp>
        <p:nvSpPr>
          <p:cNvPr id="4" name="Slide Number Placeholder 3"/>
          <p:cNvSpPr>
            <a:spLocks noGrp="1"/>
          </p:cNvSpPr>
          <p:nvPr>
            <p:ph type="sldNum" sz="quarter" idx="5"/>
          </p:nvPr>
        </p:nvSpPr>
        <p:spPr/>
        <p:txBody>
          <a:bodyPr/>
          <a:lstStyle/>
          <a:p>
            <a:fld id="{31AFB5B5-68F7-4ED3-BEC5-B7838C14ED74}" type="slidenum">
              <a:rPr lang="en-US" smtClean="0"/>
              <a:t>11</a:t>
            </a:fld>
            <a:endParaRPr lang="en-US"/>
          </a:p>
        </p:txBody>
      </p:sp>
    </p:spTree>
    <p:extLst>
      <p:ext uri="{BB962C8B-B14F-4D97-AF65-F5344CB8AC3E}">
        <p14:creationId xmlns:p14="http://schemas.microsoft.com/office/powerpoint/2010/main" val="383727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 Fitness Tracker Database that allows users to track their workout routines, dietary intake, and body metrics like weight, body fat, and muscle mass. This database supports raw data logging and meaningful data analysis.</a:t>
            </a:r>
          </a:p>
        </p:txBody>
      </p:sp>
      <p:sp>
        <p:nvSpPr>
          <p:cNvPr id="4" name="Slide Number Placeholder 3"/>
          <p:cNvSpPr>
            <a:spLocks noGrp="1"/>
          </p:cNvSpPr>
          <p:nvPr>
            <p:ph type="sldNum" sz="quarter" idx="5"/>
          </p:nvPr>
        </p:nvSpPr>
        <p:spPr/>
        <p:txBody>
          <a:bodyPr/>
          <a:lstStyle/>
          <a:p>
            <a:fld id="{31AFB5B5-68F7-4ED3-BEC5-B7838C14ED74}" type="slidenum">
              <a:rPr lang="en-US" smtClean="0"/>
              <a:t>2</a:t>
            </a:fld>
            <a:endParaRPr lang="en-US"/>
          </a:p>
        </p:txBody>
      </p:sp>
    </p:spTree>
    <p:extLst>
      <p:ext uri="{BB962C8B-B14F-4D97-AF65-F5344CB8AC3E}">
        <p14:creationId xmlns:p14="http://schemas.microsoft.com/office/powerpoint/2010/main" val="7342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package lets you simulate Texas </a:t>
            </a:r>
            <a:r>
              <a:rPr lang="en-US" dirty="0" err="1"/>
              <a:t>Hold’em</a:t>
            </a:r>
            <a:r>
              <a:rPr lang="en-US" dirty="0"/>
              <a:t> poker games on the console. The game will play against computer opponents and it could calculate your chance of winning using monte </a:t>
            </a:r>
            <a:r>
              <a:rPr lang="en-US" dirty="0" err="1"/>
              <a:t>carlo</a:t>
            </a:r>
            <a:r>
              <a:rPr lang="en-US" dirty="0"/>
              <a:t> simulation.</a:t>
            </a:r>
          </a:p>
        </p:txBody>
      </p:sp>
      <p:sp>
        <p:nvSpPr>
          <p:cNvPr id="4" name="Slide Number Placeholder 3"/>
          <p:cNvSpPr>
            <a:spLocks noGrp="1"/>
          </p:cNvSpPr>
          <p:nvPr>
            <p:ph type="sldNum" sz="quarter" idx="5"/>
          </p:nvPr>
        </p:nvSpPr>
        <p:spPr/>
        <p:txBody>
          <a:bodyPr/>
          <a:lstStyle/>
          <a:p>
            <a:fld id="{31AFB5B5-68F7-4ED3-BEC5-B7838C14ED74}" type="slidenum">
              <a:rPr lang="en-US" smtClean="0"/>
              <a:t>3</a:t>
            </a:fld>
            <a:endParaRPr lang="en-US"/>
          </a:p>
        </p:txBody>
      </p:sp>
    </p:spTree>
    <p:extLst>
      <p:ext uri="{BB962C8B-B14F-4D97-AF65-F5344CB8AC3E}">
        <p14:creationId xmlns:p14="http://schemas.microsoft.com/office/powerpoint/2010/main" val="43800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package includes several key features. You can start the game using </a:t>
            </a:r>
            <a:r>
              <a:rPr lang="en-US" dirty="0" err="1"/>
              <a:t>play_poker</a:t>
            </a:r>
            <a:r>
              <a:rPr lang="en-US" dirty="0"/>
              <a:t> function and specify the number of players joining the game. </a:t>
            </a:r>
          </a:p>
          <a:p>
            <a:r>
              <a:rPr lang="en-US" dirty="0"/>
              <a:t>It will then estimate your winning chances using the </a:t>
            </a:r>
            <a:r>
              <a:rPr lang="en-US" dirty="0" err="1"/>
              <a:t>estimate_win_prob</a:t>
            </a:r>
            <a:r>
              <a:rPr lang="en-US" dirty="0"/>
              <a:t> function, </a:t>
            </a:r>
          </a:p>
          <a:p>
            <a:r>
              <a:rPr lang="en-US" dirty="0"/>
              <a:t>and behind the scenes, the game engine will evaluates every possible hand combination – from a simple high card to a royal flush and decides the winner.</a:t>
            </a:r>
          </a:p>
          <a:p>
            <a:r>
              <a:rPr lang="en-US" dirty="0"/>
              <a:t>The functions are modular and well tested.</a:t>
            </a:r>
          </a:p>
        </p:txBody>
      </p:sp>
      <p:sp>
        <p:nvSpPr>
          <p:cNvPr id="4" name="Slide Number Placeholder 3"/>
          <p:cNvSpPr>
            <a:spLocks noGrp="1"/>
          </p:cNvSpPr>
          <p:nvPr>
            <p:ph type="sldNum" sz="quarter" idx="5"/>
          </p:nvPr>
        </p:nvSpPr>
        <p:spPr/>
        <p:txBody>
          <a:bodyPr/>
          <a:lstStyle/>
          <a:p>
            <a:fld id="{31AFB5B5-68F7-4ED3-BEC5-B7838C14ED74}" type="slidenum">
              <a:rPr lang="en-US" smtClean="0"/>
              <a:t>4</a:t>
            </a:fld>
            <a:endParaRPr lang="en-US"/>
          </a:p>
        </p:txBody>
      </p:sp>
    </p:spTree>
    <p:extLst>
      <p:ext uri="{BB962C8B-B14F-4D97-AF65-F5344CB8AC3E}">
        <p14:creationId xmlns:p14="http://schemas.microsoft.com/office/powerpoint/2010/main" val="150584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the game works.</a:t>
            </a:r>
          </a:p>
          <a:p>
            <a:r>
              <a:rPr lang="en-US" dirty="0"/>
              <a:t>It will first create a shuffled 52-cards deck and each player is dealt two cards, and five community cards are revealed.</a:t>
            </a:r>
          </a:p>
          <a:p>
            <a:r>
              <a:rPr lang="en-US" dirty="0"/>
              <a:t>The function evaluates the best 5-card combination for each player and calculate the scores.</a:t>
            </a:r>
          </a:p>
          <a:p>
            <a:r>
              <a:rPr lang="en-US" dirty="0"/>
              <a:t>The winner will be determined based on the evaluated scores with logic following the standard Texas </a:t>
            </a:r>
            <a:r>
              <a:rPr lang="en-US" dirty="0" err="1"/>
              <a:t>hold’em</a:t>
            </a:r>
            <a:r>
              <a:rPr lang="en-US" dirty="0"/>
              <a:t> rules.</a:t>
            </a:r>
          </a:p>
        </p:txBody>
      </p:sp>
      <p:sp>
        <p:nvSpPr>
          <p:cNvPr id="4" name="Slide Number Placeholder 3"/>
          <p:cNvSpPr>
            <a:spLocks noGrp="1"/>
          </p:cNvSpPr>
          <p:nvPr>
            <p:ph type="sldNum" sz="quarter" idx="5"/>
          </p:nvPr>
        </p:nvSpPr>
        <p:spPr/>
        <p:txBody>
          <a:bodyPr/>
          <a:lstStyle/>
          <a:p>
            <a:fld id="{31AFB5B5-68F7-4ED3-BEC5-B7838C14ED74}" type="slidenum">
              <a:rPr lang="en-US" smtClean="0"/>
              <a:t>5</a:t>
            </a:fld>
            <a:endParaRPr lang="en-US"/>
          </a:p>
        </p:txBody>
      </p:sp>
    </p:spTree>
    <p:extLst>
      <p:ext uri="{BB962C8B-B14F-4D97-AF65-F5344CB8AC3E}">
        <p14:creationId xmlns:p14="http://schemas.microsoft.com/office/powerpoint/2010/main" val="107910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your win probability, the function fixes the player 1’s hand and the known community cards. </a:t>
            </a:r>
          </a:p>
          <a:p>
            <a:r>
              <a:rPr lang="en-US" dirty="0"/>
              <a:t>Then it simulates the remaining unknown cards through n numbers of iterations with a default of 1000. </a:t>
            </a:r>
          </a:p>
          <a:p>
            <a:r>
              <a:rPr lang="en-US" dirty="0"/>
              <a:t>It checks how often player 1’s hand wins, and returns a win percentage. </a:t>
            </a:r>
          </a:p>
          <a:p>
            <a:r>
              <a:rPr lang="en-US" dirty="0"/>
              <a:t>This simulation uses the Monte Carlo method, which is great for modeling uncertainty.</a:t>
            </a:r>
          </a:p>
        </p:txBody>
      </p:sp>
      <p:sp>
        <p:nvSpPr>
          <p:cNvPr id="4" name="Slide Number Placeholder 3"/>
          <p:cNvSpPr>
            <a:spLocks noGrp="1"/>
          </p:cNvSpPr>
          <p:nvPr>
            <p:ph type="sldNum" sz="quarter" idx="5"/>
          </p:nvPr>
        </p:nvSpPr>
        <p:spPr/>
        <p:txBody>
          <a:bodyPr/>
          <a:lstStyle/>
          <a:p>
            <a:fld id="{31AFB5B5-68F7-4ED3-BEC5-B7838C14ED74}" type="slidenum">
              <a:rPr lang="en-US" smtClean="0"/>
              <a:t>6</a:t>
            </a:fld>
            <a:endParaRPr lang="en-US"/>
          </a:p>
        </p:txBody>
      </p:sp>
    </p:spTree>
    <p:extLst>
      <p:ext uri="{BB962C8B-B14F-4D97-AF65-F5344CB8AC3E}">
        <p14:creationId xmlns:p14="http://schemas.microsoft.com/office/powerpoint/2010/main" val="249253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CF1B4-EF4D-4BAF-8DD3-9E9CB46C4C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8915B3-4A7E-AF75-0C49-0AAB8CF09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51B399-45F1-A7C2-82FC-4254AF28CA64}"/>
              </a:ext>
            </a:extLst>
          </p:cNvPr>
          <p:cNvSpPr>
            <a:spLocks noGrp="1"/>
          </p:cNvSpPr>
          <p:nvPr>
            <p:ph type="body" idx="1"/>
          </p:nvPr>
        </p:nvSpPr>
        <p:spPr/>
        <p:txBody>
          <a:bodyPr/>
          <a:lstStyle/>
          <a:p>
            <a:r>
              <a:rPr lang="en-US" dirty="0"/>
              <a:t>Here’s a quick look at how you use the package. You start a game by calling the </a:t>
            </a:r>
            <a:r>
              <a:rPr lang="en-US" dirty="0" err="1"/>
              <a:t>play_poker</a:t>
            </a:r>
            <a:r>
              <a:rPr lang="en-US" dirty="0"/>
              <a:t>  function and specify the number of players joining the game. The console will then show your playing hands and the revealed community cards. It will calculate your winning probability with monte </a:t>
            </a:r>
            <a:r>
              <a:rPr lang="en-US" dirty="0" err="1"/>
              <a:t>carlo</a:t>
            </a:r>
            <a:r>
              <a:rPr lang="en-US" dirty="0"/>
              <a:t> and prompt you whether you want to play or fold.</a:t>
            </a:r>
          </a:p>
          <a:p>
            <a:endParaRPr lang="en-US" dirty="0"/>
          </a:p>
          <a:p>
            <a:r>
              <a:rPr lang="en-US" dirty="0"/>
              <a:t>Finally, it will shows every player’s hands and announce the winner and their cards.</a:t>
            </a:r>
          </a:p>
        </p:txBody>
      </p:sp>
      <p:sp>
        <p:nvSpPr>
          <p:cNvPr id="4" name="Slide Number Placeholder 3">
            <a:extLst>
              <a:ext uri="{FF2B5EF4-FFF2-40B4-BE49-F238E27FC236}">
                <a16:creationId xmlns:a16="http://schemas.microsoft.com/office/drawing/2014/main" id="{9940FBDD-CCBA-0D19-078D-D8DE06664AC2}"/>
              </a:ext>
            </a:extLst>
          </p:cNvPr>
          <p:cNvSpPr>
            <a:spLocks noGrp="1"/>
          </p:cNvSpPr>
          <p:nvPr>
            <p:ph type="sldNum" sz="quarter" idx="5"/>
          </p:nvPr>
        </p:nvSpPr>
        <p:spPr/>
        <p:txBody>
          <a:bodyPr/>
          <a:lstStyle/>
          <a:p>
            <a:fld id="{31AFB5B5-68F7-4ED3-BEC5-B7838C14ED74}" type="slidenum">
              <a:rPr lang="en-US" smtClean="0"/>
              <a:t>7</a:t>
            </a:fld>
            <a:endParaRPr lang="en-US"/>
          </a:p>
        </p:txBody>
      </p:sp>
    </p:spTree>
    <p:extLst>
      <p:ext uri="{BB962C8B-B14F-4D97-AF65-F5344CB8AC3E}">
        <p14:creationId xmlns:p14="http://schemas.microsoft.com/office/powerpoint/2010/main" val="243225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DF20-1D27-5841-3ADF-D33125C7B8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5E7EC-B1CB-3BAE-D8FA-F9A343ADC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B879E9-0BE5-07D8-0E51-D34A6EAEEE6E}"/>
              </a:ext>
            </a:extLst>
          </p:cNvPr>
          <p:cNvSpPr>
            <a:spLocks noGrp="1"/>
          </p:cNvSpPr>
          <p:nvPr>
            <p:ph type="body" idx="1"/>
          </p:nvPr>
        </p:nvSpPr>
        <p:spPr/>
        <p:txBody>
          <a:bodyPr/>
          <a:lstStyle/>
          <a:p>
            <a:r>
              <a:rPr lang="en-US" dirty="0"/>
              <a:t>Every function in </a:t>
            </a:r>
            <a:r>
              <a:rPr lang="en-US" dirty="0" err="1"/>
              <a:t>PokerR</a:t>
            </a:r>
            <a:r>
              <a:rPr lang="en-US" dirty="0"/>
              <a:t> is unit-tested using the </a:t>
            </a:r>
            <a:r>
              <a:rPr lang="en-US" dirty="0" err="1"/>
              <a:t>testthat</a:t>
            </a:r>
            <a:r>
              <a:rPr lang="en-US" dirty="0"/>
              <a:t> framework. </a:t>
            </a:r>
          </a:p>
          <a:p>
            <a:r>
              <a:rPr lang="en-US" dirty="0"/>
              <a:t>I’ve included test cases for each hand type to ensure accuracy, as well as negative tests to avoid false positives. </a:t>
            </a:r>
          </a:p>
          <a:p>
            <a:r>
              <a:rPr lang="en-US" dirty="0"/>
              <a:t>So when the package evaluates a hand, it should be doing it correctly – every time.</a:t>
            </a:r>
          </a:p>
        </p:txBody>
      </p:sp>
      <p:sp>
        <p:nvSpPr>
          <p:cNvPr id="4" name="Slide Number Placeholder 3">
            <a:extLst>
              <a:ext uri="{FF2B5EF4-FFF2-40B4-BE49-F238E27FC236}">
                <a16:creationId xmlns:a16="http://schemas.microsoft.com/office/drawing/2014/main" id="{C3CF7A2E-4786-9B67-6FEE-032F0D906220}"/>
              </a:ext>
            </a:extLst>
          </p:cNvPr>
          <p:cNvSpPr>
            <a:spLocks noGrp="1"/>
          </p:cNvSpPr>
          <p:nvPr>
            <p:ph type="sldNum" sz="quarter" idx="5"/>
          </p:nvPr>
        </p:nvSpPr>
        <p:spPr/>
        <p:txBody>
          <a:bodyPr/>
          <a:lstStyle/>
          <a:p>
            <a:fld id="{31AFB5B5-68F7-4ED3-BEC5-B7838C14ED74}" type="slidenum">
              <a:rPr lang="en-US" smtClean="0"/>
              <a:t>8</a:t>
            </a:fld>
            <a:endParaRPr lang="en-US"/>
          </a:p>
        </p:txBody>
      </p:sp>
    </p:spTree>
    <p:extLst>
      <p:ext uri="{BB962C8B-B14F-4D97-AF65-F5344CB8AC3E}">
        <p14:creationId xmlns:p14="http://schemas.microsoft.com/office/powerpoint/2010/main" val="378545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C438B-1CE6-FA8B-4AAD-72DEF1C8B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ED36A4-6820-1581-70B9-0E656A1A92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80125C-3473-12C2-3A10-52F736976D10}"/>
              </a:ext>
            </a:extLst>
          </p:cNvPr>
          <p:cNvSpPr>
            <a:spLocks noGrp="1"/>
          </p:cNvSpPr>
          <p:nvPr>
            <p:ph type="body" idx="1"/>
          </p:nvPr>
        </p:nvSpPr>
        <p:spPr/>
        <p:txBody>
          <a:bodyPr/>
          <a:lstStyle/>
          <a:p>
            <a:r>
              <a:rPr lang="en-US" dirty="0"/>
              <a:t>Under the hood, the package is broken down into modular components. </a:t>
            </a:r>
          </a:p>
          <a:p>
            <a:r>
              <a:rPr lang="en-US" dirty="0"/>
              <a:t>There’s a function to create the card deck, </a:t>
            </a:r>
          </a:p>
          <a:p>
            <a:r>
              <a:rPr lang="en-US" dirty="0"/>
              <a:t>Another to deal the cards,</a:t>
            </a:r>
          </a:p>
          <a:p>
            <a:r>
              <a:rPr lang="en-US" dirty="0"/>
              <a:t>one to parse the cards into rank and suit for easier evaluations, </a:t>
            </a:r>
          </a:p>
          <a:p>
            <a:r>
              <a:rPr lang="en-US" dirty="0"/>
              <a:t>and others to evaluate and score each hand and decides the winner. </a:t>
            </a:r>
          </a:p>
          <a:p>
            <a:r>
              <a:rPr lang="en-US" dirty="0"/>
              <a:t>This modular approach keeps everything organized and efficient.</a:t>
            </a:r>
          </a:p>
        </p:txBody>
      </p:sp>
      <p:sp>
        <p:nvSpPr>
          <p:cNvPr id="4" name="Slide Number Placeholder 3">
            <a:extLst>
              <a:ext uri="{FF2B5EF4-FFF2-40B4-BE49-F238E27FC236}">
                <a16:creationId xmlns:a16="http://schemas.microsoft.com/office/drawing/2014/main" id="{00C80D61-8A72-F018-06F9-8C41C64BB362}"/>
              </a:ext>
            </a:extLst>
          </p:cNvPr>
          <p:cNvSpPr>
            <a:spLocks noGrp="1"/>
          </p:cNvSpPr>
          <p:nvPr>
            <p:ph type="sldNum" sz="quarter" idx="5"/>
          </p:nvPr>
        </p:nvSpPr>
        <p:spPr/>
        <p:txBody>
          <a:bodyPr/>
          <a:lstStyle/>
          <a:p>
            <a:fld id="{31AFB5B5-68F7-4ED3-BEC5-B7838C14ED74}" type="slidenum">
              <a:rPr lang="en-US" smtClean="0"/>
              <a:t>9</a:t>
            </a:fld>
            <a:endParaRPr lang="en-US"/>
          </a:p>
        </p:txBody>
      </p:sp>
    </p:spTree>
    <p:extLst>
      <p:ext uri="{BB962C8B-B14F-4D97-AF65-F5344CB8AC3E}">
        <p14:creationId xmlns:p14="http://schemas.microsoft.com/office/powerpoint/2010/main" val="29839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660566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40358085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8388303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139355981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E8B7F-F101-43BE-B8B7-01D5D30F7B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37809889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E8B7F-F101-43BE-B8B7-01D5D30F7B6B}"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3275954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E8B7F-F101-43BE-B8B7-01D5D30F7B6B}" type="datetimeFigureOut">
              <a:rPr lang="en-US" smtClean="0"/>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1734059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E8B7F-F101-43BE-B8B7-01D5D30F7B6B}" type="datetimeFigureOut">
              <a:rPr lang="en-US" smtClean="0"/>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8376042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E8B7F-F101-43BE-B8B7-01D5D30F7B6B}" type="datetimeFigureOut">
              <a:rPr lang="en-US" smtClean="0"/>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9099579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E8B7F-F101-43BE-B8B7-01D5D30F7B6B}"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35060505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E8B7F-F101-43BE-B8B7-01D5D30F7B6B}"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784527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E8B7F-F101-43BE-B8B7-01D5D30F7B6B}" type="datetimeFigureOut">
              <a:rPr lang="en-US" smtClean="0"/>
              <a:t>6/24/2025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64CFB-CB34-4AED-B2C2-69AE09F11966}" type="slidenum">
              <a:rPr lang="en-US" smtClean="0"/>
              <a:t>‹#›</a:t>
            </a:fld>
            <a:endParaRPr lang="en-US"/>
          </a:p>
        </p:txBody>
      </p:sp>
    </p:spTree>
    <p:extLst>
      <p:ext uri="{BB962C8B-B14F-4D97-AF65-F5344CB8AC3E}">
        <p14:creationId xmlns:p14="http://schemas.microsoft.com/office/powerpoint/2010/main" val="2602432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EAE9A7-A56B-AB7F-3791-B68016EB85CE}"/>
              </a:ext>
            </a:extLst>
          </p:cNvPr>
          <p:cNvSpPr>
            <a:spLocks noGrp="1"/>
          </p:cNvSpPr>
          <p:nvPr>
            <p:ph type="subTitle" idx="1"/>
          </p:nvPr>
        </p:nvSpPr>
        <p:spPr>
          <a:xfrm>
            <a:off x="747843" y="3700007"/>
            <a:ext cx="9144000" cy="3089814"/>
          </a:xfrm>
        </p:spPr>
        <p:txBody>
          <a:bodyPr>
            <a:normAutofit/>
          </a:bodyPr>
          <a:lstStyle/>
          <a:p>
            <a:pPr algn="l">
              <a:lnSpc>
                <a:spcPct val="100000"/>
              </a:lnSpc>
              <a:spcBef>
                <a:spcPts val="0"/>
              </a:spcBef>
              <a:spcAft>
                <a:spcPts val="100"/>
              </a:spcAft>
            </a:pPr>
            <a:r>
              <a:rPr lang="en-US" sz="2000" b="1" dirty="0">
                <a:latin typeface="Arial" panose="020B0604020202020204" pitchFamily="34" charset="0"/>
                <a:cs typeface="Arial" panose="020B0604020202020204" pitchFamily="34" charset="0"/>
              </a:rPr>
              <a:t>Erick Khosasi</a:t>
            </a:r>
          </a:p>
          <a:p>
            <a:pPr algn="l">
              <a:lnSpc>
                <a:spcPct val="100000"/>
              </a:lnSpc>
              <a:spcBef>
                <a:spcPts val="0"/>
              </a:spcBef>
              <a:spcAft>
                <a:spcPts val="100"/>
              </a:spcAft>
            </a:pP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erickkhosasi</a:t>
            </a:r>
            <a:endParaRPr lang="en-US" sz="2000" dirty="0">
              <a:latin typeface="Arial" panose="020B0604020202020204" pitchFamily="34" charset="0"/>
              <a:cs typeface="Arial" panose="020B0604020202020204" pitchFamily="34" charset="0"/>
            </a:endParaRP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edX: erickkhosasi98</a:t>
            </a: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Location: Medan, Indonesia</a:t>
            </a: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Date: 24 Jun 2025</a:t>
            </a:r>
          </a:p>
        </p:txBody>
      </p:sp>
      <p:sp>
        <p:nvSpPr>
          <p:cNvPr id="4" name="Title 1">
            <a:extLst>
              <a:ext uri="{FF2B5EF4-FFF2-40B4-BE49-F238E27FC236}">
                <a16:creationId xmlns:a16="http://schemas.microsoft.com/office/drawing/2014/main" id="{7BD2F0F5-A645-D923-F73C-42BAC6D0DF30}"/>
              </a:ext>
            </a:extLst>
          </p:cNvPr>
          <p:cNvSpPr txBox="1">
            <a:spLocks/>
          </p:cNvSpPr>
          <p:nvPr/>
        </p:nvSpPr>
        <p:spPr>
          <a:xfrm>
            <a:off x="715759" y="1521161"/>
            <a:ext cx="9144000" cy="19659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latin typeface="Arial" panose="020B0604020202020204" pitchFamily="34" charset="0"/>
                <a:ea typeface="Sans Serif Collection" panose="020B0502040504020204" pitchFamily="34" charset="0"/>
                <a:cs typeface="Arial" panose="020B0604020202020204" pitchFamily="34" charset="0"/>
              </a:rPr>
              <a:t>CS50 R</a:t>
            </a:r>
          </a:p>
          <a:p>
            <a:pPr algn="l"/>
            <a:r>
              <a:rPr lang="en-US" b="1" dirty="0">
                <a:latin typeface="Arial" panose="020B0604020202020204" pitchFamily="34" charset="0"/>
                <a:ea typeface="Sans Serif Collection" panose="020B0502040504020204" pitchFamily="34" charset="0"/>
                <a:cs typeface="Arial" panose="020B0604020202020204" pitchFamily="34" charset="0"/>
              </a:rPr>
              <a:t>FINAL PROJECT</a:t>
            </a:r>
          </a:p>
        </p:txBody>
      </p:sp>
    </p:spTree>
    <p:extLst>
      <p:ext uri="{BB962C8B-B14F-4D97-AF65-F5344CB8AC3E}">
        <p14:creationId xmlns:p14="http://schemas.microsoft.com/office/powerpoint/2010/main" val="33021282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C137F-482F-6D86-6C7B-B119D6A33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B9121-34F1-B61C-B0A5-250592BDD82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Package Structure Overview</a:t>
            </a:r>
          </a:p>
        </p:txBody>
      </p:sp>
      <p:pic>
        <p:nvPicPr>
          <p:cNvPr id="5" name="Content Placeholder 4">
            <a:extLst>
              <a:ext uri="{FF2B5EF4-FFF2-40B4-BE49-F238E27FC236}">
                <a16:creationId xmlns:a16="http://schemas.microsoft.com/office/drawing/2014/main" id="{458043C7-BECC-EE3A-A999-15E3FB72BE83}"/>
              </a:ext>
            </a:extLst>
          </p:cNvPr>
          <p:cNvPicPr>
            <a:picLocks noGrp="1" noChangeAspect="1"/>
          </p:cNvPicPr>
          <p:nvPr>
            <p:ph idx="1"/>
          </p:nvPr>
        </p:nvPicPr>
        <p:blipFill>
          <a:blip r:embed="rId3"/>
          <a:stretch>
            <a:fillRect/>
          </a:stretch>
        </p:blipFill>
        <p:spPr>
          <a:xfrm>
            <a:off x="838199" y="1690688"/>
            <a:ext cx="4666663" cy="4469480"/>
          </a:xfrm>
        </p:spPr>
      </p:pic>
    </p:spTree>
    <p:extLst>
      <p:ext uri="{BB962C8B-B14F-4D97-AF65-F5344CB8AC3E}">
        <p14:creationId xmlns:p14="http://schemas.microsoft.com/office/powerpoint/2010/main" val="55359733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3FC04-5569-5791-6D96-80D1477E5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1641F-45C7-656A-9728-C90D24EBE457}"/>
              </a:ext>
            </a:extLst>
          </p:cNvPr>
          <p:cNvSpPr>
            <a:spLocks noGrp="1"/>
          </p:cNvSpPr>
          <p:nvPr>
            <p:ph type="ctrTitle"/>
          </p:nvPr>
        </p:nvSpPr>
        <p:spPr>
          <a:xfrm>
            <a:off x="1524000" y="1122363"/>
            <a:ext cx="9144000" cy="2957512"/>
          </a:xfrm>
        </p:spPr>
        <p:txBody>
          <a:bodyPr anchor="ctr">
            <a:normAutofit/>
          </a:bodyPr>
          <a:lstStyle/>
          <a:p>
            <a:pPr>
              <a:spcBef>
                <a:spcPts val="1200"/>
              </a:spcBef>
            </a:pPr>
            <a:r>
              <a:rPr lang="en-US" dirty="0">
                <a:latin typeface="Arial" panose="020B0604020202020204" pitchFamily="34" charset="0"/>
                <a:cs typeface="Arial" panose="020B0604020202020204" pitchFamily="34" charset="0"/>
              </a:rPr>
              <a:t>CS50 R</a:t>
            </a: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FINAL PROJECT</a:t>
            </a:r>
            <a:br>
              <a:rPr lang="en-US" sz="36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36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by Erick Khosasi</a:t>
            </a:r>
          </a:p>
        </p:txBody>
      </p:sp>
      <p:sp>
        <p:nvSpPr>
          <p:cNvPr id="3" name="Subtitle 2">
            <a:extLst>
              <a:ext uri="{FF2B5EF4-FFF2-40B4-BE49-F238E27FC236}">
                <a16:creationId xmlns:a16="http://schemas.microsoft.com/office/drawing/2014/main" id="{00F82EF0-78AE-849A-AF03-83F2DF801F5B}"/>
              </a:ext>
            </a:extLst>
          </p:cNvPr>
          <p:cNvSpPr>
            <a:spLocks noGrp="1"/>
          </p:cNvSpPr>
          <p:nvPr>
            <p:ph type="subTitle" idx="1"/>
          </p:nvPr>
        </p:nvSpPr>
        <p:spPr>
          <a:xfrm>
            <a:off x="1524000" y="4079875"/>
            <a:ext cx="9144000" cy="1655762"/>
          </a:xfrm>
        </p:spPr>
        <p:txBody>
          <a:bodyPr anchor="ctr">
            <a:normAutofit/>
          </a:bodyPr>
          <a:lstStyle/>
          <a:p>
            <a:r>
              <a:rPr lang="en-US" sz="4000" dirty="0">
                <a:latin typeface="Arial" panose="020B0604020202020204" pitchFamily="34" charset="0"/>
                <a:cs typeface="Arial" panose="020B0604020202020204" pitchFamily="34" charset="0"/>
              </a:rPr>
              <a:t>Thank You</a:t>
            </a:r>
          </a:p>
          <a:p>
            <a:r>
              <a:rPr lang="en-US" sz="4000" dirty="0">
                <a:latin typeface="Arial" panose="020B0604020202020204" pitchFamily="34" charset="0"/>
                <a:cs typeface="Arial" panose="020B0604020202020204" pitchFamily="34" charset="0"/>
              </a:rPr>
              <a:t>For Your Attention</a:t>
            </a:r>
          </a:p>
        </p:txBody>
      </p:sp>
    </p:spTree>
    <p:extLst>
      <p:ext uri="{BB962C8B-B14F-4D97-AF65-F5344CB8AC3E}">
        <p14:creationId xmlns:p14="http://schemas.microsoft.com/office/powerpoint/2010/main" val="33245729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97A3-C775-CB05-B6E2-D015CB0B4CF2}"/>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Poker R</a:t>
            </a:r>
          </a:p>
        </p:txBody>
      </p:sp>
      <p:sp>
        <p:nvSpPr>
          <p:cNvPr id="3" name="Subtitle 2">
            <a:extLst>
              <a:ext uri="{FF2B5EF4-FFF2-40B4-BE49-F238E27FC236}">
                <a16:creationId xmlns:a16="http://schemas.microsoft.com/office/drawing/2014/main" id="{C387D1A7-61C1-C1BA-C468-BC7E5BED4171}"/>
              </a:ext>
            </a:extLst>
          </p:cNvPr>
          <p:cNvSpPr>
            <a:spLocks noGrp="1"/>
          </p:cNvSpPr>
          <p:nvPr>
            <p:ph type="subTitle" idx="1"/>
          </p:nvPr>
        </p:nvSpPr>
        <p:spPr/>
        <p:txBody>
          <a:bodyPr anchor="t"/>
          <a:lstStyle/>
          <a:p>
            <a:r>
              <a:rPr lang="en-US" i="1" dirty="0">
                <a:latin typeface="Arial" panose="020B0604020202020204" pitchFamily="34" charset="0"/>
                <a:cs typeface="Arial" panose="020B0604020202020204" pitchFamily="34" charset="0"/>
              </a:rPr>
              <a:t>A Simplified Texas </a:t>
            </a:r>
            <a:r>
              <a:rPr lang="en-US" i="1" dirty="0" err="1">
                <a:latin typeface="Arial" panose="020B0604020202020204" pitchFamily="34" charset="0"/>
                <a:cs typeface="Arial" panose="020B0604020202020204" pitchFamily="34" charset="0"/>
              </a:rPr>
              <a:t>Hold’em</a:t>
            </a:r>
            <a:r>
              <a:rPr lang="en-US" i="1" dirty="0">
                <a:latin typeface="Arial" panose="020B0604020202020204" pitchFamily="34" charset="0"/>
                <a:cs typeface="Arial" panose="020B0604020202020204" pitchFamily="34" charset="0"/>
              </a:rPr>
              <a:t> Poker Game</a:t>
            </a:r>
          </a:p>
          <a:p>
            <a:r>
              <a:rPr lang="en-US" i="1" dirty="0">
                <a:latin typeface="Arial" panose="020B0604020202020204" pitchFamily="34" charset="0"/>
                <a:cs typeface="Arial" panose="020B0604020202020204" pitchFamily="34" charset="0"/>
              </a:rPr>
              <a:t>Using R programming language</a:t>
            </a:r>
          </a:p>
        </p:txBody>
      </p:sp>
    </p:spTree>
    <p:extLst>
      <p:ext uri="{BB962C8B-B14F-4D97-AF65-F5344CB8AC3E}">
        <p14:creationId xmlns:p14="http://schemas.microsoft.com/office/powerpoint/2010/main" val="5872633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8262-2C4E-1F59-1F84-61C100615D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is </a:t>
            </a:r>
            <a:r>
              <a:rPr lang="en-US" dirty="0" err="1">
                <a:latin typeface="Arial" panose="020B0604020202020204" pitchFamily="34" charset="0"/>
                <a:cs typeface="Arial" panose="020B0604020202020204" pitchFamily="34" charset="0"/>
              </a:rPr>
              <a:t>PokerR</a:t>
            </a:r>
            <a:r>
              <a:rPr lang="en-US"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BC395504-23B9-BB47-9E11-8635B37EFE0B}"/>
              </a:ext>
            </a:extLst>
          </p:cNvPr>
          <p:cNvSpPr>
            <a:spLocks noGrp="1"/>
          </p:cNvSpPr>
          <p:nvPr>
            <p:ph idx="1"/>
          </p:nvPr>
        </p:nvSpPr>
        <p:spPr/>
        <p:txBody>
          <a:bodyPr/>
          <a:lstStyle/>
          <a:p>
            <a:pPr>
              <a:lnSpc>
                <a:spcPct val="2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R package to play Texas </a:t>
            </a:r>
            <a:r>
              <a:rPr lang="en-US" dirty="0" err="1">
                <a:latin typeface="Arial" panose="020B0604020202020204" pitchFamily="34" charset="0"/>
                <a:cs typeface="Arial" panose="020B0604020202020204" pitchFamily="34" charset="0"/>
              </a:rPr>
              <a:t>Hold’em</a:t>
            </a:r>
            <a:r>
              <a:rPr lang="en-US" dirty="0">
                <a:latin typeface="Arial" panose="020B0604020202020204" pitchFamily="34" charset="0"/>
                <a:cs typeface="Arial" panose="020B0604020202020204" pitchFamily="34" charset="0"/>
              </a:rPr>
              <a:t> poker</a:t>
            </a:r>
          </a:p>
          <a:p>
            <a:pPr>
              <a:lnSpc>
                <a:spcPct val="2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Simulates games with </a:t>
            </a:r>
            <a:r>
              <a:rPr lang="en-US" dirty="0" err="1">
                <a:latin typeface="Arial" panose="020B0604020202020204" pitchFamily="34" charset="0"/>
                <a:cs typeface="Arial" panose="020B0604020202020204" pitchFamily="34" charset="0"/>
              </a:rPr>
              <a:t>npc</a:t>
            </a:r>
            <a:r>
              <a:rPr lang="en-US" dirty="0">
                <a:latin typeface="Arial" panose="020B0604020202020204" pitchFamily="34" charset="0"/>
                <a:cs typeface="Arial" panose="020B0604020202020204" pitchFamily="34" charset="0"/>
              </a:rPr>
              <a:t> players</a:t>
            </a:r>
          </a:p>
          <a:p>
            <a:pPr>
              <a:lnSpc>
                <a:spcPct val="2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Calculates winning probability using Monte Carlo</a:t>
            </a:r>
          </a:p>
        </p:txBody>
      </p:sp>
    </p:spTree>
    <p:extLst>
      <p:ext uri="{BB962C8B-B14F-4D97-AF65-F5344CB8AC3E}">
        <p14:creationId xmlns:p14="http://schemas.microsoft.com/office/powerpoint/2010/main" val="399203909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3F19D-6C3D-65A7-A013-0E87347D6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4560A7-C30B-FDB9-3FE8-A17D02793D6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Package Features</a:t>
            </a:r>
          </a:p>
        </p:txBody>
      </p:sp>
      <p:sp>
        <p:nvSpPr>
          <p:cNvPr id="3" name="Content Placeholder 2">
            <a:extLst>
              <a:ext uri="{FF2B5EF4-FFF2-40B4-BE49-F238E27FC236}">
                <a16:creationId xmlns:a16="http://schemas.microsoft.com/office/drawing/2014/main" id="{2761EE0F-49CD-BCEB-593E-A5DFEA1DC11A}"/>
              </a:ext>
            </a:extLst>
          </p:cNvPr>
          <p:cNvSpPr>
            <a:spLocks noGrp="1"/>
          </p:cNvSpPr>
          <p:nvPr>
            <p:ph idx="1"/>
          </p:nvPr>
        </p:nvSpPr>
        <p:spPr/>
        <p:txBody>
          <a:bodyPr/>
          <a:lstStyle/>
          <a:p>
            <a:pPr>
              <a:lnSpc>
                <a:spcPct val="200000"/>
              </a:lnSpc>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play_poker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num_players</a:t>
            </a:r>
            <a:r>
              <a:rPr lang="en-US" dirty="0">
                <a:latin typeface="Arial" panose="020B0604020202020204" pitchFamily="34" charset="0"/>
                <a:cs typeface="Arial" panose="020B0604020202020204" pitchFamily="34" charset="0"/>
              </a:rPr>
              <a:t>)</a:t>
            </a:r>
          </a:p>
          <a:p>
            <a:pPr>
              <a:lnSpc>
                <a:spcPct val="200000"/>
              </a:lnSpc>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estimate_win_prob</a:t>
            </a:r>
            <a:r>
              <a:rPr lang="en-US" dirty="0">
                <a:latin typeface="Arial" panose="020B0604020202020204" pitchFamily="34" charset="0"/>
                <a:cs typeface="Arial" panose="020B0604020202020204" pitchFamily="34" charset="0"/>
              </a:rPr>
              <a:t>()</a:t>
            </a:r>
          </a:p>
          <a:p>
            <a:pPr>
              <a:lnSpc>
                <a:spcPct val="200000"/>
              </a:lnSpc>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Evaluate poker hands and calculate score</a:t>
            </a:r>
          </a:p>
          <a:p>
            <a:pPr>
              <a:lnSpc>
                <a:spcPct val="200000"/>
              </a:lnSpc>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Modular functions</a:t>
            </a:r>
          </a:p>
        </p:txBody>
      </p:sp>
    </p:spTree>
    <p:extLst>
      <p:ext uri="{BB962C8B-B14F-4D97-AF65-F5344CB8AC3E}">
        <p14:creationId xmlns:p14="http://schemas.microsoft.com/office/powerpoint/2010/main" val="20106775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71F8B-2420-B613-2912-ADA455617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1A2B8-1C22-BB93-7DE5-45E08943E1F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a:t>
            </a:r>
            <a:r>
              <a:rPr lang="en-US" dirty="0" err="1">
                <a:latin typeface="Arial" panose="020B0604020202020204" pitchFamily="34" charset="0"/>
                <a:cs typeface="Arial" panose="020B0604020202020204" pitchFamily="34" charset="0"/>
              </a:rPr>
              <a:t>PokerR</a:t>
            </a:r>
            <a:r>
              <a:rPr lang="en-US" dirty="0">
                <a:latin typeface="Arial" panose="020B0604020202020204" pitchFamily="34" charset="0"/>
                <a:cs typeface="Arial" panose="020B0604020202020204" pitchFamily="34" charset="0"/>
              </a:rPr>
              <a:t> Works</a:t>
            </a:r>
          </a:p>
        </p:txBody>
      </p:sp>
      <p:sp>
        <p:nvSpPr>
          <p:cNvPr id="3" name="Content Placeholder 2">
            <a:extLst>
              <a:ext uri="{FF2B5EF4-FFF2-40B4-BE49-F238E27FC236}">
                <a16:creationId xmlns:a16="http://schemas.microsoft.com/office/drawing/2014/main" id="{6C1E2E1D-D869-C637-0858-A6098380618E}"/>
              </a:ext>
            </a:extLst>
          </p:cNvPr>
          <p:cNvSpPr>
            <a:spLocks noGrp="1"/>
          </p:cNvSpPr>
          <p:nvPr>
            <p:ph idx="1"/>
          </p:nvPr>
        </p:nvSpPr>
        <p:spPr/>
        <p:txBody>
          <a:bodyPr>
            <a:normAutofit/>
          </a:bodyPr>
          <a:lstStyle/>
          <a:p>
            <a:pPr>
              <a:lnSpc>
                <a:spcPct val="150000"/>
              </a:lnSpc>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Uses a 52-cards deck</a:t>
            </a:r>
          </a:p>
          <a:p>
            <a:pPr>
              <a:lnSpc>
                <a:spcPct val="150000"/>
              </a:lnSpc>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Each player gets 2 cards</a:t>
            </a:r>
          </a:p>
          <a:p>
            <a:pPr>
              <a:lnSpc>
                <a:spcPct val="150000"/>
              </a:lnSpc>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5 community cards revealed</a:t>
            </a:r>
          </a:p>
          <a:p>
            <a:pPr>
              <a:lnSpc>
                <a:spcPct val="150000"/>
              </a:lnSpc>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Best 5-cards hand is evaluated for each player</a:t>
            </a:r>
          </a:p>
          <a:p>
            <a:pPr>
              <a:lnSpc>
                <a:spcPct val="150000"/>
              </a:lnSpc>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Winner determined with tie-breaker logic</a:t>
            </a:r>
          </a:p>
        </p:txBody>
      </p:sp>
    </p:spTree>
    <p:extLst>
      <p:ext uri="{BB962C8B-B14F-4D97-AF65-F5344CB8AC3E}">
        <p14:creationId xmlns:p14="http://schemas.microsoft.com/office/powerpoint/2010/main" val="15728514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59742-C99C-C885-8CBE-363F5C19F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DA2F51-A404-AFBB-7706-C72B92E6DAF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Estimating Win Probability (Monte Carlo)</a:t>
            </a:r>
          </a:p>
        </p:txBody>
      </p:sp>
      <p:sp>
        <p:nvSpPr>
          <p:cNvPr id="3" name="Content Placeholder 2">
            <a:extLst>
              <a:ext uri="{FF2B5EF4-FFF2-40B4-BE49-F238E27FC236}">
                <a16:creationId xmlns:a16="http://schemas.microsoft.com/office/drawing/2014/main" id="{75F2C6C6-A7B9-2B12-E749-EFA311CBD624}"/>
              </a:ext>
            </a:extLst>
          </p:cNvPr>
          <p:cNvSpPr>
            <a:spLocks noGrp="1"/>
          </p:cNvSpPr>
          <p:nvPr>
            <p:ph idx="1"/>
          </p:nvPr>
        </p:nvSpPr>
        <p:spPr/>
        <p:txBody>
          <a:bodyPr>
            <a:normAutofit/>
          </a:bodyPr>
          <a:lstStyle/>
          <a:p>
            <a:pPr>
              <a:lnSpc>
                <a:spcPct val="1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Given player 1 hand and community cards</a:t>
            </a:r>
          </a:p>
          <a:p>
            <a:pPr>
              <a:lnSpc>
                <a:spcPct val="1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Randomly simulate remaining unknown cards</a:t>
            </a:r>
          </a:p>
          <a:p>
            <a:pPr>
              <a:lnSpc>
                <a:spcPct val="1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Repeat playing simulation N times</a:t>
            </a:r>
          </a:p>
          <a:p>
            <a:pPr>
              <a:lnSpc>
                <a:spcPct val="1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Count how often Player 1 wins</a:t>
            </a:r>
          </a:p>
          <a:p>
            <a:pPr>
              <a:lnSpc>
                <a:spcPct val="1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Return win % for user’s decision making</a:t>
            </a:r>
          </a:p>
        </p:txBody>
      </p:sp>
    </p:spTree>
    <p:extLst>
      <p:ext uri="{BB962C8B-B14F-4D97-AF65-F5344CB8AC3E}">
        <p14:creationId xmlns:p14="http://schemas.microsoft.com/office/powerpoint/2010/main" val="17780038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8947A-C568-AE4A-CDEF-3089BB36A6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4B8CE5-BFE2-9D3D-5DA9-448CD6E8508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Example Usage</a:t>
            </a:r>
          </a:p>
        </p:txBody>
      </p:sp>
      <p:pic>
        <p:nvPicPr>
          <p:cNvPr id="5" name="Content Placeholder 4">
            <a:extLst>
              <a:ext uri="{FF2B5EF4-FFF2-40B4-BE49-F238E27FC236}">
                <a16:creationId xmlns:a16="http://schemas.microsoft.com/office/drawing/2014/main" id="{1BDFAC08-BEC5-56F5-9DF5-1B701B66CB96}"/>
              </a:ext>
            </a:extLst>
          </p:cNvPr>
          <p:cNvPicPr>
            <a:picLocks noGrp="1" noChangeAspect="1"/>
          </p:cNvPicPr>
          <p:nvPr>
            <p:ph idx="1"/>
          </p:nvPr>
        </p:nvPicPr>
        <p:blipFill>
          <a:blip r:embed="rId3"/>
          <a:stretch>
            <a:fillRect/>
          </a:stretch>
        </p:blipFill>
        <p:spPr>
          <a:xfrm>
            <a:off x="838200" y="1679331"/>
            <a:ext cx="5801067" cy="4762744"/>
          </a:xfrm>
        </p:spPr>
      </p:pic>
    </p:spTree>
    <p:extLst>
      <p:ext uri="{BB962C8B-B14F-4D97-AF65-F5344CB8AC3E}">
        <p14:creationId xmlns:p14="http://schemas.microsoft.com/office/powerpoint/2010/main" val="298274533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F775F-7405-F5BD-492C-39CD7449D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D0704-17BD-435B-493D-C90B9AE72BB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Testing and Validation</a:t>
            </a:r>
          </a:p>
        </p:txBody>
      </p:sp>
      <p:sp>
        <p:nvSpPr>
          <p:cNvPr id="3" name="Content Placeholder 2">
            <a:extLst>
              <a:ext uri="{FF2B5EF4-FFF2-40B4-BE49-F238E27FC236}">
                <a16:creationId xmlns:a16="http://schemas.microsoft.com/office/drawing/2014/main" id="{F40C61AC-FF95-94CC-FEC8-F8879DE94D1F}"/>
              </a:ext>
            </a:extLst>
          </p:cNvPr>
          <p:cNvSpPr>
            <a:spLocks noGrp="1"/>
          </p:cNvSpPr>
          <p:nvPr>
            <p:ph idx="1"/>
          </p:nvPr>
        </p:nvSpPr>
        <p:spPr/>
        <p:txBody>
          <a:bodyPr>
            <a:normAutofit/>
          </a:bodyPr>
          <a:lstStyle/>
          <a:p>
            <a:pPr>
              <a:lnSpc>
                <a:spcPct val="2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Unit tested with `</a:t>
            </a:r>
            <a:r>
              <a:rPr lang="en-US" dirty="0" err="1">
                <a:latin typeface="Arial" panose="020B0604020202020204" pitchFamily="34" charset="0"/>
                <a:cs typeface="Arial" panose="020B0604020202020204" pitchFamily="34" charset="0"/>
              </a:rPr>
              <a:t>testthat</a:t>
            </a:r>
            <a:r>
              <a:rPr lang="en-US" dirty="0">
                <a:latin typeface="Arial" panose="020B0604020202020204" pitchFamily="34" charset="0"/>
                <a:cs typeface="Arial" panose="020B0604020202020204" pitchFamily="34" charset="0"/>
              </a:rPr>
              <a:t>` from `</a:t>
            </a:r>
            <a:r>
              <a:rPr lang="en-US" dirty="0" err="1">
                <a:latin typeface="Arial" panose="020B0604020202020204" pitchFamily="34" charset="0"/>
                <a:cs typeface="Arial" panose="020B0604020202020204" pitchFamily="34" charset="0"/>
              </a:rPr>
              <a:t>devtools</a:t>
            </a:r>
            <a:r>
              <a:rPr lang="en-US" dirty="0">
                <a:latin typeface="Arial" panose="020B0604020202020204" pitchFamily="34" charset="0"/>
                <a:cs typeface="Arial" panose="020B0604020202020204" pitchFamily="34" charset="0"/>
              </a:rPr>
              <a:t>` package</a:t>
            </a:r>
          </a:p>
          <a:p>
            <a:pPr>
              <a:lnSpc>
                <a:spcPct val="2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Validates all hand types: High Cards -&gt; Royal Flush</a:t>
            </a:r>
          </a:p>
          <a:p>
            <a:pPr>
              <a:lnSpc>
                <a:spcPct val="2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Prevents false positive in the hand checking functions</a:t>
            </a:r>
          </a:p>
        </p:txBody>
      </p:sp>
    </p:spTree>
    <p:extLst>
      <p:ext uri="{BB962C8B-B14F-4D97-AF65-F5344CB8AC3E}">
        <p14:creationId xmlns:p14="http://schemas.microsoft.com/office/powerpoint/2010/main" val="27503272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E75B5-861D-3459-CB22-054BBB3E3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C3F45-16E8-017B-AA8D-EFD792A754B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Modular Functions</a:t>
            </a:r>
          </a:p>
        </p:txBody>
      </p:sp>
      <p:sp>
        <p:nvSpPr>
          <p:cNvPr id="3" name="Content Placeholder 2">
            <a:extLst>
              <a:ext uri="{FF2B5EF4-FFF2-40B4-BE49-F238E27FC236}">
                <a16:creationId xmlns:a16="http://schemas.microsoft.com/office/drawing/2014/main" id="{5F5814B2-9FBA-A7F8-484B-37D2586B02C7}"/>
              </a:ext>
            </a:extLst>
          </p:cNvPr>
          <p:cNvSpPr>
            <a:spLocks noGrp="1"/>
          </p:cNvSpPr>
          <p:nvPr>
            <p:ph idx="1"/>
          </p:nvPr>
        </p:nvSpPr>
        <p:spPr/>
        <p:txBody>
          <a:bodyPr>
            <a:normAutofit/>
          </a:bodyPr>
          <a:lstStyle/>
          <a:p>
            <a:pPr>
              <a:lnSpc>
                <a:spcPct val="10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create_deck</a:t>
            </a:r>
            <a:r>
              <a:rPr lang="en-US" dirty="0">
                <a:latin typeface="Arial" panose="020B0604020202020204" pitchFamily="34" charset="0"/>
                <a:cs typeface="Arial" panose="020B0604020202020204" pitchFamily="34" charset="0"/>
              </a:rPr>
              <a:t>()</a:t>
            </a:r>
          </a:p>
          <a:p>
            <a:pPr>
              <a:lnSpc>
                <a:spcPct val="10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deal(deck, players)</a:t>
            </a:r>
          </a:p>
          <a:p>
            <a:pPr>
              <a:lnSpc>
                <a:spcPct val="10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parse_cards</a:t>
            </a:r>
            <a:r>
              <a:rPr lang="en-US" dirty="0">
                <a:latin typeface="Arial" panose="020B0604020202020204" pitchFamily="34" charset="0"/>
                <a:cs typeface="Arial" panose="020B0604020202020204" pitchFamily="34" charset="0"/>
              </a:rPr>
              <a:t>(hand, community)</a:t>
            </a:r>
          </a:p>
          <a:p>
            <a:pPr>
              <a:lnSpc>
                <a:spcPct val="10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evaluate_hands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parsed_cards</a:t>
            </a:r>
            <a:r>
              <a:rPr lang="en-US" dirty="0">
                <a:latin typeface="Arial" panose="020B0604020202020204" pitchFamily="34" charset="0"/>
                <a:cs typeface="Arial" panose="020B0604020202020204" pitchFamily="34" charset="0"/>
              </a:rPr>
              <a:t>)</a:t>
            </a:r>
          </a:p>
          <a:p>
            <a:pPr>
              <a:lnSpc>
                <a:spcPct val="10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get_score</a:t>
            </a:r>
            <a:r>
              <a:rPr lang="en-US" dirty="0">
                <a:latin typeface="Arial" panose="020B0604020202020204" pitchFamily="34" charset="0"/>
                <a:cs typeface="Arial" panose="020B0604020202020204" pitchFamily="34" charset="0"/>
              </a:rPr>
              <a:t>(evaluations)</a:t>
            </a:r>
          </a:p>
          <a:p>
            <a:pPr>
              <a:lnSpc>
                <a:spcPct val="10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get_winner</a:t>
            </a:r>
            <a:r>
              <a:rPr lang="en-US" dirty="0">
                <a:latin typeface="Arial" panose="020B0604020202020204" pitchFamily="34" charset="0"/>
                <a:cs typeface="Arial" panose="020B0604020202020204" pitchFamily="34" charset="0"/>
              </a:rPr>
              <a:t>(scores)</a:t>
            </a:r>
          </a:p>
        </p:txBody>
      </p:sp>
    </p:spTree>
    <p:extLst>
      <p:ext uri="{BB962C8B-B14F-4D97-AF65-F5344CB8AC3E}">
        <p14:creationId xmlns:p14="http://schemas.microsoft.com/office/powerpoint/2010/main" val="22756572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332</TotalTime>
  <Words>854</Words>
  <Application>Microsoft Office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Poker R</vt:lpstr>
      <vt:lpstr>What is PokerR?</vt:lpstr>
      <vt:lpstr>Package Features</vt:lpstr>
      <vt:lpstr>How PokerR Works</vt:lpstr>
      <vt:lpstr>Estimating Win Probability (Monte Carlo)</vt:lpstr>
      <vt:lpstr>Example Usage</vt:lpstr>
      <vt:lpstr>Testing and Validation</vt:lpstr>
      <vt:lpstr>Modular Functions</vt:lpstr>
      <vt:lpstr>Package Structure Overview</vt:lpstr>
      <vt:lpstr>CS50 R FINAL PROJECT   by Erick Khosasi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Erick Khosasi</dc:creator>
  <cp:lastModifiedBy>Erick Khosasi</cp:lastModifiedBy>
  <cp:revision>14</cp:revision>
  <dcterms:created xsi:type="dcterms:W3CDTF">2025-05-27T09:24:51Z</dcterms:created>
  <dcterms:modified xsi:type="dcterms:W3CDTF">2025-06-24T06:02:07Z</dcterms:modified>
</cp:coreProperties>
</file>