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5"/>
  </p:notesMasterIdLst>
  <p:handoutMasterIdLst>
    <p:handoutMasterId r:id="rId16"/>
  </p:handoutMasterIdLst>
  <p:sldIdLst>
    <p:sldId id="256" r:id="rId2"/>
    <p:sldId id="257" r:id="rId3"/>
    <p:sldId id="258" r:id="rId4"/>
    <p:sldId id="272" r:id="rId5"/>
    <p:sldId id="281" r:id="rId6"/>
    <p:sldId id="282" r:id="rId7"/>
    <p:sldId id="284" r:id="rId8"/>
    <p:sldId id="283" r:id="rId9"/>
    <p:sldId id="285" r:id="rId10"/>
    <p:sldId id="286" r:id="rId11"/>
    <p:sldId id="287" r:id="rId12"/>
    <p:sldId id="273" r:id="rId13"/>
    <p:sldId id="271" r:id="rId14"/>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Erick Khosasi" initials="EK" lastIdx="1" clrIdx="0">
    <p:extLst>
      <p:ext uri="{19B8F6BF-5375-455C-9EA6-DF929625EA0E}">
        <p15:presenceInfo xmlns:p15="http://schemas.microsoft.com/office/powerpoint/2012/main" userId="1f15af6131bae84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85" autoAdjust="0"/>
    <p:restoredTop sz="75679" autoAdjust="0"/>
  </p:normalViewPr>
  <p:slideViewPr>
    <p:cSldViewPr snapToGrid="0" showGuides="1">
      <p:cViewPr varScale="1">
        <p:scale>
          <a:sx n="86" d="100"/>
          <a:sy n="86" d="100"/>
        </p:scale>
        <p:origin x="612" y="78"/>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1">
        <p:scale>
          <a:sx n="86" d="100"/>
          <a:sy n="86" d="100"/>
        </p:scale>
        <p:origin x="3864" y="10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commentAuthors" Target="commentAuthor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3332998-8E68-D1D7-E418-48A58D8EE05F}"/>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0874506E-FA4C-E7CB-5908-A8AC1F6CBC19}"/>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AE5E45E3-1ADD-4EEF-A421-E9679FEA91BA}" type="datetimeFigureOut">
              <a:rPr lang="en-US" smtClean="0"/>
              <a:t>7/16/2025</a:t>
            </a:fld>
            <a:endParaRPr lang="en-US"/>
          </a:p>
        </p:txBody>
      </p:sp>
      <p:sp>
        <p:nvSpPr>
          <p:cNvPr id="4" name="Footer Placeholder 3">
            <a:extLst>
              <a:ext uri="{FF2B5EF4-FFF2-40B4-BE49-F238E27FC236}">
                <a16:creationId xmlns:a16="http://schemas.microsoft.com/office/drawing/2014/main" id="{06D53F56-CB6F-E3AB-1983-1852547ED1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D23F5858-DF39-5F66-32A1-50C72EF148CE}"/>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D842A310-2ED1-49EC-9118-43A2B8531804}" type="slidenum">
              <a:rPr lang="en-US" smtClean="0"/>
              <a:t>‹#›</a:t>
            </a:fld>
            <a:endParaRPr lang="en-US"/>
          </a:p>
        </p:txBody>
      </p:sp>
    </p:spTree>
    <p:extLst>
      <p:ext uri="{BB962C8B-B14F-4D97-AF65-F5344CB8AC3E}">
        <p14:creationId xmlns:p14="http://schemas.microsoft.com/office/powerpoint/2010/main" val="407251147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D0FDBC3-4259-40D7-BDAA-0049AD489368}" type="datetimeFigureOut">
              <a:rPr lang="en-US" smtClean="0"/>
              <a:t>7/16/2025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1AFB5B5-68F7-4ED3-BEC5-B7838C14ED74}" type="slidenum">
              <a:rPr lang="en-US" smtClean="0"/>
              <a:t>‹#›</a:t>
            </a:fld>
            <a:endParaRPr lang="en-US"/>
          </a:p>
        </p:txBody>
      </p:sp>
    </p:spTree>
    <p:extLst>
      <p:ext uri="{BB962C8B-B14F-4D97-AF65-F5344CB8AC3E}">
        <p14:creationId xmlns:p14="http://schemas.microsoft.com/office/powerpoint/2010/main" val="277720094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I’m Erick from Indonesia and I’m here to present my final project for the CS50 P course</a:t>
            </a:r>
          </a:p>
        </p:txBody>
      </p:sp>
      <p:sp>
        <p:nvSpPr>
          <p:cNvPr id="4" name="Slide Number Placeholder 3"/>
          <p:cNvSpPr>
            <a:spLocks noGrp="1"/>
          </p:cNvSpPr>
          <p:nvPr>
            <p:ph type="sldNum" sz="quarter" idx="5"/>
          </p:nvPr>
        </p:nvSpPr>
        <p:spPr/>
        <p:txBody>
          <a:bodyPr/>
          <a:lstStyle/>
          <a:p>
            <a:fld id="{31AFB5B5-68F7-4ED3-BEC5-B7838C14ED74}" type="slidenum">
              <a:rPr lang="en-US" smtClean="0"/>
              <a:t>1</a:t>
            </a:fld>
            <a:endParaRPr lang="en-US"/>
          </a:p>
        </p:txBody>
      </p:sp>
    </p:spTree>
    <p:extLst>
      <p:ext uri="{BB962C8B-B14F-4D97-AF65-F5344CB8AC3E}">
        <p14:creationId xmlns:p14="http://schemas.microsoft.com/office/powerpoint/2010/main" val="19075985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08DAE5-EFBF-D90D-E34B-0CB7226F4B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6834A7-4D66-EB31-29EC-C0FDC35664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F4CE345-4E0B-D15F-6E38-F026E39BFB24}"/>
              </a:ext>
            </a:extLst>
          </p:cNvPr>
          <p:cNvSpPr>
            <a:spLocks noGrp="1"/>
          </p:cNvSpPr>
          <p:nvPr>
            <p:ph type="body" idx="1"/>
          </p:nvPr>
        </p:nvSpPr>
        <p:spPr/>
        <p:txBody>
          <a:bodyPr/>
          <a:lstStyle/>
          <a:p>
            <a:r>
              <a:rPr lang="en-US" dirty="0"/>
              <a:t>The same also goes for equipment collections. We can see that there’s significantly more equipment than character, because the probability of getting 3 star (equipment) is much higher.</a:t>
            </a:r>
          </a:p>
        </p:txBody>
      </p:sp>
      <p:sp>
        <p:nvSpPr>
          <p:cNvPr id="4" name="Slide Number Placeholder 3">
            <a:extLst>
              <a:ext uri="{FF2B5EF4-FFF2-40B4-BE49-F238E27FC236}">
                <a16:creationId xmlns:a16="http://schemas.microsoft.com/office/drawing/2014/main" id="{87C7FC68-5744-8E67-70B8-EF6B3DD780C9}"/>
              </a:ext>
            </a:extLst>
          </p:cNvPr>
          <p:cNvSpPr>
            <a:spLocks noGrp="1"/>
          </p:cNvSpPr>
          <p:nvPr>
            <p:ph type="sldNum" sz="quarter" idx="5"/>
          </p:nvPr>
        </p:nvSpPr>
        <p:spPr/>
        <p:txBody>
          <a:bodyPr/>
          <a:lstStyle/>
          <a:p>
            <a:fld id="{31AFB5B5-68F7-4ED3-BEC5-B7838C14ED74}" type="slidenum">
              <a:rPr lang="en-US" smtClean="0"/>
              <a:t>10</a:t>
            </a:fld>
            <a:endParaRPr lang="en-US"/>
          </a:p>
        </p:txBody>
      </p:sp>
    </p:spTree>
    <p:extLst>
      <p:ext uri="{BB962C8B-B14F-4D97-AF65-F5344CB8AC3E}">
        <p14:creationId xmlns:p14="http://schemas.microsoft.com/office/powerpoint/2010/main" val="17613381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995CB68-2B18-47EE-0565-91F315A6380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A2C87F-9FA1-ED76-2E98-55518148EAA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16D48B-3262-9D5B-4135-5C550D488920}"/>
              </a:ext>
            </a:extLst>
          </p:cNvPr>
          <p:cNvSpPr>
            <a:spLocks noGrp="1"/>
          </p:cNvSpPr>
          <p:nvPr>
            <p:ph type="body" idx="1"/>
          </p:nvPr>
        </p:nvSpPr>
        <p:spPr/>
        <p:txBody>
          <a:bodyPr/>
          <a:lstStyle/>
          <a:p>
            <a:r>
              <a:rPr lang="en-US" dirty="0"/>
              <a:t>When exiting the simulator, a final summary of total pulls, money spent, and collections will be displayed for the user.</a:t>
            </a:r>
          </a:p>
        </p:txBody>
      </p:sp>
      <p:sp>
        <p:nvSpPr>
          <p:cNvPr id="4" name="Slide Number Placeholder 3">
            <a:extLst>
              <a:ext uri="{FF2B5EF4-FFF2-40B4-BE49-F238E27FC236}">
                <a16:creationId xmlns:a16="http://schemas.microsoft.com/office/drawing/2014/main" id="{B711877A-7509-7023-CE78-604CB08CE528}"/>
              </a:ext>
            </a:extLst>
          </p:cNvPr>
          <p:cNvSpPr>
            <a:spLocks noGrp="1"/>
          </p:cNvSpPr>
          <p:nvPr>
            <p:ph type="sldNum" sz="quarter" idx="5"/>
          </p:nvPr>
        </p:nvSpPr>
        <p:spPr/>
        <p:txBody>
          <a:bodyPr/>
          <a:lstStyle/>
          <a:p>
            <a:fld id="{31AFB5B5-68F7-4ED3-BEC5-B7838C14ED74}" type="slidenum">
              <a:rPr lang="en-US" smtClean="0"/>
              <a:t>11</a:t>
            </a:fld>
            <a:endParaRPr lang="en-US"/>
          </a:p>
        </p:txBody>
      </p:sp>
    </p:spTree>
    <p:extLst>
      <p:ext uri="{BB962C8B-B14F-4D97-AF65-F5344CB8AC3E}">
        <p14:creationId xmlns:p14="http://schemas.microsoft.com/office/powerpoint/2010/main" val="14003953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3DDF20-1D27-5841-3ADF-D33125C7B80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C5E7EC-B1CB-3BAE-D8FA-F9A343ADCB7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4B879E9-0BE5-07D8-0E51-D34A6EAEEE6E}"/>
              </a:ext>
            </a:extLst>
          </p:cNvPr>
          <p:cNvSpPr>
            <a:spLocks noGrp="1"/>
          </p:cNvSpPr>
          <p:nvPr>
            <p:ph type="body" idx="1"/>
          </p:nvPr>
        </p:nvSpPr>
        <p:spPr/>
        <p:txBody>
          <a:bodyPr/>
          <a:lstStyle/>
          <a:p>
            <a:r>
              <a:rPr lang="en-US" dirty="0"/>
              <a:t>For testing and validation, I wrote </a:t>
            </a:r>
            <a:r>
              <a:rPr lang="en-US" b="1" dirty="0"/>
              <a:t>unit tests using </a:t>
            </a:r>
            <a:r>
              <a:rPr lang="en-US" b="1" dirty="0" err="1"/>
              <a:t>pytest</a:t>
            </a:r>
            <a:r>
              <a:rPr lang="en-US" dirty="0"/>
              <a:t> and mocked user input and force random result with </a:t>
            </a:r>
            <a:r>
              <a:rPr lang="en-US" b="1" dirty="0"/>
              <a:t>the patch function from </a:t>
            </a:r>
            <a:r>
              <a:rPr lang="en-US" b="1" dirty="0" err="1"/>
              <a:t>unittest</a:t>
            </a:r>
            <a:endParaRPr lang="en-US" dirty="0"/>
          </a:p>
          <a:p>
            <a:r>
              <a:rPr lang="en-US" dirty="0"/>
              <a:t>These tests cover </a:t>
            </a:r>
            <a:r>
              <a:rPr lang="en-US" b="1" dirty="0"/>
              <a:t>all major functions</a:t>
            </a:r>
            <a:r>
              <a:rPr lang="en-US" dirty="0"/>
              <a:t> in the program — from core function to helper functions</a:t>
            </a:r>
          </a:p>
          <a:p>
            <a:r>
              <a:rPr lang="en-US" dirty="0"/>
              <a:t>The program was also designed with </a:t>
            </a:r>
            <a:r>
              <a:rPr lang="en-US" b="1" dirty="0"/>
              <a:t>looping menu options</a:t>
            </a:r>
            <a:r>
              <a:rPr lang="en-US" dirty="0"/>
              <a:t> to handle invalid input.</a:t>
            </a:r>
          </a:p>
        </p:txBody>
      </p:sp>
      <p:sp>
        <p:nvSpPr>
          <p:cNvPr id="4" name="Slide Number Placeholder 3">
            <a:extLst>
              <a:ext uri="{FF2B5EF4-FFF2-40B4-BE49-F238E27FC236}">
                <a16:creationId xmlns:a16="http://schemas.microsoft.com/office/drawing/2014/main" id="{C3CF7A2E-4786-9B67-6FEE-032F0D906220}"/>
              </a:ext>
            </a:extLst>
          </p:cNvPr>
          <p:cNvSpPr>
            <a:spLocks noGrp="1"/>
          </p:cNvSpPr>
          <p:nvPr>
            <p:ph type="sldNum" sz="quarter" idx="5"/>
          </p:nvPr>
        </p:nvSpPr>
        <p:spPr/>
        <p:txBody>
          <a:bodyPr/>
          <a:lstStyle/>
          <a:p>
            <a:fld id="{31AFB5B5-68F7-4ED3-BEC5-B7838C14ED74}" type="slidenum">
              <a:rPr lang="en-US" smtClean="0"/>
              <a:t>12</a:t>
            </a:fld>
            <a:endParaRPr lang="en-US"/>
          </a:p>
        </p:txBody>
      </p:sp>
    </p:spTree>
    <p:extLst>
      <p:ext uri="{BB962C8B-B14F-4D97-AF65-F5344CB8AC3E}">
        <p14:creationId xmlns:p14="http://schemas.microsoft.com/office/powerpoint/2010/main" val="378545735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wraps up my final project for CS50 P</a:t>
            </a:r>
          </a:p>
          <a:p>
            <a:r>
              <a:rPr lang="en-US" dirty="0"/>
              <a:t>Thank you for watching, and I hope you enjoy the simulator</a:t>
            </a:r>
          </a:p>
        </p:txBody>
      </p:sp>
      <p:sp>
        <p:nvSpPr>
          <p:cNvPr id="4" name="Slide Number Placeholder 3"/>
          <p:cNvSpPr>
            <a:spLocks noGrp="1"/>
          </p:cNvSpPr>
          <p:nvPr>
            <p:ph type="sldNum" sz="quarter" idx="5"/>
          </p:nvPr>
        </p:nvSpPr>
        <p:spPr/>
        <p:txBody>
          <a:bodyPr/>
          <a:lstStyle/>
          <a:p>
            <a:fld id="{31AFB5B5-68F7-4ED3-BEC5-B7838C14ED74}" type="slidenum">
              <a:rPr lang="en-US" smtClean="0"/>
              <a:t>13</a:t>
            </a:fld>
            <a:endParaRPr lang="en-US"/>
          </a:p>
        </p:txBody>
      </p:sp>
    </p:spTree>
    <p:extLst>
      <p:ext uri="{BB962C8B-B14F-4D97-AF65-F5344CB8AC3E}">
        <p14:creationId xmlns:p14="http://schemas.microsoft.com/office/powerpoint/2010/main" val="383727493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this project, I created the Genshin Impact Wish Simulator, which is a console-based simulation of the game’s </a:t>
            </a:r>
            <a:r>
              <a:rPr lang="en-US" dirty="0" err="1"/>
              <a:t>gacha</a:t>
            </a:r>
            <a:r>
              <a:rPr lang="en-US" dirty="0"/>
              <a:t> system, written in Python</a:t>
            </a:r>
          </a:p>
        </p:txBody>
      </p:sp>
      <p:sp>
        <p:nvSpPr>
          <p:cNvPr id="4" name="Slide Number Placeholder 3"/>
          <p:cNvSpPr>
            <a:spLocks noGrp="1"/>
          </p:cNvSpPr>
          <p:nvPr>
            <p:ph type="sldNum" sz="quarter" idx="5"/>
          </p:nvPr>
        </p:nvSpPr>
        <p:spPr/>
        <p:txBody>
          <a:bodyPr/>
          <a:lstStyle/>
          <a:p>
            <a:fld id="{31AFB5B5-68F7-4ED3-BEC5-B7838C14ED74}" type="slidenum">
              <a:rPr lang="en-US" smtClean="0"/>
              <a:t>2</a:t>
            </a:fld>
            <a:endParaRPr lang="en-US"/>
          </a:p>
        </p:txBody>
      </p:sp>
    </p:spTree>
    <p:extLst>
      <p:ext uri="{BB962C8B-B14F-4D97-AF65-F5344CB8AC3E}">
        <p14:creationId xmlns:p14="http://schemas.microsoft.com/office/powerpoint/2010/main" val="734246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simulator replicates some of the core features from </a:t>
            </a:r>
            <a:r>
              <a:rPr lang="en-US" i="1" dirty="0"/>
              <a:t>Genshin Impact</a:t>
            </a:r>
            <a:r>
              <a:rPr lang="en-US" dirty="0"/>
              <a:t>.</a:t>
            </a:r>
          </a:p>
          <a:p>
            <a:r>
              <a:rPr lang="en-US" dirty="0"/>
              <a:t>First, it includes a crystal top-up system, which is the in-game currency used for wishing. Every top-up also adds to a running total of money spent, so players can track their spending.</a:t>
            </a:r>
          </a:p>
          <a:p>
            <a:r>
              <a:rPr lang="en-US" dirty="0"/>
              <a:t>The simulator supports two types of wishing banners: the standard banner and the featured banner. Each banner comes with its own pity system, and the simulator implements hard pity guarantees for both 4-star and 5-star pulls.</a:t>
            </a:r>
          </a:p>
          <a:p>
            <a:r>
              <a:rPr lang="en-US" dirty="0"/>
              <a:t>All pulled characters and equipment are stored in a collection, and if the user gets duplicates, the simulator increases the count automatically. This way, the user can keep track of their entire collection, including how many times they’ve pulled each item.</a:t>
            </a:r>
          </a:p>
        </p:txBody>
      </p:sp>
      <p:sp>
        <p:nvSpPr>
          <p:cNvPr id="4" name="Slide Number Placeholder 3"/>
          <p:cNvSpPr>
            <a:spLocks noGrp="1"/>
          </p:cNvSpPr>
          <p:nvPr>
            <p:ph type="sldNum" sz="quarter" idx="5"/>
          </p:nvPr>
        </p:nvSpPr>
        <p:spPr/>
        <p:txBody>
          <a:bodyPr/>
          <a:lstStyle/>
          <a:p>
            <a:fld id="{31AFB5B5-68F7-4ED3-BEC5-B7838C14ED74}" type="slidenum">
              <a:rPr lang="en-US" smtClean="0"/>
              <a:t>3</a:t>
            </a:fld>
            <a:endParaRPr lang="en-US"/>
          </a:p>
        </p:txBody>
      </p:sp>
    </p:spTree>
    <p:extLst>
      <p:ext uri="{BB962C8B-B14F-4D97-AF65-F5344CB8AC3E}">
        <p14:creationId xmlns:p14="http://schemas.microsoft.com/office/powerpoint/2010/main" val="43800458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6CF1B4-EF4D-4BAF-8DD3-9E9CB46C4C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B8915B3-4A7E-AF75-0C49-0AAB8CF0902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451B399-45F1-A7C2-82FC-4254AF28CA64}"/>
              </a:ext>
            </a:extLst>
          </p:cNvPr>
          <p:cNvSpPr>
            <a:spLocks noGrp="1"/>
          </p:cNvSpPr>
          <p:nvPr>
            <p:ph type="body" idx="1"/>
          </p:nvPr>
        </p:nvSpPr>
        <p:spPr/>
        <p:txBody>
          <a:bodyPr/>
          <a:lstStyle/>
          <a:p>
            <a:r>
              <a:rPr lang="en-US" dirty="0"/>
              <a:t>I will show you a demo of the simulator. </a:t>
            </a:r>
          </a:p>
          <a:p>
            <a:r>
              <a:rPr lang="en-US" dirty="0"/>
              <a:t>After starting the program , we will be greeted by the main menu screen which contains information of the user’s crystal’s balance, total amount of money the user have spent for top up, and the total of banner pull. </a:t>
            </a:r>
          </a:p>
          <a:p>
            <a:r>
              <a:rPr lang="en-US" dirty="0"/>
              <a:t>This menu will keep looping until user choose to exit.</a:t>
            </a:r>
          </a:p>
          <a:p>
            <a:endParaRPr lang="en-US" dirty="0"/>
          </a:p>
          <a:p>
            <a:endParaRPr lang="en-US" dirty="0"/>
          </a:p>
          <a:p>
            <a:endParaRPr lang="en-US" dirty="0"/>
          </a:p>
          <a:p>
            <a:r>
              <a:rPr lang="en-US" dirty="0"/>
              <a:t>The menu has 6 options. First one is to top up crystal, 2</a:t>
            </a:r>
            <a:r>
              <a:rPr lang="en-US" baseline="30000" dirty="0"/>
              <a:t>nd</a:t>
            </a:r>
            <a:r>
              <a:rPr lang="en-US" dirty="0"/>
              <a:t> and 3</a:t>
            </a:r>
            <a:r>
              <a:rPr lang="en-US" baseline="30000" dirty="0"/>
              <a:t>rd</a:t>
            </a:r>
            <a:r>
              <a:rPr lang="en-US" dirty="0"/>
              <a:t> it to performed the </a:t>
            </a:r>
            <a:r>
              <a:rPr lang="en-US" dirty="0" err="1"/>
              <a:t>gacha</a:t>
            </a:r>
            <a:r>
              <a:rPr lang="en-US" dirty="0"/>
              <a:t> pull, 4</a:t>
            </a:r>
            <a:r>
              <a:rPr lang="en-US" baseline="30000" dirty="0"/>
              <a:t>th</a:t>
            </a:r>
            <a:r>
              <a:rPr lang="en-US" dirty="0"/>
              <a:t> and 5</a:t>
            </a:r>
            <a:r>
              <a:rPr lang="en-US" baseline="30000" dirty="0"/>
              <a:t>th</a:t>
            </a:r>
            <a:r>
              <a:rPr lang="en-US" dirty="0"/>
              <a:t> is to view user’s collection, and last is to exit the program. </a:t>
            </a:r>
          </a:p>
        </p:txBody>
      </p:sp>
      <p:sp>
        <p:nvSpPr>
          <p:cNvPr id="4" name="Slide Number Placeholder 3">
            <a:extLst>
              <a:ext uri="{FF2B5EF4-FFF2-40B4-BE49-F238E27FC236}">
                <a16:creationId xmlns:a16="http://schemas.microsoft.com/office/drawing/2014/main" id="{9940FBDD-CCBA-0D19-078D-D8DE06664AC2}"/>
              </a:ext>
            </a:extLst>
          </p:cNvPr>
          <p:cNvSpPr>
            <a:spLocks noGrp="1"/>
          </p:cNvSpPr>
          <p:nvPr>
            <p:ph type="sldNum" sz="quarter" idx="5"/>
          </p:nvPr>
        </p:nvSpPr>
        <p:spPr/>
        <p:txBody>
          <a:bodyPr/>
          <a:lstStyle/>
          <a:p>
            <a:fld id="{31AFB5B5-68F7-4ED3-BEC5-B7838C14ED74}" type="slidenum">
              <a:rPr lang="en-US" smtClean="0"/>
              <a:t>4</a:t>
            </a:fld>
            <a:endParaRPr lang="en-US"/>
          </a:p>
        </p:txBody>
      </p:sp>
    </p:spTree>
    <p:extLst>
      <p:ext uri="{BB962C8B-B14F-4D97-AF65-F5344CB8AC3E}">
        <p14:creationId xmlns:p14="http://schemas.microsoft.com/office/powerpoint/2010/main" val="243225577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F3F67B-3007-8378-27C2-A5CE65C382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41B6D8-A148-28FD-28FD-7E2693FEAF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35EB017-291C-F3BD-6F43-F3BF2D85B732}"/>
              </a:ext>
            </a:extLst>
          </p:cNvPr>
          <p:cNvSpPr>
            <a:spLocks noGrp="1"/>
          </p:cNvSpPr>
          <p:nvPr>
            <p:ph type="body" idx="1"/>
          </p:nvPr>
        </p:nvSpPr>
        <p:spPr/>
        <p:txBody>
          <a:bodyPr/>
          <a:lstStyle/>
          <a:p>
            <a:r>
              <a:rPr lang="en-US" dirty="0"/>
              <a:t>We will now go through the 1</a:t>
            </a:r>
            <a:r>
              <a:rPr lang="en-US" baseline="30000" dirty="0"/>
              <a:t>st</a:t>
            </a:r>
            <a:r>
              <a:rPr lang="en-US" dirty="0"/>
              <a:t> menu option, which is top up crystals. There are 6 top-up packages available which replicate the game’s packages. </a:t>
            </a:r>
          </a:p>
          <a:p>
            <a:r>
              <a:rPr lang="en-US" dirty="0"/>
              <a:t>After top up, the program will update its state of crystal balance and the running total money spent</a:t>
            </a:r>
          </a:p>
        </p:txBody>
      </p:sp>
      <p:sp>
        <p:nvSpPr>
          <p:cNvPr id="4" name="Slide Number Placeholder 3">
            <a:extLst>
              <a:ext uri="{FF2B5EF4-FFF2-40B4-BE49-F238E27FC236}">
                <a16:creationId xmlns:a16="http://schemas.microsoft.com/office/drawing/2014/main" id="{7331D731-B752-9DA8-75D5-DADD1A588C72}"/>
              </a:ext>
            </a:extLst>
          </p:cNvPr>
          <p:cNvSpPr>
            <a:spLocks noGrp="1"/>
          </p:cNvSpPr>
          <p:nvPr>
            <p:ph type="sldNum" sz="quarter" idx="5"/>
          </p:nvPr>
        </p:nvSpPr>
        <p:spPr/>
        <p:txBody>
          <a:bodyPr/>
          <a:lstStyle/>
          <a:p>
            <a:fld id="{31AFB5B5-68F7-4ED3-BEC5-B7838C14ED74}" type="slidenum">
              <a:rPr lang="en-US" smtClean="0"/>
              <a:t>5</a:t>
            </a:fld>
            <a:endParaRPr lang="en-US"/>
          </a:p>
        </p:txBody>
      </p:sp>
    </p:spTree>
    <p:extLst>
      <p:ext uri="{BB962C8B-B14F-4D97-AF65-F5344CB8AC3E}">
        <p14:creationId xmlns:p14="http://schemas.microsoft.com/office/powerpoint/2010/main" val="4554807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5ECF6B-9E38-1BC5-3850-71AA6E116B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653827-8F89-656B-06CB-95AA7AEBC4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F9FD315-34DD-04ED-FD5C-3EC8428F8831}"/>
              </a:ext>
            </a:extLst>
          </p:cNvPr>
          <p:cNvSpPr>
            <a:spLocks noGrp="1"/>
          </p:cNvSpPr>
          <p:nvPr>
            <p:ph type="body" idx="1"/>
          </p:nvPr>
        </p:nvSpPr>
        <p:spPr/>
        <p:txBody>
          <a:bodyPr/>
          <a:lstStyle/>
          <a:p>
            <a:r>
              <a:rPr lang="en-US" dirty="0"/>
              <a:t>When we are back to the main menu, we can see that the crystal and money spent information has been updated. Now we will try to performed the 10x wishes for featured banner</a:t>
            </a:r>
          </a:p>
        </p:txBody>
      </p:sp>
      <p:sp>
        <p:nvSpPr>
          <p:cNvPr id="4" name="Slide Number Placeholder 3">
            <a:extLst>
              <a:ext uri="{FF2B5EF4-FFF2-40B4-BE49-F238E27FC236}">
                <a16:creationId xmlns:a16="http://schemas.microsoft.com/office/drawing/2014/main" id="{8F90CBB1-4803-9B11-25E2-C926FAFD1015}"/>
              </a:ext>
            </a:extLst>
          </p:cNvPr>
          <p:cNvSpPr>
            <a:spLocks noGrp="1"/>
          </p:cNvSpPr>
          <p:nvPr>
            <p:ph type="sldNum" sz="quarter" idx="5"/>
          </p:nvPr>
        </p:nvSpPr>
        <p:spPr/>
        <p:txBody>
          <a:bodyPr/>
          <a:lstStyle/>
          <a:p>
            <a:fld id="{31AFB5B5-68F7-4ED3-BEC5-B7838C14ED74}" type="slidenum">
              <a:rPr lang="en-US" smtClean="0"/>
              <a:t>6</a:t>
            </a:fld>
            <a:endParaRPr lang="en-US"/>
          </a:p>
        </p:txBody>
      </p:sp>
    </p:spTree>
    <p:extLst>
      <p:ext uri="{BB962C8B-B14F-4D97-AF65-F5344CB8AC3E}">
        <p14:creationId xmlns:p14="http://schemas.microsoft.com/office/powerpoint/2010/main" val="356070776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F2541-ED56-8190-B475-F25DF78E53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F32582-C39C-617F-03FE-D0F442F0E5C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5F03117-A415-0F49-559A-D18E9783D807}"/>
              </a:ext>
            </a:extLst>
          </p:cNvPr>
          <p:cNvSpPr>
            <a:spLocks noGrp="1"/>
          </p:cNvSpPr>
          <p:nvPr>
            <p:ph type="body" idx="1"/>
          </p:nvPr>
        </p:nvSpPr>
        <p:spPr/>
        <p:txBody>
          <a:bodyPr/>
          <a:lstStyle/>
          <a:p>
            <a:r>
              <a:rPr lang="en-US" dirty="0"/>
              <a:t>The simulator will then display a list of the wishes results and update the characters and equipment collection. We can also see the pity system at work here, which guarantee a 4 star pull on the 10</a:t>
            </a:r>
            <a:r>
              <a:rPr lang="en-US" baseline="30000" dirty="0"/>
              <a:t>th</a:t>
            </a:r>
            <a:r>
              <a:rPr lang="en-US" dirty="0"/>
              <a:t> attempts if user do not receive any 4 star in the previous attempt.</a:t>
            </a:r>
          </a:p>
        </p:txBody>
      </p:sp>
      <p:sp>
        <p:nvSpPr>
          <p:cNvPr id="4" name="Slide Number Placeholder 3">
            <a:extLst>
              <a:ext uri="{FF2B5EF4-FFF2-40B4-BE49-F238E27FC236}">
                <a16:creationId xmlns:a16="http://schemas.microsoft.com/office/drawing/2014/main" id="{19F9E9EE-CE1B-8465-302C-7747E6749221}"/>
              </a:ext>
            </a:extLst>
          </p:cNvPr>
          <p:cNvSpPr>
            <a:spLocks noGrp="1"/>
          </p:cNvSpPr>
          <p:nvPr>
            <p:ph type="sldNum" sz="quarter" idx="5"/>
          </p:nvPr>
        </p:nvSpPr>
        <p:spPr/>
        <p:txBody>
          <a:bodyPr/>
          <a:lstStyle/>
          <a:p>
            <a:fld id="{31AFB5B5-68F7-4ED3-BEC5-B7838C14ED74}" type="slidenum">
              <a:rPr lang="en-US" smtClean="0"/>
              <a:t>7</a:t>
            </a:fld>
            <a:endParaRPr lang="en-US"/>
          </a:p>
        </p:txBody>
      </p:sp>
    </p:spTree>
    <p:extLst>
      <p:ext uri="{BB962C8B-B14F-4D97-AF65-F5344CB8AC3E}">
        <p14:creationId xmlns:p14="http://schemas.microsoft.com/office/powerpoint/2010/main" val="427555407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3089A-3ABA-B525-0418-909AB0950E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8DF8A5E-4E9C-A215-B7FF-6AA8B5FDDDC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A742499-CBCF-A3E2-C894-6EF07ED15EF6}"/>
              </a:ext>
            </a:extLst>
          </p:cNvPr>
          <p:cNvSpPr>
            <a:spLocks noGrp="1"/>
          </p:cNvSpPr>
          <p:nvPr>
            <p:ph type="body" idx="1"/>
          </p:nvPr>
        </p:nvSpPr>
        <p:spPr/>
        <p:txBody>
          <a:bodyPr/>
          <a:lstStyle/>
          <a:p>
            <a:r>
              <a:rPr lang="en-US" dirty="0"/>
              <a:t>The simulator will also validate the crystal balance before performing wishes, and will fail if there is not enough of crystal left.</a:t>
            </a:r>
          </a:p>
        </p:txBody>
      </p:sp>
      <p:sp>
        <p:nvSpPr>
          <p:cNvPr id="4" name="Slide Number Placeholder 3">
            <a:extLst>
              <a:ext uri="{FF2B5EF4-FFF2-40B4-BE49-F238E27FC236}">
                <a16:creationId xmlns:a16="http://schemas.microsoft.com/office/drawing/2014/main" id="{F78FB336-AFD5-6B1B-DDF3-5F2889CC1BD4}"/>
              </a:ext>
            </a:extLst>
          </p:cNvPr>
          <p:cNvSpPr>
            <a:spLocks noGrp="1"/>
          </p:cNvSpPr>
          <p:nvPr>
            <p:ph type="sldNum" sz="quarter" idx="5"/>
          </p:nvPr>
        </p:nvSpPr>
        <p:spPr/>
        <p:txBody>
          <a:bodyPr/>
          <a:lstStyle/>
          <a:p>
            <a:fld id="{31AFB5B5-68F7-4ED3-BEC5-B7838C14ED74}" type="slidenum">
              <a:rPr lang="en-US" smtClean="0"/>
              <a:t>8</a:t>
            </a:fld>
            <a:endParaRPr lang="en-US"/>
          </a:p>
        </p:txBody>
      </p:sp>
    </p:spTree>
    <p:extLst>
      <p:ext uri="{BB962C8B-B14F-4D97-AF65-F5344CB8AC3E}">
        <p14:creationId xmlns:p14="http://schemas.microsoft.com/office/powerpoint/2010/main" val="37011051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EB2F2E-DD85-B491-D2CB-FF41BA5FA4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70BD47-2225-89B7-4BB6-9713BCB7D2D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C7F0FE2-58C4-1BF4-FBC3-EFC68C3ADE5E}"/>
              </a:ext>
            </a:extLst>
          </p:cNvPr>
          <p:cNvSpPr>
            <a:spLocks noGrp="1"/>
          </p:cNvSpPr>
          <p:nvPr>
            <p:ph type="body" idx="1"/>
          </p:nvPr>
        </p:nvSpPr>
        <p:spPr/>
        <p:txBody>
          <a:bodyPr/>
          <a:lstStyle/>
          <a:p>
            <a:r>
              <a:rPr lang="en-US" dirty="0"/>
              <a:t>User can check their character collection and it will display list of characters and the count of the character if there is any duplicate</a:t>
            </a:r>
          </a:p>
        </p:txBody>
      </p:sp>
      <p:sp>
        <p:nvSpPr>
          <p:cNvPr id="4" name="Slide Number Placeholder 3">
            <a:extLst>
              <a:ext uri="{FF2B5EF4-FFF2-40B4-BE49-F238E27FC236}">
                <a16:creationId xmlns:a16="http://schemas.microsoft.com/office/drawing/2014/main" id="{13F35B3E-5112-C215-F246-EAD5F3E59323}"/>
              </a:ext>
            </a:extLst>
          </p:cNvPr>
          <p:cNvSpPr>
            <a:spLocks noGrp="1"/>
          </p:cNvSpPr>
          <p:nvPr>
            <p:ph type="sldNum" sz="quarter" idx="5"/>
          </p:nvPr>
        </p:nvSpPr>
        <p:spPr/>
        <p:txBody>
          <a:bodyPr/>
          <a:lstStyle/>
          <a:p>
            <a:fld id="{31AFB5B5-68F7-4ED3-BEC5-B7838C14ED74}" type="slidenum">
              <a:rPr lang="en-US" smtClean="0"/>
              <a:t>9</a:t>
            </a:fld>
            <a:endParaRPr lang="en-US"/>
          </a:p>
        </p:txBody>
      </p:sp>
    </p:spTree>
    <p:extLst>
      <p:ext uri="{BB962C8B-B14F-4D97-AF65-F5344CB8AC3E}">
        <p14:creationId xmlns:p14="http://schemas.microsoft.com/office/powerpoint/2010/main" val="32471496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029E8B7F-F101-43BE-B8B7-01D5D30F7B6B}"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6605668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E8B7F-F101-43BE-B8B7-01D5D30F7B6B}"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40358085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E8B7F-F101-43BE-B8B7-01D5D30F7B6B}"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283883039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29E8B7F-F101-43BE-B8B7-01D5D30F7B6B}"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139355981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029E8B7F-F101-43BE-B8B7-01D5D30F7B6B}" type="datetimeFigureOut">
              <a:rPr lang="en-US" smtClean="0"/>
              <a:t>7/16/2025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3780988951"/>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029E8B7F-F101-43BE-B8B7-01D5D30F7B6B}"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232759542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29E8B7F-F101-43BE-B8B7-01D5D30F7B6B}" type="datetimeFigureOut">
              <a:rPr lang="en-US" smtClean="0"/>
              <a:t>7/16/2025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2173405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029E8B7F-F101-43BE-B8B7-01D5D30F7B6B}" type="datetimeFigureOut">
              <a:rPr lang="en-US" smtClean="0"/>
              <a:t>7/16/2025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283760420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29E8B7F-F101-43BE-B8B7-01D5D30F7B6B}" type="datetimeFigureOut">
              <a:rPr lang="en-US" smtClean="0"/>
              <a:t>7/16/2025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9099579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9E8B7F-F101-43BE-B8B7-01D5D30F7B6B}"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350605057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29E8B7F-F101-43BE-B8B7-01D5D30F7B6B}" type="datetimeFigureOut">
              <a:rPr lang="en-US" smtClean="0"/>
              <a:t>7/16/2025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3C464CFB-CB34-4AED-B2C2-69AE09F11966}" type="slidenum">
              <a:rPr lang="en-US" smtClean="0"/>
              <a:t>‹#›</a:t>
            </a:fld>
            <a:endParaRPr lang="en-US"/>
          </a:p>
        </p:txBody>
      </p:sp>
    </p:spTree>
    <p:extLst>
      <p:ext uri="{BB962C8B-B14F-4D97-AF65-F5344CB8AC3E}">
        <p14:creationId xmlns:p14="http://schemas.microsoft.com/office/powerpoint/2010/main" val="27845272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29E8B7F-F101-43BE-B8B7-01D5D30F7B6B}" type="datetimeFigureOut">
              <a:rPr lang="en-US" smtClean="0"/>
              <a:t>7/16/2025</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C464CFB-CB34-4AED-B2C2-69AE09F11966}" type="slidenum">
              <a:rPr lang="en-US" smtClean="0"/>
              <a:t>‹#›</a:t>
            </a:fld>
            <a:endParaRPr lang="en-US"/>
          </a:p>
        </p:txBody>
      </p:sp>
    </p:spTree>
    <p:extLst>
      <p:ext uri="{BB962C8B-B14F-4D97-AF65-F5344CB8AC3E}">
        <p14:creationId xmlns:p14="http://schemas.microsoft.com/office/powerpoint/2010/main" val="2602432844"/>
      </p:ext>
    </p:extLst>
  </p:cSld>
  <p:clrMap bg1="dk1" tx1="lt1" bg2="dk2" tx2="lt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9EAE9A7-A56B-AB7F-3791-B68016EB85CE}"/>
              </a:ext>
            </a:extLst>
          </p:cNvPr>
          <p:cNvSpPr>
            <a:spLocks noGrp="1"/>
          </p:cNvSpPr>
          <p:nvPr>
            <p:ph type="subTitle" idx="1"/>
          </p:nvPr>
        </p:nvSpPr>
        <p:spPr>
          <a:xfrm>
            <a:off x="747843" y="3700007"/>
            <a:ext cx="9144000" cy="3089814"/>
          </a:xfrm>
        </p:spPr>
        <p:txBody>
          <a:bodyPr>
            <a:normAutofit/>
          </a:bodyPr>
          <a:lstStyle/>
          <a:p>
            <a:pPr algn="l">
              <a:lnSpc>
                <a:spcPct val="100000"/>
              </a:lnSpc>
              <a:spcBef>
                <a:spcPts val="0"/>
              </a:spcBef>
              <a:spcAft>
                <a:spcPts val="100"/>
              </a:spcAft>
            </a:pPr>
            <a:r>
              <a:rPr lang="en-US" sz="2000" b="1" dirty="0">
                <a:latin typeface="Arial" panose="020B0604020202020204" pitchFamily="34" charset="0"/>
                <a:cs typeface="Arial" panose="020B0604020202020204" pitchFamily="34" charset="0"/>
              </a:rPr>
              <a:t>Erick Khosasi</a:t>
            </a:r>
          </a:p>
          <a:p>
            <a:pPr algn="l">
              <a:lnSpc>
                <a:spcPct val="100000"/>
              </a:lnSpc>
              <a:spcBef>
                <a:spcPts val="0"/>
              </a:spcBef>
              <a:spcAft>
                <a:spcPts val="100"/>
              </a:spcAft>
            </a:pPr>
            <a:r>
              <a:rPr lang="en-US" sz="2000" dirty="0" err="1">
                <a:latin typeface="Arial" panose="020B0604020202020204" pitchFamily="34" charset="0"/>
                <a:cs typeface="Arial" panose="020B0604020202020204" pitchFamily="34" charset="0"/>
              </a:rPr>
              <a:t>Github</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erickkhosasi</a:t>
            </a:r>
            <a:endParaRPr lang="en-US" sz="2000" dirty="0">
              <a:latin typeface="Arial" panose="020B0604020202020204" pitchFamily="34" charset="0"/>
              <a:cs typeface="Arial" panose="020B0604020202020204" pitchFamily="34" charset="0"/>
            </a:endParaRPr>
          </a:p>
          <a:p>
            <a:pPr algn="l">
              <a:lnSpc>
                <a:spcPct val="100000"/>
              </a:lnSpc>
              <a:spcBef>
                <a:spcPts val="0"/>
              </a:spcBef>
              <a:spcAft>
                <a:spcPts val="100"/>
              </a:spcAft>
            </a:pPr>
            <a:r>
              <a:rPr lang="en-US" sz="2000" dirty="0">
                <a:latin typeface="Arial" panose="020B0604020202020204" pitchFamily="34" charset="0"/>
                <a:cs typeface="Arial" panose="020B0604020202020204" pitchFamily="34" charset="0"/>
              </a:rPr>
              <a:t>edX: erickkhosasi98</a:t>
            </a:r>
          </a:p>
          <a:p>
            <a:pPr algn="l">
              <a:lnSpc>
                <a:spcPct val="100000"/>
              </a:lnSpc>
              <a:spcBef>
                <a:spcPts val="0"/>
              </a:spcBef>
              <a:spcAft>
                <a:spcPts val="100"/>
              </a:spcAft>
            </a:pPr>
            <a:r>
              <a:rPr lang="en-US" sz="2000" dirty="0">
                <a:latin typeface="Arial" panose="020B0604020202020204" pitchFamily="34" charset="0"/>
                <a:cs typeface="Arial" panose="020B0604020202020204" pitchFamily="34" charset="0"/>
              </a:rPr>
              <a:t>Location: Medan, Indonesia</a:t>
            </a:r>
          </a:p>
          <a:p>
            <a:pPr algn="l">
              <a:lnSpc>
                <a:spcPct val="100000"/>
              </a:lnSpc>
              <a:spcBef>
                <a:spcPts val="0"/>
              </a:spcBef>
              <a:spcAft>
                <a:spcPts val="100"/>
              </a:spcAft>
            </a:pPr>
            <a:r>
              <a:rPr lang="en-US" sz="2000" dirty="0">
                <a:latin typeface="Arial" panose="020B0604020202020204" pitchFamily="34" charset="0"/>
                <a:cs typeface="Arial" panose="020B0604020202020204" pitchFamily="34" charset="0"/>
              </a:rPr>
              <a:t>Date: 16 July 2025</a:t>
            </a:r>
          </a:p>
        </p:txBody>
      </p:sp>
      <p:sp>
        <p:nvSpPr>
          <p:cNvPr id="4" name="Title 1">
            <a:extLst>
              <a:ext uri="{FF2B5EF4-FFF2-40B4-BE49-F238E27FC236}">
                <a16:creationId xmlns:a16="http://schemas.microsoft.com/office/drawing/2014/main" id="{7BD2F0F5-A645-D923-F73C-42BAC6D0DF30}"/>
              </a:ext>
            </a:extLst>
          </p:cNvPr>
          <p:cNvSpPr txBox="1">
            <a:spLocks/>
          </p:cNvSpPr>
          <p:nvPr/>
        </p:nvSpPr>
        <p:spPr>
          <a:xfrm>
            <a:off x="715759" y="1521161"/>
            <a:ext cx="9144000" cy="1965930"/>
          </a:xfrm>
          <a:prstGeom prst="rect">
            <a:avLst/>
          </a:prstGeom>
        </p:spPr>
        <p:txBody>
          <a:bodyPr vert="horz" lIns="91440" tIns="45720" rIns="91440" bIns="45720" rtlCol="0" anchor="b">
            <a:no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algn="l"/>
            <a:r>
              <a:rPr lang="en-US" b="1" dirty="0">
                <a:latin typeface="Arial" panose="020B0604020202020204" pitchFamily="34" charset="0"/>
                <a:ea typeface="Sans Serif Collection" panose="020B0502040504020204" pitchFamily="34" charset="0"/>
                <a:cs typeface="Arial" panose="020B0604020202020204" pitchFamily="34" charset="0"/>
              </a:rPr>
              <a:t>CS50 P</a:t>
            </a:r>
          </a:p>
          <a:p>
            <a:pPr algn="l"/>
            <a:r>
              <a:rPr lang="en-US" b="1" dirty="0">
                <a:latin typeface="Arial" panose="020B0604020202020204" pitchFamily="34" charset="0"/>
                <a:ea typeface="Sans Serif Collection" panose="020B0502040504020204" pitchFamily="34" charset="0"/>
                <a:cs typeface="Arial" panose="020B0604020202020204" pitchFamily="34" charset="0"/>
              </a:rPr>
              <a:t>FINAL PROJECT</a:t>
            </a:r>
          </a:p>
        </p:txBody>
      </p:sp>
    </p:spTree>
    <p:extLst>
      <p:ext uri="{BB962C8B-B14F-4D97-AF65-F5344CB8AC3E}">
        <p14:creationId xmlns:p14="http://schemas.microsoft.com/office/powerpoint/2010/main" val="330212826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D6F085-8153-021D-BC5A-4ACBAD21195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46142DD-DE02-503E-D08D-202000D9D914}"/>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View Equipment Collection</a:t>
            </a:r>
          </a:p>
        </p:txBody>
      </p:sp>
      <p:pic>
        <p:nvPicPr>
          <p:cNvPr id="4" name="Picture 3">
            <a:extLst>
              <a:ext uri="{FF2B5EF4-FFF2-40B4-BE49-F238E27FC236}">
                <a16:creationId xmlns:a16="http://schemas.microsoft.com/office/drawing/2014/main" id="{84E1A31F-3168-FA48-F6C3-A715E11AA902}"/>
              </a:ext>
            </a:extLst>
          </p:cNvPr>
          <p:cNvPicPr>
            <a:picLocks noChangeAspect="1"/>
          </p:cNvPicPr>
          <p:nvPr/>
        </p:nvPicPr>
        <p:blipFill>
          <a:blip r:embed="rId3"/>
          <a:stretch>
            <a:fillRect/>
          </a:stretch>
        </p:blipFill>
        <p:spPr>
          <a:xfrm>
            <a:off x="6964524" y="1690688"/>
            <a:ext cx="4389276" cy="4969207"/>
          </a:xfrm>
          <a:prstGeom prst="rect">
            <a:avLst/>
          </a:prstGeom>
        </p:spPr>
      </p:pic>
      <p:pic>
        <p:nvPicPr>
          <p:cNvPr id="10" name="Content Placeholder 9">
            <a:extLst>
              <a:ext uri="{FF2B5EF4-FFF2-40B4-BE49-F238E27FC236}">
                <a16:creationId xmlns:a16="http://schemas.microsoft.com/office/drawing/2014/main" id="{01A9D823-1493-1EF2-4207-EAC8F6989C49}"/>
              </a:ext>
            </a:extLst>
          </p:cNvPr>
          <p:cNvPicPr>
            <a:picLocks noGrp="1" noChangeAspect="1"/>
          </p:cNvPicPr>
          <p:nvPr>
            <p:ph idx="1"/>
          </p:nvPr>
        </p:nvPicPr>
        <p:blipFill>
          <a:blip r:embed="rId4"/>
          <a:stretch>
            <a:fillRect/>
          </a:stretch>
        </p:blipFill>
        <p:spPr>
          <a:xfrm>
            <a:off x="886326" y="1722771"/>
            <a:ext cx="5225716" cy="4251430"/>
          </a:xfrm>
        </p:spPr>
      </p:pic>
    </p:spTree>
    <p:extLst>
      <p:ext uri="{BB962C8B-B14F-4D97-AF65-F5344CB8AC3E}">
        <p14:creationId xmlns:p14="http://schemas.microsoft.com/office/powerpoint/2010/main" val="345647061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EDD9A1-A24A-E8A1-C0C1-9532C64C2C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92438CB-1D13-0014-26DC-21F4A7512D8E}"/>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Final Summary</a:t>
            </a:r>
          </a:p>
        </p:txBody>
      </p:sp>
      <p:pic>
        <p:nvPicPr>
          <p:cNvPr id="7" name="Content Placeholder 6">
            <a:extLst>
              <a:ext uri="{FF2B5EF4-FFF2-40B4-BE49-F238E27FC236}">
                <a16:creationId xmlns:a16="http://schemas.microsoft.com/office/drawing/2014/main" id="{308A282A-45F6-2E7B-89CE-F1B03A54AF51}"/>
              </a:ext>
            </a:extLst>
          </p:cNvPr>
          <p:cNvPicPr>
            <a:picLocks noGrp="1" noChangeAspect="1"/>
          </p:cNvPicPr>
          <p:nvPr>
            <p:ph idx="1"/>
          </p:nvPr>
        </p:nvPicPr>
        <p:blipFill>
          <a:blip r:embed="rId3"/>
          <a:stretch>
            <a:fillRect/>
          </a:stretch>
        </p:blipFill>
        <p:spPr>
          <a:xfrm>
            <a:off x="838199" y="1472698"/>
            <a:ext cx="7847673" cy="5052261"/>
          </a:xfrm>
        </p:spPr>
      </p:pic>
    </p:spTree>
    <p:extLst>
      <p:ext uri="{BB962C8B-B14F-4D97-AF65-F5344CB8AC3E}">
        <p14:creationId xmlns:p14="http://schemas.microsoft.com/office/powerpoint/2010/main" val="10065418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DF775F-7405-F5BD-492C-39CD7449DE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92D0704-17BD-435B-493D-C90B9AE72BB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Testing and Validation</a:t>
            </a:r>
          </a:p>
        </p:txBody>
      </p:sp>
      <p:sp>
        <p:nvSpPr>
          <p:cNvPr id="3" name="Content Placeholder 2">
            <a:extLst>
              <a:ext uri="{FF2B5EF4-FFF2-40B4-BE49-F238E27FC236}">
                <a16:creationId xmlns:a16="http://schemas.microsoft.com/office/drawing/2014/main" id="{F40C61AC-FF95-94CC-FEC8-F8879DE94D1F}"/>
              </a:ext>
            </a:extLst>
          </p:cNvPr>
          <p:cNvSpPr>
            <a:spLocks noGrp="1"/>
          </p:cNvSpPr>
          <p:nvPr>
            <p:ph idx="1"/>
          </p:nvPr>
        </p:nvSpPr>
        <p:spPr/>
        <p:txBody>
          <a:bodyPr>
            <a:normAutofit/>
          </a:bodyPr>
          <a:lstStyle/>
          <a:p>
            <a:pPr>
              <a:lnSpc>
                <a:spcPct val="250000"/>
              </a:lnSpc>
              <a:spcBef>
                <a:spcPts val="0"/>
              </a:spcBef>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 Unit tested with `</a:t>
            </a:r>
            <a:r>
              <a:rPr lang="en-US" dirty="0" err="1">
                <a:latin typeface="Arial" panose="020B0604020202020204" pitchFamily="34" charset="0"/>
                <a:cs typeface="Arial" panose="020B0604020202020204" pitchFamily="34" charset="0"/>
              </a:rPr>
              <a:t>pytest</a:t>
            </a:r>
            <a:r>
              <a:rPr lang="en-US" dirty="0">
                <a:latin typeface="Arial" panose="020B0604020202020204" pitchFamily="34" charset="0"/>
                <a:cs typeface="Arial" panose="020B0604020202020204" pitchFamily="34" charset="0"/>
              </a:rPr>
              <a:t>` and `</a:t>
            </a:r>
            <a:r>
              <a:rPr lang="en-US" dirty="0" err="1">
                <a:latin typeface="Arial" panose="020B0604020202020204" pitchFamily="34" charset="0"/>
                <a:cs typeface="Arial" panose="020B0604020202020204" pitchFamily="34" charset="0"/>
              </a:rPr>
              <a:t>unittest.mock.patch</a:t>
            </a:r>
            <a:r>
              <a:rPr lang="en-US" dirty="0">
                <a:latin typeface="Arial" panose="020B0604020202020204" pitchFamily="34" charset="0"/>
                <a:cs typeface="Arial" panose="020B0604020202020204" pitchFamily="34" charset="0"/>
              </a:rPr>
              <a:t>`</a:t>
            </a:r>
          </a:p>
          <a:p>
            <a:pPr>
              <a:lnSpc>
                <a:spcPct val="250000"/>
              </a:lnSpc>
              <a:spcBef>
                <a:spcPts val="0"/>
              </a:spcBef>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 Validates all major functions</a:t>
            </a:r>
          </a:p>
          <a:p>
            <a:pPr>
              <a:lnSpc>
                <a:spcPct val="250000"/>
              </a:lnSpc>
              <a:spcBef>
                <a:spcPts val="0"/>
              </a:spcBef>
              <a:spcAft>
                <a:spcPts val="1200"/>
              </a:spcAft>
              <a:buFont typeface="Arial" panose="020B0604020202020204" pitchFamily="34" charset="0"/>
              <a:buChar char="–"/>
            </a:pPr>
            <a:r>
              <a:rPr lang="en-US" dirty="0">
                <a:latin typeface="Arial" panose="020B0604020202020204" pitchFamily="34" charset="0"/>
                <a:cs typeface="Arial" panose="020B0604020202020204" pitchFamily="34" charset="0"/>
              </a:rPr>
              <a:t> Menu options looping</a:t>
            </a:r>
          </a:p>
        </p:txBody>
      </p:sp>
    </p:spTree>
    <p:extLst>
      <p:ext uri="{BB962C8B-B14F-4D97-AF65-F5344CB8AC3E}">
        <p14:creationId xmlns:p14="http://schemas.microsoft.com/office/powerpoint/2010/main" val="2750327270"/>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03FC04-5569-5791-6D96-80D1477E5BC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161641F-45C7-656A-9728-C90D24EBE457}"/>
              </a:ext>
            </a:extLst>
          </p:cNvPr>
          <p:cNvSpPr>
            <a:spLocks noGrp="1"/>
          </p:cNvSpPr>
          <p:nvPr>
            <p:ph type="ctrTitle"/>
          </p:nvPr>
        </p:nvSpPr>
        <p:spPr>
          <a:xfrm>
            <a:off x="1524000" y="1122363"/>
            <a:ext cx="9144000" cy="2957512"/>
          </a:xfrm>
        </p:spPr>
        <p:txBody>
          <a:bodyPr anchor="ctr">
            <a:normAutofit/>
          </a:bodyPr>
          <a:lstStyle/>
          <a:p>
            <a:pPr>
              <a:spcBef>
                <a:spcPts val="1200"/>
              </a:spcBef>
            </a:pPr>
            <a:r>
              <a:rPr lang="en-US" dirty="0">
                <a:latin typeface="Arial" panose="020B0604020202020204" pitchFamily="34" charset="0"/>
                <a:cs typeface="Arial" panose="020B0604020202020204" pitchFamily="34" charset="0"/>
              </a:rPr>
              <a:t>CS50 P</a:t>
            </a:r>
            <a:br>
              <a:rPr lang="en-US" dirty="0">
                <a:latin typeface="Arial" panose="020B0604020202020204" pitchFamily="34" charset="0"/>
                <a:cs typeface="Arial" panose="020B0604020202020204" pitchFamily="34" charset="0"/>
              </a:rPr>
            </a:br>
            <a:r>
              <a:rPr lang="en-US" sz="3600" dirty="0">
                <a:latin typeface="Arial" panose="020B0604020202020204" pitchFamily="34" charset="0"/>
                <a:cs typeface="Arial" panose="020B0604020202020204" pitchFamily="34" charset="0"/>
              </a:rPr>
              <a:t>FINAL PROJECT</a:t>
            </a:r>
            <a:br>
              <a:rPr lang="en-US" sz="3600" dirty="0">
                <a:latin typeface="Arial" panose="020B0604020202020204" pitchFamily="34" charset="0"/>
                <a:cs typeface="Arial" panose="020B0604020202020204" pitchFamily="34" charset="0"/>
              </a:rPr>
            </a:br>
            <a:r>
              <a:rPr lang="en-US" sz="1800" dirty="0">
                <a:latin typeface="Arial" panose="020B0604020202020204" pitchFamily="34" charset="0"/>
                <a:cs typeface="Arial" panose="020B0604020202020204" pitchFamily="34" charset="0"/>
              </a:rPr>
              <a:t> </a:t>
            </a:r>
            <a:br>
              <a:rPr lang="en-US" sz="3600" dirty="0">
                <a:latin typeface="Arial" panose="020B0604020202020204" pitchFamily="34" charset="0"/>
                <a:cs typeface="Arial" panose="020B0604020202020204" pitchFamily="34" charset="0"/>
              </a:rPr>
            </a:br>
            <a:r>
              <a:rPr lang="en-US" sz="2200" dirty="0">
                <a:latin typeface="Arial" panose="020B0604020202020204" pitchFamily="34" charset="0"/>
                <a:cs typeface="Arial" panose="020B0604020202020204" pitchFamily="34" charset="0"/>
              </a:rPr>
              <a:t>by Erick Khosasi</a:t>
            </a:r>
          </a:p>
        </p:txBody>
      </p:sp>
      <p:sp>
        <p:nvSpPr>
          <p:cNvPr id="3" name="Subtitle 2">
            <a:extLst>
              <a:ext uri="{FF2B5EF4-FFF2-40B4-BE49-F238E27FC236}">
                <a16:creationId xmlns:a16="http://schemas.microsoft.com/office/drawing/2014/main" id="{00F82EF0-78AE-849A-AF03-83F2DF801F5B}"/>
              </a:ext>
            </a:extLst>
          </p:cNvPr>
          <p:cNvSpPr>
            <a:spLocks noGrp="1"/>
          </p:cNvSpPr>
          <p:nvPr>
            <p:ph type="subTitle" idx="1"/>
          </p:nvPr>
        </p:nvSpPr>
        <p:spPr>
          <a:xfrm>
            <a:off x="1524000" y="4079875"/>
            <a:ext cx="9144000" cy="1655762"/>
          </a:xfrm>
        </p:spPr>
        <p:txBody>
          <a:bodyPr anchor="ctr">
            <a:normAutofit/>
          </a:bodyPr>
          <a:lstStyle/>
          <a:p>
            <a:r>
              <a:rPr lang="en-US" sz="4000" dirty="0">
                <a:latin typeface="Arial" panose="020B0604020202020204" pitchFamily="34" charset="0"/>
                <a:cs typeface="Arial" panose="020B0604020202020204" pitchFamily="34" charset="0"/>
              </a:rPr>
              <a:t>Thank You</a:t>
            </a:r>
          </a:p>
          <a:p>
            <a:r>
              <a:rPr lang="en-US" sz="4000" dirty="0">
                <a:latin typeface="Arial" panose="020B0604020202020204" pitchFamily="34" charset="0"/>
                <a:cs typeface="Arial" panose="020B0604020202020204" pitchFamily="34" charset="0"/>
              </a:rPr>
              <a:t>For Your Attention</a:t>
            </a:r>
          </a:p>
        </p:txBody>
      </p:sp>
    </p:spTree>
    <p:extLst>
      <p:ext uri="{BB962C8B-B14F-4D97-AF65-F5344CB8AC3E}">
        <p14:creationId xmlns:p14="http://schemas.microsoft.com/office/powerpoint/2010/main" val="3324572998"/>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1497A3-C775-CB05-B6E2-D015CB0B4CF2}"/>
              </a:ext>
            </a:extLst>
          </p:cNvPr>
          <p:cNvSpPr>
            <a:spLocks noGrp="1"/>
          </p:cNvSpPr>
          <p:nvPr>
            <p:ph type="ctrTitle"/>
          </p:nvPr>
        </p:nvSpPr>
        <p:spPr/>
        <p:txBody>
          <a:bodyPr/>
          <a:lstStyle/>
          <a:p>
            <a:r>
              <a:rPr lang="en-US" b="1" dirty="0">
                <a:latin typeface="Arial" panose="020B0604020202020204" pitchFamily="34" charset="0"/>
                <a:cs typeface="Arial" panose="020B0604020202020204" pitchFamily="34" charset="0"/>
              </a:rPr>
              <a:t>Genshin Impact</a:t>
            </a:r>
            <a:br>
              <a:rPr lang="en-US" b="1" dirty="0">
                <a:latin typeface="Arial" panose="020B0604020202020204" pitchFamily="34" charset="0"/>
                <a:cs typeface="Arial" panose="020B0604020202020204" pitchFamily="34" charset="0"/>
              </a:rPr>
            </a:br>
            <a:r>
              <a:rPr lang="en-US" b="1" dirty="0">
                <a:latin typeface="Arial" panose="020B0604020202020204" pitchFamily="34" charset="0"/>
                <a:cs typeface="Arial" panose="020B0604020202020204" pitchFamily="34" charset="0"/>
              </a:rPr>
              <a:t>Wish Simulator</a:t>
            </a:r>
          </a:p>
        </p:txBody>
      </p:sp>
      <p:sp>
        <p:nvSpPr>
          <p:cNvPr id="3" name="Subtitle 2">
            <a:extLst>
              <a:ext uri="{FF2B5EF4-FFF2-40B4-BE49-F238E27FC236}">
                <a16:creationId xmlns:a16="http://schemas.microsoft.com/office/drawing/2014/main" id="{C387D1A7-61C1-C1BA-C468-BC7E5BED4171}"/>
              </a:ext>
            </a:extLst>
          </p:cNvPr>
          <p:cNvSpPr>
            <a:spLocks noGrp="1"/>
          </p:cNvSpPr>
          <p:nvPr>
            <p:ph type="subTitle" idx="1"/>
          </p:nvPr>
        </p:nvSpPr>
        <p:spPr/>
        <p:txBody>
          <a:bodyPr anchor="t"/>
          <a:lstStyle/>
          <a:p>
            <a:pPr>
              <a:lnSpc>
                <a:spcPct val="150000"/>
              </a:lnSpc>
            </a:pPr>
            <a:r>
              <a:rPr lang="en-US" i="1" dirty="0">
                <a:latin typeface="Arial" panose="020B0604020202020204" pitchFamily="34" charset="0"/>
                <a:cs typeface="Arial" panose="020B0604020202020204" pitchFamily="34" charset="0"/>
              </a:rPr>
              <a:t>A console-based simulation of the Genshin Impact </a:t>
            </a:r>
            <a:r>
              <a:rPr lang="en-US" i="1" dirty="0" err="1">
                <a:latin typeface="Arial" panose="020B0604020202020204" pitchFamily="34" charset="0"/>
                <a:cs typeface="Arial" panose="020B0604020202020204" pitchFamily="34" charset="0"/>
              </a:rPr>
              <a:t>gacha</a:t>
            </a:r>
            <a:r>
              <a:rPr lang="en-US" i="1" dirty="0">
                <a:latin typeface="Arial" panose="020B0604020202020204" pitchFamily="34" charset="0"/>
                <a:cs typeface="Arial" panose="020B0604020202020204" pitchFamily="34" charset="0"/>
              </a:rPr>
              <a:t> system, written in Python</a:t>
            </a:r>
          </a:p>
        </p:txBody>
      </p:sp>
    </p:spTree>
    <p:extLst>
      <p:ext uri="{BB962C8B-B14F-4D97-AF65-F5344CB8AC3E}">
        <p14:creationId xmlns:p14="http://schemas.microsoft.com/office/powerpoint/2010/main" val="58726336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3">
                                            <p:txEl>
                                              <p:pRg st="0" end="0"/>
                                            </p:txEl>
                                          </p:spTgt>
                                        </p:tgtEl>
                                        <p:attrNameLst>
                                          <p:attrName>style.visibility</p:attrName>
                                        </p:attrNameLst>
                                      </p:cBhvr>
                                      <p:to>
                                        <p:strVal val="visible"/>
                                      </p:to>
                                    </p:set>
                                    <p:animEffect transition="in" filter="fade">
                                      <p:cBhvr>
                                        <p:cTn id="11" dur="500"/>
                                        <p:tgtEl>
                                          <p:spTgt spid="3">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uiExpand="1"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ED8262-2C4E-1F59-1F84-61C100615D48}"/>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Key Features:</a:t>
            </a:r>
          </a:p>
        </p:txBody>
      </p:sp>
      <p:sp>
        <p:nvSpPr>
          <p:cNvPr id="3" name="Content Placeholder 2">
            <a:extLst>
              <a:ext uri="{FF2B5EF4-FFF2-40B4-BE49-F238E27FC236}">
                <a16:creationId xmlns:a16="http://schemas.microsoft.com/office/drawing/2014/main" id="{BC395504-23B9-BB47-9E11-8635B37EFE0B}"/>
              </a:ext>
            </a:extLst>
          </p:cNvPr>
          <p:cNvSpPr>
            <a:spLocks noGrp="1"/>
          </p:cNvSpPr>
          <p:nvPr>
            <p:ph idx="1"/>
          </p:nvPr>
        </p:nvSpPr>
        <p:spPr/>
        <p:txBody>
          <a:bodyPr/>
          <a:lstStyle/>
          <a:p>
            <a:pPr>
              <a:lnSpc>
                <a:spcPct val="150000"/>
              </a:lnSpc>
              <a:spcBef>
                <a:spcPts val="0"/>
              </a:spcBef>
              <a:spcAft>
                <a:spcPts val="1800"/>
              </a:spcAft>
              <a:buFont typeface="Calibri" panose="020F0502020204030204" pitchFamily="34" charset="0"/>
              <a:buChar char="–"/>
            </a:pPr>
            <a:r>
              <a:rPr lang="en-US" dirty="0">
                <a:latin typeface="Arial" panose="020B0604020202020204" pitchFamily="34" charset="0"/>
                <a:cs typeface="Arial" panose="020B0604020202020204" pitchFamily="34" charset="0"/>
              </a:rPr>
              <a:t> Crystal top-up &amp; spending tracker</a:t>
            </a:r>
          </a:p>
          <a:p>
            <a:pPr>
              <a:lnSpc>
                <a:spcPct val="150000"/>
              </a:lnSpc>
              <a:spcBef>
                <a:spcPts val="0"/>
              </a:spcBef>
              <a:spcAft>
                <a:spcPts val="1800"/>
              </a:spcAft>
              <a:buFont typeface="Calibri" panose="020F0502020204030204" pitchFamily="34" charset="0"/>
              <a:buChar char="–"/>
            </a:pPr>
            <a:r>
              <a:rPr lang="en-US" dirty="0">
                <a:latin typeface="Arial" panose="020B0604020202020204" pitchFamily="34" charset="0"/>
                <a:cs typeface="Arial" panose="020B0604020202020204" pitchFamily="34" charset="0"/>
              </a:rPr>
              <a:t> Standard and featured wish banners</a:t>
            </a:r>
          </a:p>
          <a:p>
            <a:pPr>
              <a:lnSpc>
                <a:spcPct val="150000"/>
              </a:lnSpc>
              <a:spcBef>
                <a:spcPts val="0"/>
              </a:spcBef>
              <a:spcAft>
                <a:spcPts val="1800"/>
              </a:spcAft>
              <a:buFont typeface="Calibri" panose="020F0502020204030204" pitchFamily="34" charset="0"/>
              <a:buChar char="–"/>
            </a:pPr>
            <a:r>
              <a:rPr lang="en-US" dirty="0">
                <a:latin typeface="Arial" panose="020B0604020202020204" pitchFamily="34" charset="0"/>
                <a:cs typeface="Arial" panose="020B0604020202020204" pitchFamily="34" charset="0"/>
              </a:rPr>
              <a:t> Pity mechanics (</a:t>
            </a:r>
            <a:r>
              <a:rPr lang="en-US" dirty="0"/>
              <a:t>4★/5★ guarantee)</a:t>
            </a:r>
          </a:p>
          <a:p>
            <a:pPr>
              <a:lnSpc>
                <a:spcPct val="150000"/>
              </a:lnSpc>
              <a:spcBef>
                <a:spcPts val="0"/>
              </a:spcBef>
              <a:spcAft>
                <a:spcPts val="1800"/>
              </a:spcAft>
              <a:buFont typeface="Calibri" panose="020F0502020204030204" pitchFamily="34" charset="0"/>
              <a:buChar char="–"/>
            </a:pPr>
            <a:r>
              <a:rPr lang="en-US" dirty="0">
                <a:latin typeface="Arial" panose="020B0604020202020204" pitchFamily="34" charset="0"/>
                <a:cs typeface="Arial" panose="020B0604020202020204" pitchFamily="34" charset="0"/>
              </a:rPr>
              <a:t> Characters and equipment collection tracking</a:t>
            </a:r>
          </a:p>
          <a:p>
            <a:pPr>
              <a:lnSpc>
                <a:spcPct val="150000"/>
              </a:lnSpc>
              <a:spcBef>
                <a:spcPts val="0"/>
              </a:spcBef>
              <a:spcAft>
                <a:spcPts val="1800"/>
              </a:spcAft>
              <a:buFont typeface="Calibri" panose="020F0502020204030204" pitchFamily="34" charset="0"/>
              <a:buChar char="–"/>
            </a:pPr>
            <a:r>
              <a:rPr lang="en-US" dirty="0">
                <a:latin typeface="Arial" panose="020B0604020202020204" pitchFamily="34" charset="0"/>
                <a:cs typeface="Arial" panose="020B0604020202020204" pitchFamily="34" charset="0"/>
              </a:rPr>
              <a:t> Duplicate count handling</a:t>
            </a:r>
          </a:p>
        </p:txBody>
      </p:sp>
    </p:spTree>
    <p:extLst>
      <p:ext uri="{BB962C8B-B14F-4D97-AF65-F5344CB8AC3E}">
        <p14:creationId xmlns:p14="http://schemas.microsoft.com/office/powerpoint/2010/main" val="399203909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0" end="0"/>
                                            </p:txEl>
                                          </p:spTgt>
                                        </p:tgtEl>
                                        <p:attrNameLst>
                                          <p:attrName>style.visibility</p:attrName>
                                        </p:attrNameLst>
                                      </p:cBhvr>
                                      <p:to>
                                        <p:strVal val="visible"/>
                                      </p:to>
                                    </p:set>
                                    <p:animEffect transition="in" filter="fade">
                                      <p:cBhvr>
                                        <p:cTn id="12" dur="500"/>
                                        <p:tgtEl>
                                          <p:spTgt spid="3">
                                            <p:txEl>
                                              <p:pRg st="0" end="0"/>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animEffect transition="in" filter="fade">
                                      <p:cBhvr>
                                        <p:cTn id="17" dur="500"/>
                                        <p:tgtEl>
                                          <p:spTgt spid="3">
                                            <p:txEl>
                                              <p:pRg st="1" end="1"/>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3">
                                            <p:txEl>
                                              <p:pRg st="2" end="2"/>
                                            </p:txEl>
                                          </p:spTgt>
                                        </p:tgtEl>
                                        <p:attrNameLst>
                                          <p:attrName>style.visibility</p:attrName>
                                        </p:attrNameLst>
                                      </p:cBhvr>
                                      <p:to>
                                        <p:strVal val="visible"/>
                                      </p:to>
                                    </p:set>
                                    <p:animEffect transition="in" filter="fade">
                                      <p:cBhvr>
                                        <p:cTn id="22" dur="500"/>
                                        <p:tgtEl>
                                          <p:spTgt spid="3">
                                            <p:txEl>
                                              <p:pRg st="2" end="2"/>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3">
                                            <p:txEl>
                                              <p:pRg st="3" end="3"/>
                                            </p:txEl>
                                          </p:spTgt>
                                        </p:tgtEl>
                                        <p:attrNameLst>
                                          <p:attrName>style.visibility</p:attrName>
                                        </p:attrNameLst>
                                      </p:cBhvr>
                                      <p:to>
                                        <p:strVal val="visible"/>
                                      </p:to>
                                    </p:set>
                                    <p:animEffect transition="in" filter="fade">
                                      <p:cBhvr>
                                        <p:cTn id="27" dur="500"/>
                                        <p:tgtEl>
                                          <p:spTgt spid="3">
                                            <p:txEl>
                                              <p:pRg st="3" end="3"/>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3">
                                            <p:txEl>
                                              <p:pRg st="4" end="4"/>
                                            </p:txEl>
                                          </p:spTgt>
                                        </p:tgtEl>
                                        <p:attrNameLst>
                                          <p:attrName>style.visibility</p:attrName>
                                        </p:attrNameLst>
                                      </p:cBhvr>
                                      <p:to>
                                        <p:strVal val="visible"/>
                                      </p:to>
                                    </p:set>
                                    <p:animEffect transition="in" filter="fade">
                                      <p:cBhvr>
                                        <p:cTn id="32" dur="500"/>
                                        <p:tgtEl>
                                          <p:spTgt spid="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28947A-C568-AE4A-CDEF-3089BB36A6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84B8CE5-BFE2-9D3D-5DA9-448CD6E8508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Main Menu</a:t>
            </a:r>
          </a:p>
        </p:txBody>
      </p:sp>
      <p:pic>
        <p:nvPicPr>
          <p:cNvPr id="11" name="Content Placeholder 10">
            <a:extLst>
              <a:ext uri="{FF2B5EF4-FFF2-40B4-BE49-F238E27FC236}">
                <a16:creationId xmlns:a16="http://schemas.microsoft.com/office/drawing/2014/main" id="{6A36ACE0-E1D6-6F3C-2A14-975DCAAEC33B}"/>
              </a:ext>
            </a:extLst>
          </p:cNvPr>
          <p:cNvPicPr>
            <a:picLocks noGrp="1" noChangeAspect="1"/>
          </p:cNvPicPr>
          <p:nvPr>
            <p:ph idx="1"/>
          </p:nvPr>
        </p:nvPicPr>
        <p:blipFill>
          <a:blip r:embed="rId3"/>
          <a:stretch>
            <a:fillRect/>
          </a:stretch>
        </p:blipFill>
        <p:spPr>
          <a:xfrm>
            <a:off x="838200" y="1516575"/>
            <a:ext cx="6188242" cy="4733127"/>
          </a:xfrm>
        </p:spPr>
      </p:pic>
    </p:spTree>
    <p:extLst>
      <p:ext uri="{BB962C8B-B14F-4D97-AF65-F5344CB8AC3E}">
        <p14:creationId xmlns:p14="http://schemas.microsoft.com/office/powerpoint/2010/main" val="2982745339"/>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FA73B-8616-0A22-CB7A-86A6DA9FCC0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5A6A6CD-A01F-9FA1-9366-C12BC0366FB0}"/>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Top Up Crystals</a:t>
            </a:r>
          </a:p>
        </p:txBody>
      </p:sp>
      <p:pic>
        <p:nvPicPr>
          <p:cNvPr id="7" name="Content Placeholder 6">
            <a:extLst>
              <a:ext uri="{FF2B5EF4-FFF2-40B4-BE49-F238E27FC236}">
                <a16:creationId xmlns:a16="http://schemas.microsoft.com/office/drawing/2014/main" id="{DADE6031-46C4-3CE4-E574-9145C942CD7B}"/>
              </a:ext>
            </a:extLst>
          </p:cNvPr>
          <p:cNvPicPr>
            <a:picLocks noGrp="1" noChangeAspect="1"/>
          </p:cNvPicPr>
          <p:nvPr>
            <p:ph idx="1"/>
          </p:nvPr>
        </p:nvPicPr>
        <p:blipFill>
          <a:blip r:embed="rId3"/>
          <a:stretch>
            <a:fillRect/>
          </a:stretch>
        </p:blipFill>
        <p:spPr>
          <a:xfrm>
            <a:off x="838200" y="1690688"/>
            <a:ext cx="6621379" cy="3898720"/>
          </a:xfrm>
          <a:prstGeom prst="rect">
            <a:avLst/>
          </a:prstGeom>
        </p:spPr>
      </p:pic>
    </p:spTree>
    <p:extLst>
      <p:ext uri="{BB962C8B-B14F-4D97-AF65-F5344CB8AC3E}">
        <p14:creationId xmlns:p14="http://schemas.microsoft.com/office/powerpoint/2010/main" val="25591774"/>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78E3FC-A14B-238E-C0ED-D45E1F01823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D56C912-7801-8A74-DD62-BDDFD7883AD9}"/>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Featured Banner Wish</a:t>
            </a:r>
          </a:p>
        </p:txBody>
      </p:sp>
      <p:pic>
        <p:nvPicPr>
          <p:cNvPr id="6" name="Content Placeholder 5">
            <a:extLst>
              <a:ext uri="{FF2B5EF4-FFF2-40B4-BE49-F238E27FC236}">
                <a16:creationId xmlns:a16="http://schemas.microsoft.com/office/drawing/2014/main" id="{41758162-E6FA-5160-C200-3A2466A6D068}"/>
              </a:ext>
            </a:extLst>
          </p:cNvPr>
          <p:cNvPicPr>
            <a:picLocks noGrp="1" noChangeAspect="1"/>
          </p:cNvPicPr>
          <p:nvPr>
            <p:ph idx="1"/>
          </p:nvPr>
        </p:nvPicPr>
        <p:blipFill>
          <a:blip r:embed="rId3"/>
          <a:stretch>
            <a:fillRect/>
          </a:stretch>
        </p:blipFill>
        <p:spPr>
          <a:xfrm>
            <a:off x="854242" y="1626520"/>
            <a:ext cx="4840705" cy="5115888"/>
          </a:xfrm>
        </p:spPr>
      </p:pic>
    </p:spTree>
    <p:extLst>
      <p:ext uri="{BB962C8B-B14F-4D97-AF65-F5344CB8AC3E}">
        <p14:creationId xmlns:p14="http://schemas.microsoft.com/office/powerpoint/2010/main" val="124522636"/>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8010C3-0218-52BE-004D-C1BF76ADC0A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A0B7EFC-F43A-12DC-8DB1-92E86A47F565}"/>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Featured Banner Wish Result</a:t>
            </a:r>
          </a:p>
        </p:txBody>
      </p:sp>
      <p:pic>
        <p:nvPicPr>
          <p:cNvPr id="7" name="Content Placeholder 6">
            <a:extLst>
              <a:ext uri="{FF2B5EF4-FFF2-40B4-BE49-F238E27FC236}">
                <a16:creationId xmlns:a16="http://schemas.microsoft.com/office/drawing/2014/main" id="{1852BC9F-51BB-E431-C53B-37FD7ED10273}"/>
              </a:ext>
            </a:extLst>
          </p:cNvPr>
          <p:cNvPicPr>
            <a:picLocks noGrp="1" noChangeAspect="1"/>
          </p:cNvPicPr>
          <p:nvPr>
            <p:ph idx="1"/>
          </p:nvPr>
        </p:nvPicPr>
        <p:blipFill>
          <a:blip r:embed="rId3"/>
          <a:stretch>
            <a:fillRect/>
          </a:stretch>
        </p:blipFill>
        <p:spPr>
          <a:xfrm>
            <a:off x="838199" y="1690688"/>
            <a:ext cx="6284495" cy="4709182"/>
          </a:xfrm>
        </p:spPr>
      </p:pic>
    </p:spTree>
    <p:extLst>
      <p:ext uri="{BB962C8B-B14F-4D97-AF65-F5344CB8AC3E}">
        <p14:creationId xmlns:p14="http://schemas.microsoft.com/office/powerpoint/2010/main" val="1669517387"/>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46B2C6-51CC-2305-A123-DD971BAAAE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B1869C9-B72E-00E7-60F5-325DAEAA4896}"/>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Insufficient Crystals</a:t>
            </a:r>
          </a:p>
        </p:txBody>
      </p:sp>
      <p:pic>
        <p:nvPicPr>
          <p:cNvPr id="13" name="Content Placeholder 12">
            <a:extLst>
              <a:ext uri="{FF2B5EF4-FFF2-40B4-BE49-F238E27FC236}">
                <a16:creationId xmlns:a16="http://schemas.microsoft.com/office/drawing/2014/main" id="{E0352914-D879-7A38-C9F1-CBA63998BCB8}"/>
              </a:ext>
            </a:extLst>
          </p:cNvPr>
          <p:cNvPicPr>
            <a:picLocks noGrp="1" noChangeAspect="1"/>
          </p:cNvPicPr>
          <p:nvPr>
            <p:ph idx="1"/>
          </p:nvPr>
        </p:nvPicPr>
        <p:blipFill>
          <a:blip r:embed="rId3"/>
          <a:stretch>
            <a:fillRect/>
          </a:stretch>
        </p:blipFill>
        <p:spPr>
          <a:xfrm>
            <a:off x="838200" y="1798972"/>
            <a:ext cx="5630140" cy="2282039"/>
          </a:xfrm>
        </p:spPr>
      </p:pic>
    </p:spTree>
    <p:extLst>
      <p:ext uri="{BB962C8B-B14F-4D97-AF65-F5344CB8AC3E}">
        <p14:creationId xmlns:p14="http://schemas.microsoft.com/office/powerpoint/2010/main" val="1679986305"/>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AAFA04-CFD0-C736-C03B-B764743DB9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D1A6CA6-1871-F778-0A42-C7444E080CB1}"/>
              </a:ext>
            </a:extLst>
          </p:cNvPr>
          <p:cNvSpPr>
            <a:spLocks noGrp="1"/>
          </p:cNvSpPr>
          <p:nvPr>
            <p:ph type="title"/>
          </p:nvPr>
        </p:nvSpPr>
        <p:spPr/>
        <p:txBody>
          <a:bodyPr/>
          <a:lstStyle/>
          <a:p>
            <a:r>
              <a:rPr lang="en-US" dirty="0">
                <a:latin typeface="Arial" panose="020B0604020202020204" pitchFamily="34" charset="0"/>
                <a:cs typeface="Arial" panose="020B0604020202020204" pitchFamily="34" charset="0"/>
              </a:rPr>
              <a:t>View Characters Collection</a:t>
            </a:r>
          </a:p>
        </p:txBody>
      </p:sp>
      <p:pic>
        <p:nvPicPr>
          <p:cNvPr id="11" name="Content Placeholder 10">
            <a:extLst>
              <a:ext uri="{FF2B5EF4-FFF2-40B4-BE49-F238E27FC236}">
                <a16:creationId xmlns:a16="http://schemas.microsoft.com/office/drawing/2014/main" id="{87D9EF0A-37B9-82F9-CB92-28AD78682FDC}"/>
              </a:ext>
            </a:extLst>
          </p:cNvPr>
          <p:cNvPicPr>
            <a:picLocks noGrp="1" noChangeAspect="1"/>
          </p:cNvPicPr>
          <p:nvPr>
            <p:ph idx="1"/>
          </p:nvPr>
        </p:nvPicPr>
        <p:blipFill>
          <a:blip r:embed="rId3"/>
          <a:stretch>
            <a:fillRect/>
          </a:stretch>
        </p:blipFill>
        <p:spPr>
          <a:xfrm>
            <a:off x="838200" y="1690688"/>
            <a:ext cx="5353221" cy="4347644"/>
          </a:xfrm>
        </p:spPr>
      </p:pic>
      <p:pic>
        <p:nvPicPr>
          <p:cNvPr id="13" name="Picture 12">
            <a:extLst>
              <a:ext uri="{FF2B5EF4-FFF2-40B4-BE49-F238E27FC236}">
                <a16:creationId xmlns:a16="http://schemas.microsoft.com/office/drawing/2014/main" id="{295062BC-27F8-5B47-D7AC-9F0A7E01850B}"/>
              </a:ext>
            </a:extLst>
          </p:cNvPr>
          <p:cNvPicPr>
            <a:picLocks noChangeAspect="1"/>
          </p:cNvPicPr>
          <p:nvPr/>
        </p:nvPicPr>
        <p:blipFill>
          <a:blip r:embed="rId4"/>
          <a:srcRect r="10702"/>
          <a:stretch>
            <a:fillRect/>
          </a:stretch>
        </p:blipFill>
        <p:spPr>
          <a:xfrm>
            <a:off x="6468217" y="1690688"/>
            <a:ext cx="5353221" cy="1613986"/>
          </a:xfrm>
          <a:prstGeom prst="rect">
            <a:avLst/>
          </a:prstGeom>
        </p:spPr>
      </p:pic>
    </p:spTree>
    <p:extLst>
      <p:ext uri="{BB962C8B-B14F-4D97-AF65-F5344CB8AC3E}">
        <p14:creationId xmlns:p14="http://schemas.microsoft.com/office/powerpoint/2010/main" val="3099423803"/>
      </p:ext>
    </p:extLst>
  </p:cSld>
  <p:clrMapOvr>
    <a:masterClrMapping/>
  </p:clrMapOvr>
  <mc:AlternateContent xmlns:mc="http://schemas.openxmlformats.org/markup-compatibility/2006" xmlns:p14="http://schemas.microsoft.com/office/powerpoint/2010/main">
    <mc:Choice Requires="p14">
      <p:transition p14:dur="250">
        <p:fade/>
      </p:transition>
    </mc:Choice>
    <mc:Fallback xmlns="">
      <p:transition>
        <p:fade/>
      </p:transition>
    </mc:Fallback>
  </mc:AlternateContent>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2013 - 2022 Theme" id="{62F939B6-93AF-4DB8-9C6B-D6C7DFDC589F}" vid="{4F46216B-77A9-411A-B9D3-5023FCB7020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2013 - 2022 Theme</Template>
  <TotalTime>558</TotalTime>
  <Words>755</Words>
  <Application>Microsoft Office PowerPoint</Application>
  <PresentationFormat>Widescreen</PresentationFormat>
  <Paragraphs>69</Paragraphs>
  <Slides>13</Slides>
  <Notes>13</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13</vt:i4>
      </vt:variant>
    </vt:vector>
  </HeadingPairs>
  <TitlesOfParts>
    <vt:vector size="17" baseType="lpstr">
      <vt:lpstr>Arial</vt:lpstr>
      <vt:lpstr>Calibri</vt:lpstr>
      <vt:lpstr>Calibri Light</vt:lpstr>
      <vt:lpstr>Office Theme</vt:lpstr>
      <vt:lpstr>PowerPoint Presentation</vt:lpstr>
      <vt:lpstr>Genshin Impact Wish Simulator</vt:lpstr>
      <vt:lpstr>Key Features:</vt:lpstr>
      <vt:lpstr>Main Menu</vt:lpstr>
      <vt:lpstr>Top Up Crystals</vt:lpstr>
      <vt:lpstr>Featured Banner Wish</vt:lpstr>
      <vt:lpstr>Featured Banner Wish Result</vt:lpstr>
      <vt:lpstr>Insufficient Crystals</vt:lpstr>
      <vt:lpstr>View Characters Collection</vt:lpstr>
      <vt:lpstr>View Equipment Collection</vt:lpstr>
      <vt:lpstr>Final Summary</vt:lpstr>
      <vt:lpstr>Testing and Validation</vt:lpstr>
      <vt:lpstr>CS50 P FINAL PROJECT   by Erick Khosasi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Erick Khosasi</dc:creator>
  <cp:lastModifiedBy>Erick Khosasi</cp:lastModifiedBy>
  <cp:revision>17</cp:revision>
  <dcterms:created xsi:type="dcterms:W3CDTF">2025-05-27T09:24:51Z</dcterms:created>
  <dcterms:modified xsi:type="dcterms:W3CDTF">2025-07-16T06:57:01Z</dcterms:modified>
</cp:coreProperties>
</file>