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6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6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61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10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69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37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19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72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10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95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8FA6-C92F-4DE4-B8BE-58826DC44749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4426-1E69-43A6-BA04-618C720D3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794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research.ncku.edu.tw/re/articles/e/20071102/imag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152" y="1659692"/>
            <a:ext cx="24003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Predição </a:t>
            </a:r>
            <a:r>
              <a:rPr lang="pt-BR" dirty="0" err="1"/>
              <a:t>Intra-Quadro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268761"/>
            <a:ext cx="8229600" cy="3096344"/>
          </a:xfrm>
        </p:spPr>
        <p:txBody>
          <a:bodyPr>
            <a:normAutofit/>
          </a:bodyPr>
          <a:lstStyle/>
          <a:p>
            <a:r>
              <a:rPr lang="pt-BR" dirty="0"/>
              <a:t>Exemplos de Modos de Predição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 III – Prof. Bruno Zatt / Prof. Marcelo Porto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EF0A-A016-4AEB-9E66-8E1D573FDACA}" type="slidenum">
              <a:rPr lang="pt-BR" smtClean="0"/>
              <a:pPr/>
              <a:t>1</a:t>
            </a:fld>
            <a:endParaRPr lang="pt-BR" dirty="0"/>
          </a:p>
        </p:txBody>
      </p:sp>
      <p:grpSp>
        <p:nvGrpSpPr>
          <p:cNvPr id="51" name="Group 109"/>
          <p:cNvGrpSpPr>
            <a:grpSpLocks/>
          </p:cNvGrpSpPr>
          <p:nvPr/>
        </p:nvGrpSpPr>
        <p:grpSpPr bwMode="auto">
          <a:xfrm>
            <a:off x="3657600" y="1853209"/>
            <a:ext cx="3302000" cy="1585913"/>
            <a:chOff x="1344" y="1968"/>
            <a:chExt cx="2080" cy="999"/>
          </a:xfrm>
        </p:grpSpPr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2880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344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1536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1728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536" y="21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2112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1920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1344" y="216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1728" y="21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1920" y="21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2112" y="21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728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1536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1344" y="2352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112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1344" y="2544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536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728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20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2112" y="25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36" y="27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1344" y="2736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2112" y="27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Rectangle 32"/>
            <p:cNvSpPr>
              <a:spLocks noChangeArrowheads="1"/>
            </p:cNvSpPr>
            <p:nvPr/>
          </p:nvSpPr>
          <p:spPr bwMode="auto">
            <a:xfrm>
              <a:off x="1920" y="27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2688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2496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2304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1536" y="1968"/>
              <a:ext cx="18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pt-BR" dirty="0"/>
                <a:t>A   B    C   D   E    F    G   H  </a:t>
              </a:r>
            </a:p>
          </p:txBody>
        </p:sp>
        <p:sp>
          <p:nvSpPr>
            <p:cNvPr id="82" name="Text Box 39"/>
            <p:cNvSpPr txBox="1">
              <a:spLocks noChangeArrowheads="1"/>
            </p:cNvSpPr>
            <p:nvPr/>
          </p:nvSpPr>
          <p:spPr bwMode="auto">
            <a:xfrm>
              <a:off x="1344" y="1968"/>
              <a:ext cx="19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pt-BR"/>
                <a:t>Q</a:t>
              </a:r>
            </a:p>
            <a:p>
              <a:pPr algn="r">
                <a:spcBef>
                  <a:spcPct val="50000"/>
                </a:spcBef>
              </a:pPr>
              <a:endParaRPr lang="en-US" altLang="pt-BR"/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1344" y="216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pt-BR"/>
                <a:t>I</a:t>
              </a:r>
            </a:p>
          </p:txBody>
        </p:sp>
        <p:sp>
          <p:nvSpPr>
            <p:cNvPr id="84" name="Text Box 41"/>
            <p:cNvSpPr txBox="1">
              <a:spLocks noChangeArrowheads="1"/>
            </p:cNvSpPr>
            <p:nvPr/>
          </p:nvSpPr>
          <p:spPr bwMode="auto">
            <a:xfrm>
              <a:off x="1344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pt-BR"/>
                <a:t>J</a:t>
              </a: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1344" y="25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pt-BR"/>
                <a:t>K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1344" y="27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pt-BR"/>
                <a:t>L</a:t>
              </a:r>
            </a:p>
          </p:txBody>
        </p:sp>
      </p:grpSp>
      <p:sp>
        <p:nvSpPr>
          <p:cNvPr id="87" name="Rectangle 47"/>
          <p:cNvSpPr>
            <a:spLocks noChangeArrowheads="1"/>
          </p:cNvSpPr>
          <p:nvPr/>
        </p:nvSpPr>
        <p:spPr bwMode="auto">
          <a:xfrm>
            <a:off x="10179050" y="1975446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altLang="pt-BR"/>
          </a:p>
        </p:txBody>
      </p:sp>
      <p:sp>
        <p:nvSpPr>
          <p:cNvPr id="88" name="Rectangle 48"/>
          <p:cNvSpPr>
            <a:spLocks noChangeArrowheads="1"/>
          </p:cNvSpPr>
          <p:nvPr/>
        </p:nvSpPr>
        <p:spPr bwMode="auto">
          <a:xfrm>
            <a:off x="10483270" y="219718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altLang="pt-BR"/>
          </a:p>
        </p:txBody>
      </p:sp>
      <p:sp>
        <p:nvSpPr>
          <p:cNvPr id="90" name="Rectangle 51"/>
          <p:cNvSpPr>
            <a:spLocks noChangeArrowheads="1"/>
          </p:cNvSpPr>
          <p:nvPr/>
        </p:nvSpPr>
        <p:spPr bwMode="auto">
          <a:xfrm>
            <a:off x="1524001" y="21257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91" name="Group 57"/>
          <p:cNvGrpSpPr>
            <a:grpSpLocks/>
          </p:cNvGrpSpPr>
          <p:nvPr/>
        </p:nvGrpSpPr>
        <p:grpSpPr bwMode="auto">
          <a:xfrm>
            <a:off x="4114800" y="2158008"/>
            <a:ext cx="914400" cy="1219200"/>
            <a:chOff x="2688" y="2256"/>
            <a:chExt cx="576" cy="768"/>
          </a:xfrm>
        </p:grpSpPr>
        <p:sp>
          <p:nvSpPr>
            <p:cNvPr id="92" name="Line 52"/>
            <p:cNvSpPr>
              <a:spLocks noChangeShapeType="1"/>
            </p:cNvSpPr>
            <p:nvPr/>
          </p:nvSpPr>
          <p:spPr bwMode="auto">
            <a:xfrm>
              <a:off x="2688" y="2256"/>
              <a:ext cx="0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Line 53"/>
            <p:cNvSpPr>
              <a:spLocks noChangeShapeType="1"/>
            </p:cNvSpPr>
            <p:nvPr/>
          </p:nvSpPr>
          <p:spPr bwMode="auto">
            <a:xfrm>
              <a:off x="2880" y="2256"/>
              <a:ext cx="0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Line 54"/>
            <p:cNvSpPr>
              <a:spLocks noChangeShapeType="1"/>
            </p:cNvSpPr>
            <p:nvPr/>
          </p:nvSpPr>
          <p:spPr bwMode="auto">
            <a:xfrm>
              <a:off x="3072" y="2256"/>
              <a:ext cx="0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Line 55"/>
            <p:cNvSpPr>
              <a:spLocks noChangeShapeType="1"/>
            </p:cNvSpPr>
            <p:nvPr/>
          </p:nvSpPr>
          <p:spPr bwMode="auto">
            <a:xfrm>
              <a:off x="3264" y="2256"/>
              <a:ext cx="0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6" name="Group 58"/>
          <p:cNvGrpSpPr>
            <a:grpSpLocks/>
          </p:cNvGrpSpPr>
          <p:nvPr/>
        </p:nvGrpSpPr>
        <p:grpSpPr bwMode="auto">
          <a:xfrm rot="16200000">
            <a:off x="4114800" y="2158008"/>
            <a:ext cx="914400" cy="1219200"/>
            <a:chOff x="2688" y="2256"/>
            <a:chExt cx="576" cy="768"/>
          </a:xfrm>
        </p:grpSpPr>
        <p:sp>
          <p:nvSpPr>
            <p:cNvPr id="97" name="Line 59"/>
            <p:cNvSpPr>
              <a:spLocks noChangeShapeType="1"/>
            </p:cNvSpPr>
            <p:nvPr/>
          </p:nvSpPr>
          <p:spPr bwMode="auto">
            <a:xfrm>
              <a:off x="2688" y="2256"/>
              <a:ext cx="0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>
              <a:off x="2880" y="2256"/>
              <a:ext cx="0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Line 61"/>
            <p:cNvSpPr>
              <a:spLocks noChangeShapeType="1"/>
            </p:cNvSpPr>
            <p:nvPr/>
          </p:nvSpPr>
          <p:spPr bwMode="auto">
            <a:xfrm>
              <a:off x="3072" y="2256"/>
              <a:ext cx="0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Line 62"/>
            <p:cNvSpPr>
              <a:spLocks noChangeShapeType="1"/>
            </p:cNvSpPr>
            <p:nvPr/>
          </p:nvSpPr>
          <p:spPr bwMode="auto">
            <a:xfrm>
              <a:off x="3264" y="2256"/>
              <a:ext cx="0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1" name="Line 63"/>
          <p:cNvSpPr>
            <a:spLocks noChangeShapeType="1"/>
          </p:cNvSpPr>
          <p:nvPr/>
        </p:nvSpPr>
        <p:spPr bwMode="auto">
          <a:xfrm>
            <a:off x="9067800" y="253900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" name="Freeform 65"/>
          <p:cNvSpPr>
            <a:spLocks/>
          </p:cNvSpPr>
          <p:nvPr/>
        </p:nvSpPr>
        <p:spPr bwMode="auto">
          <a:xfrm>
            <a:off x="9067800" y="2539008"/>
            <a:ext cx="685800" cy="77788"/>
          </a:xfrm>
          <a:custGeom>
            <a:avLst/>
            <a:gdLst>
              <a:gd name="T0" fmla="*/ 0 w 504"/>
              <a:gd name="T1" fmla="*/ 0 h 1"/>
              <a:gd name="T2" fmla="*/ 504 w 50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4" h="1">
                <a:moveTo>
                  <a:pt x="0" y="0"/>
                </a:moveTo>
                <a:lnTo>
                  <a:pt x="50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3" name="Group 77"/>
          <p:cNvGrpSpPr>
            <a:grpSpLocks/>
          </p:cNvGrpSpPr>
          <p:nvPr/>
        </p:nvGrpSpPr>
        <p:grpSpPr bwMode="auto">
          <a:xfrm>
            <a:off x="3962400" y="2158008"/>
            <a:ext cx="1219200" cy="1219200"/>
            <a:chOff x="2784" y="2304"/>
            <a:chExt cx="768" cy="768"/>
          </a:xfrm>
        </p:grpSpPr>
        <p:sp>
          <p:nvSpPr>
            <p:cNvPr id="104" name="Line 66"/>
            <p:cNvSpPr>
              <a:spLocks noChangeShapeType="1"/>
            </p:cNvSpPr>
            <p:nvPr/>
          </p:nvSpPr>
          <p:spPr bwMode="auto">
            <a:xfrm>
              <a:off x="2784" y="2304"/>
              <a:ext cx="768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Line 67"/>
            <p:cNvSpPr>
              <a:spLocks noChangeShapeType="1"/>
            </p:cNvSpPr>
            <p:nvPr/>
          </p:nvSpPr>
          <p:spPr bwMode="auto">
            <a:xfrm>
              <a:off x="3360" y="2304"/>
              <a:ext cx="192" cy="20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>
              <a:off x="3168" y="2304"/>
              <a:ext cx="384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Line 69"/>
            <p:cNvSpPr>
              <a:spLocks noChangeShapeType="1"/>
            </p:cNvSpPr>
            <p:nvPr/>
          </p:nvSpPr>
          <p:spPr bwMode="auto">
            <a:xfrm>
              <a:off x="2976" y="2304"/>
              <a:ext cx="576" cy="56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70"/>
            <p:cNvSpPr>
              <a:spLocks noChangeShapeType="1"/>
            </p:cNvSpPr>
            <p:nvPr/>
          </p:nvSpPr>
          <p:spPr bwMode="auto">
            <a:xfrm>
              <a:off x="2784" y="2880"/>
              <a:ext cx="192" cy="19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Line 71"/>
            <p:cNvSpPr>
              <a:spLocks noChangeShapeType="1"/>
            </p:cNvSpPr>
            <p:nvPr/>
          </p:nvSpPr>
          <p:spPr bwMode="auto">
            <a:xfrm>
              <a:off x="2784" y="2509"/>
              <a:ext cx="576" cy="56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Line 73"/>
            <p:cNvSpPr>
              <a:spLocks noChangeShapeType="1"/>
            </p:cNvSpPr>
            <p:nvPr/>
          </p:nvSpPr>
          <p:spPr bwMode="auto">
            <a:xfrm>
              <a:off x="2784" y="2714"/>
              <a:ext cx="384" cy="35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1" name="Line 78"/>
          <p:cNvSpPr>
            <a:spLocks noChangeShapeType="1"/>
          </p:cNvSpPr>
          <p:nvPr/>
        </p:nvSpPr>
        <p:spPr bwMode="auto">
          <a:xfrm>
            <a:off x="9144000" y="2539008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12" name="Group 79"/>
          <p:cNvGrpSpPr>
            <a:grpSpLocks/>
          </p:cNvGrpSpPr>
          <p:nvPr/>
        </p:nvGrpSpPr>
        <p:grpSpPr bwMode="auto">
          <a:xfrm rot="5400000">
            <a:off x="3962400" y="2158008"/>
            <a:ext cx="1219200" cy="1219200"/>
            <a:chOff x="2784" y="2304"/>
            <a:chExt cx="768" cy="768"/>
          </a:xfrm>
        </p:grpSpPr>
        <p:sp>
          <p:nvSpPr>
            <p:cNvPr id="113" name="Line 80"/>
            <p:cNvSpPr>
              <a:spLocks noChangeShapeType="1"/>
            </p:cNvSpPr>
            <p:nvPr/>
          </p:nvSpPr>
          <p:spPr bwMode="auto">
            <a:xfrm>
              <a:off x="2784" y="2304"/>
              <a:ext cx="768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Line 81"/>
            <p:cNvSpPr>
              <a:spLocks noChangeShapeType="1"/>
            </p:cNvSpPr>
            <p:nvPr/>
          </p:nvSpPr>
          <p:spPr bwMode="auto">
            <a:xfrm>
              <a:off x="3360" y="2304"/>
              <a:ext cx="192" cy="20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Line 82"/>
            <p:cNvSpPr>
              <a:spLocks noChangeShapeType="1"/>
            </p:cNvSpPr>
            <p:nvPr/>
          </p:nvSpPr>
          <p:spPr bwMode="auto">
            <a:xfrm>
              <a:off x="3168" y="2304"/>
              <a:ext cx="384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Line 83"/>
            <p:cNvSpPr>
              <a:spLocks noChangeShapeType="1"/>
            </p:cNvSpPr>
            <p:nvPr/>
          </p:nvSpPr>
          <p:spPr bwMode="auto">
            <a:xfrm>
              <a:off x="2976" y="2304"/>
              <a:ext cx="576" cy="56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Line 84"/>
            <p:cNvSpPr>
              <a:spLocks noChangeShapeType="1"/>
            </p:cNvSpPr>
            <p:nvPr/>
          </p:nvSpPr>
          <p:spPr bwMode="auto">
            <a:xfrm>
              <a:off x="2784" y="2880"/>
              <a:ext cx="192" cy="19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Line 85"/>
            <p:cNvSpPr>
              <a:spLocks noChangeShapeType="1"/>
            </p:cNvSpPr>
            <p:nvPr/>
          </p:nvSpPr>
          <p:spPr bwMode="auto">
            <a:xfrm>
              <a:off x="2784" y="2509"/>
              <a:ext cx="576" cy="56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Line 86"/>
            <p:cNvSpPr>
              <a:spLocks noChangeShapeType="1"/>
            </p:cNvSpPr>
            <p:nvPr/>
          </p:nvSpPr>
          <p:spPr bwMode="auto">
            <a:xfrm>
              <a:off x="2784" y="2714"/>
              <a:ext cx="384" cy="35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0" name="Line 87"/>
          <p:cNvSpPr>
            <a:spLocks noChangeShapeType="1"/>
          </p:cNvSpPr>
          <p:nvPr/>
        </p:nvSpPr>
        <p:spPr bwMode="auto">
          <a:xfrm flipH="1">
            <a:off x="8534400" y="2539008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21" name="Group 105"/>
          <p:cNvGrpSpPr>
            <a:grpSpLocks/>
          </p:cNvGrpSpPr>
          <p:nvPr/>
        </p:nvGrpSpPr>
        <p:grpSpPr bwMode="auto">
          <a:xfrm>
            <a:off x="3962400" y="2158008"/>
            <a:ext cx="1219200" cy="1219200"/>
            <a:chOff x="1344" y="1008"/>
            <a:chExt cx="768" cy="768"/>
          </a:xfrm>
        </p:grpSpPr>
        <p:sp>
          <p:nvSpPr>
            <p:cNvPr id="122" name="Line 89"/>
            <p:cNvSpPr>
              <a:spLocks noChangeShapeType="1"/>
            </p:cNvSpPr>
            <p:nvPr/>
          </p:nvSpPr>
          <p:spPr bwMode="auto">
            <a:xfrm>
              <a:off x="1344" y="1008"/>
              <a:ext cx="384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Line 91"/>
            <p:cNvSpPr>
              <a:spLocks noChangeShapeType="1"/>
            </p:cNvSpPr>
            <p:nvPr/>
          </p:nvSpPr>
          <p:spPr bwMode="auto">
            <a:xfrm>
              <a:off x="1920" y="1008"/>
              <a:ext cx="192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92"/>
            <p:cNvSpPr>
              <a:spLocks noChangeShapeType="1"/>
            </p:cNvSpPr>
            <p:nvPr/>
          </p:nvSpPr>
          <p:spPr bwMode="auto">
            <a:xfrm>
              <a:off x="1536" y="1008"/>
              <a:ext cx="384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Line 95"/>
            <p:cNvSpPr>
              <a:spLocks noChangeShapeType="1"/>
            </p:cNvSpPr>
            <p:nvPr/>
          </p:nvSpPr>
          <p:spPr bwMode="auto">
            <a:xfrm>
              <a:off x="1344" y="1392"/>
              <a:ext cx="192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Line 104"/>
            <p:cNvSpPr>
              <a:spLocks noChangeShapeType="1"/>
            </p:cNvSpPr>
            <p:nvPr/>
          </p:nvSpPr>
          <p:spPr bwMode="auto">
            <a:xfrm>
              <a:off x="1728" y="1008"/>
              <a:ext cx="384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7" name="Line 106"/>
          <p:cNvSpPr>
            <a:spLocks noChangeShapeType="1"/>
          </p:cNvSpPr>
          <p:nvPr/>
        </p:nvSpPr>
        <p:spPr bwMode="auto">
          <a:xfrm>
            <a:off x="9067800" y="2539008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28" name="Group 115"/>
          <p:cNvGrpSpPr>
            <a:grpSpLocks/>
          </p:cNvGrpSpPr>
          <p:nvPr/>
        </p:nvGrpSpPr>
        <p:grpSpPr bwMode="auto">
          <a:xfrm>
            <a:off x="3962400" y="2158008"/>
            <a:ext cx="1524000" cy="1219200"/>
            <a:chOff x="1536" y="2160"/>
            <a:chExt cx="960" cy="768"/>
          </a:xfrm>
        </p:grpSpPr>
        <p:sp>
          <p:nvSpPr>
            <p:cNvPr id="129" name="Line 110"/>
            <p:cNvSpPr>
              <a:spLocks noChangeShapeType="1"/>
            </p:cNvSpPr>
            <p:nvPr/>
          </p:nvSpPr>
          <p:spPr bwMode="auto">
            <a:xfrm flipH="1">
              <a:off x="2112" y="2160"/>
              <a:ext cx="384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Line 111"/>
            <p:cNvSpPr>
              <a:spLocks noChangeShapeType="1"/>
            </p:cNvSpPr>
            <p:nvPr/>
          </p:nvSpPr>
          <p:spPr bwMode="auto">
            <a:xfrm flipH="1">
              <a:off x="1920" y="2160"/>
              <a:ext cx="384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Line 112"/>
            <p:cNvSpPr>
              <a:spLocks noChangeShapeType="1"/>
            </p:cNvSpPr>
            <p:nvPr/>
          </p:nvSpPr>
          <p:spPr bwMode="auto">
            <a:xfrm flipH="1">
              <a:off x="1728" y="2160"/>
              <a:ext cx="384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Line 113"/>
            <p:cNvSpPr>
              <a:spLocks noChangeShapeType="1"/>
            </p:cNvSpPr>
            <p:nvPr/>
          </p:nvSpPr>
          <p:spPr bwMode="auto">
            <a:xfrm flipH="1">
              <a:off x="1536" y="2160"/>
              <a:ext cx="384" cy="76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Line 114"/>
            <p:cNvSpPr>
              <a:spLocks noChangeShapeType="1"/>
            </p:cNvSpPr>
            <p:nvPr/>
          </p:nvSpPr>
          <p:spPr bwMode="auto">
            <a:xfrm flipH="1">
              <a:off x="1536" y="2160"/>
              <a:ext cx="192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4" name="Line 116"/>
          <p:cNvSpPr>
            <a:spLocks noChangeShapeType="1"/>
          </p:cNvSpPr>
          <p:nvPr/>
        </p:nvSpPr>
        <p:spPr bwMode="auto">
          <a:xfrm flipH="1">
            <a:off x="8839200" y="2539008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35" name="Group 121"/>
          <p:cNvGrpSpPr>
            <a:grpSpLocks/>
          </p:cNvGrpSpPr>
          <p:nvPr/>
        </p:nvGrpSpPr>
        <p:grpSpPr bwMode="auto">
          <a:xfrm>
            <a:off x="3962400" y="2158008"/>
            <a:ext cx="1219200" cy="1219200"/>
            <a:chOff x="2736" y="2256"/>
            <a:chExt cx="768" cy="768"/>
          </a:xfrm>
        </p:grpSpPr>
        <p:sp>
          <p:nvSpPr>
            <p:cNvPr id="136" name="Line 117"/>
            <p:cNvSpPr>
              <a:spLocks noChangeShapeType="1"/>
            </p:cNvSpPr>
            <p:nvPr/>
          </p:nvSpPr>
          <p:spPr bwMode="auto">
            <a:xfrm flipV="1">
              <a:off x="2736" y="2640"/>
              <a:ext cx="768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Line 118"/>
            <p:cNvSpPr>
              <a:spLocks noChangeShapeType="1"/>
            </p:cNvSpPr>
            <p:nvPr/>
          </p:nvSpPr>
          <p:spPr bwMode="auto">
            <a:xfrm flipV="1">
              <a:off x="2736" y="2448"/>
              <a:ext cx="768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Line 119"/>
            <p:cNvSpPr>
              <a:spLocks noChangeShapeType="1"/>
            </p:cNvSpPr>
            <p:nvPr/>
          </p:nvSpPr>
          <p:spPr bwMode="auto">
            <a:xfrm flipV="1">
              <a:off x="2736" y="2256"/>
              <a:ext cx="768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Line 120"/>
            <p:cNvSpPr>
              <a:spLocks noChangeShapeType="1"/>
            </p:cNvSpPr>
            <p:nvPr/>
          </p:nvSpPr>
          <p:spPr bwMode="auto">
            <a:xfrm flipV="1">
              <a:off x="2736" y="2256"/>
              <a:ext cx="384" cy="19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0" name="Freeform 122"/>
          <p:cNvSpPr>
            <a:spLocks/>
          </p:cNvSpPr>
          <p:nvPr/>
        </p:nvSpPr>
        <p:spPr bwMode="auto">
          <a:xfrm rot="20293939">
            <a:off x="9144000" y="2386608"/>
            <a:ext cx="609600" cy="77788"/>
          </a:xfrm>
          <a:custGeom>
            <a:avLst/>
            <a:gdLst>
              <a:gd name="T0" fmla="*/ 0 w 504"/>
              <a:gd name="T1" fmla="*/ 0 h 1"/>
              <a:gd name="T2" fmla="*/ 504 w 50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4" h="1">
                <a:moveTo>
                  <a:pt x="0" y="0"/>
                </a:moveTo>
                <a:lnTo>
                  <a:pt x="50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1" name="Group 128"/>
          <p:cNvGrpSpPr>
            <a:grpSpLocks/>
          </p:cNvGrpSpPr>
          <p:nvPr/>
        </p:nvGrpSpPr>
        <p:grpSpPr bwMode="auto">
          <a:xfrm>
            <a:off x="3962400" y="2158008"/>
            <a:ext cx="1219200" cy="1219200"/>
            <a:chOff x="1536" y="2160"/>
            <a:chExt cx="768" cy="768"/>
          </a:xfrm>
        </p:grpSpPr>
        <p:sp>
          <p:nvSpPr>
            <p:cNvPr id="142" name="Line 123"/>
            <p:cNvSpPr>
              <a:spLocks noChangeShapeType="1"/>
            </p:cNvSpPr>
            <p:nvPr/>
          </p:nvSpPr>
          <p:spPr bwMode="auto">
            <a:xfrm>
              <a:off x="1536" y="2160"/>
              <a:ext cx="768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Line 124"/>
            <p:cNvSpPr>
              <a:spLocks noChangeShapeType="1"/>
            </p:cNvSpPr>
            <p:nvPr/>
          </p:nvSpPr>
          <p:spPr bwMode="auto">
            <a:xfrm>
              <a:off x="1536" y="2352"/>
              <a:ext cx="768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Line 125"/>
            <p:cNvSpPr>
              <a:spLocks noChangeShapeType="1"/>
            </p:cNvSpPr>
            <p:nvPr/>
          </p:nvSpPr>
          <p:spPr bwMode="auto">
            <a:xfrm>
              <a:off x="1536" y="2544"/>
              <a:ext cx="768" cy="3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Line 126"/>
            <p:cNvSpPr>
              <a:spLocks noChangeShapeType="1"/>
            </p:cNvSpPr>
            <p:nvPr/>
          </p:nvSpPr>
          <p:spPr bwMode="auto">
            <a:xfrm>
              <a:off x="1536" y="2736"/>
              <a:ext cx="384" cy="19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Line 127"/>
            <p:cNvSpPr>
              <a:spLocks noChangeShapeType="1"/>
            </p:cNvSpPr>
            <p:nvPr/>
          </p:nvSpPr>
          <p:spPr bwMode="auto">
            <a:xfrm>
              <a:off x="1920" y="2160"/>
              <a:ext cx="384" cy="19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7" name="Freeform 129"/>
          <p:cNvSpPr>
            <a:spLocks/>
          </p:cNvSpPr>
          <p:nvPr/>
        </p:nvSpPr>
        <p:spPr bwMode="auto">
          <a:xfrm rot="1099993">
            <a:off x="9063038" y="2639022"/>
            <a:ext cx="762000" cy="77787"/>
          </a:xfrm>
          <a:custGeom>
            <a:avLst/>
            <a:gdLst>
              <a:gd name="T0" fmla="*/ 0 w 504"/>
              <a:gd name="T1" fmla="*/ 0 h 1"/>
              <a:gd name="T2" fmla="*/ 504 w 50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04" h="1">
                <a:moveTo>
                  <a:pt x="0" y="0"/>
                </a:moveTo>
                <a:lnTo>
                  <a:pt x="50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8" name="Text Box 130"/>
          <p:cNvSpPr txBox="1">
            <a:spLocks noChangeArrowheads="1"/>
          </p:cNvSpPr>
          <p:nvPr/>
        </p:nvSpPr>
        <p:spPr bwMode="auto">
          <a:xfrm>
            <a:off x="4267200" y="2539009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pt-BR">
                <a:solidFill>
                  <a:srgbClr val="FF3300"/>
                </a:solidFill>
              </a:rPr>
              <a:t>DC</a:t>
            </a:r>
          </a:p>
        </p:txBody>
      </p:sp>
      <p:grpSp>
        <p:nvGrpSpPr>
          <p:cNvPr id="149" name="Group 319"/>
          <p:cNvGrpSpPr>
            <a:grpSpLocks/>
          </p:cNvGrpSpPr>
          <p:nvPr/>
        </p:nvGrpSpPr>
        <p:grpSpPr bwMode="auto">
          <a:xfrm>
            <a:off x="3505200" y="2462808"/>
            <a:ext cx="762000" cy="457200"/>
            <a:chOff x="672" y="2016"/>
            <a:chExt cx="480" cy="288"/>
          </a:xfrm>
        </p:grpSpPr>
        <p:sp>
          <p:nvSpPr>
            <p:cNvPr id="150" name="Rectangle 312"/>
            <p:cNvSpPr>
              <a:spLocks noChangeArrowheads="1"/>
            </p:cNvSpPr>
            <p:nvPr/>
          </p:nvSpPr>
          <p:spPr bwMode="auto">
            <a:xfrm>
              <a:off x="960" y="2016"/>
              <a:ext cx="19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1" name="Line 314"/>
            <p:cNvSpPr>
              <a:spLocks noChangeShapeType="1"/>
            </p:cNvSpPr>
            <p:nvPr/>
          </p:nvSpPr>
          <p:spPr bwMode="auto">
            <a:xfrm flipH="1">
              <a:off x="672" y="2112"/>
              <a:ext cx="38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2" name="Text Box 316"/>
          <p:cNvSpPr txBox="1">
            <a:spLocks noChangeArrowheads="1"/>
          </p:cNvSpPr>
          <p:nvPr/>
        </p:nvSpPr>
        <p:spPr bwMode="auto">
          <a:xfrm>
            <a:off x="2209800" y="2920009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pt-BR" b="1">
                <a:solidFill>
                  <a:srgbClr val="000000"/>
                </a:solidFill>
              </a:rPr>
              <a:t>VAL = A</a:t>
            </a:r>
          </a:p>
        </p:txBody>
      </p:sp>
      <p:sp>
        <p:nvSpPr>
          <p:cNvPr id="153" name="Line 323"/>
          <p:cNvSpPr>
            <a:spLocks noChangeShapeType="1"/>
          </p:cNvSpPr>
          <p:nvPr/>
        </p:nvSpPr>
        <p:spPr bwMode="auto">
          <a:xfrm>
            <a:off x="4114800" y="2462808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54" name="Group 328"/>
          <p:cNvGrpSpPr>
            <a:grpSpLocks/>
          </p:cNvGrpSpPr>
          <p:nvPr/>
        </p:nvGrpSpPr>
        <p:grpSpPr bwMode="auto">
          <a:xfrm>
            <a:off x="3505200" y="2158008"/>
            <a:ext cx="762000" cy="457200"/>
            <a:chOff x="336" y="2160"/>
            <a:chExt cx="480" cy="288"/>
          </a:xfrm>
        </p:grpSpPr>
        <p:sp>
          <p:nvSpPr>
            <p:cNvPr id="155" name="Rectangle 325"/>
            <p:cNvSpPr>
              <a:spLocks noChangeArrowheads="1"/>
            </p:cNvSpPr>
            <p:nvPr/>
          </p:nvSpPr>
          <p:spPr bwMode="auto">
            <a:xfrm>
              <a:off x="624" y="2160"/>
              <a:ext cx="192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6" name="Line 326"/>
            <p:cNvSpPr>
              <a:spLocks noChangeShapeType="1"/>
            </p:cNvSpPr>
            <p:nvPr/>
          </p:nvSpPr>
          <p:spPr bwMode="auto">
            <a:xfrm flipH="1">
              <a:off x="336" y="2256"/>
              <a:ext cx="38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Line 327"/>
            <p:cNvSpPr>
              <a:spLocks noChangeShapeType="1"/>
            </p:cNvSpPr>
            <p:nvPr/>
          </p:nvSpPr>
          <p:spPr bwMode="auto">
            <a:xfrm>
              <a:off x="624" y="2160"/>
              <a:ext cx="19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8" name="Text Box 329"/>
          <p:cNvSpPr txBox="1">
            <a:spLocks noChangeArrowheads="1"/>
          </p:cNvSpPr>
          <p:nvPr/>
        </p:nvSpPr>
        <p:spPr bwMode="auto">
          <a:xfrm>
            <a:off x="1828800" y="2462809"/>
            <a:ext cx="1676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 b="1">
                <a:solidFill>
                  <a:srgbClr val="000000"/>
                </a:solidFill>
              </a:rPr>
              <a:t>VAL = 0.5Q +</a:t>
            </a:r>
          </a:p>
          <a:p>
            <a:pPr>
              <a:spcBef>
                <a:spcPct val="50000"/>
              </a:spcBef>
            </a:pPr>
            <a:r>
              <a:rPr lang="en-US" altLang="pt-BR" b="1">
                <a:solidFill>
                  <a:srgbClr val="000000"/>
                </a:solidFill>
              </a:rPr>
              <a:t>0.25I + 0.25A</a:t>
            </a:r>
          </a:p>
        </p:txBody>
      </p:sp>
      <p:pic>
        <p:nvPicPr>
          <p:cNvPr id="8194" name="Picture 2" descr="http://people.xiph.org/~xiphmont/demo/daala/intramod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8"/>
          <a:stretch/>
        </p:blipFill>
        <p:spPr bwMode="auto">
          <a:xfrm>
            <a:off x="2351585" y="3637026"/>
            <a:ext cx="7614915" cy="281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76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11" grpId="0" animBg="1"/>
      <p:bldP spid="120" grpId="0" animBg="1"/>
      <p:bldP spid="127" grpId="0" animBg="1"/>
      <p:bldP spid="134" grpId="0" animBg="1"/>
      <p:bldP spid="140" grpId="0" animBg="1"/>
      <p:bldP spid="147" grpId="0" animBg="1"/>
      <p:bldP spid="148" grpId="0"/>
      <p:bldP spid="152" grpId="0"/>
      <p:bldP spid="153" grpId="0" animBg="1"/>
      <p:bldP spid="153" grpId="1" animBg="1"/>
      <p:bldP spid="158" grpId="0"/>
      <p:bldP spid="15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5220883" y="2265067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altLang="pt-BR" dirty="0" err="1">
                <a:solidFill>
                  <a:srgbClr val="000000"/>
                </a:solidFill>
              </a:rPr>
              <a:t>Predito</a:t>
            </a:r>
            <a:endParaRPr lang="en-US" altLang="pt-BR" dirty="0">
              <a:solidFill>
                <a:srgbClr val="000000"/>
              </a:solidFill>
            </a:endParaRP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254339" y="2646067"/>
            <a:ext cx="1371600" cy="1447800"/>
            <a:chOff x="864" y="2352"/>
            <a:chExt cx="1392" cy="1152"/>
          </a:xfrm>
        </p:grpSpPr>
        <p:sp>
          <p:nvSpPr>
            <p:cNvPr id="8" name="Rectangle 52"/>
            <p:cNvSpPr>
              <a:spLocks noChangeArrowheads="1"/>
            </p:cNvSpPr>
            <p:nvPr/>
          </p:nvSpPr>
          <p:spPr bwMode="auto">
            <a:xfrm>
              <a:off x="864" y="2352"/>
              <a:ext cx="1392" cy="115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864" y="2640"/>
              <a:ext cx="1392" cy="576"/>
              <a:chOff x="864" y="2640"/>
              <a:chExt cx="1392" cy="576"/>
            </a:xfrm>
          </p:grpSpPr>
          <p:sp>
            <p:nvSpPr>
              <p:cNvPr id="14" name="Line 54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Line 55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Line 56"/>
              <p:cNvSpPr>
                <a:spLocks noChangeShapeType="1"/>
              </p:cNvSpPr>
              <p:nvPr/>
            </p:nvSpPr>
            <p:spPr bwMode="auto">
              <a:xfrm>
                <a:off x="864" y="29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200" y="2352"/>
              <a:ext cx="720" cy="1152"/>
              <a:chOff x="1368" y="2328"/>
              <a:chExt cx="576" cy="1392"/>
            </a:xfrm>
          </p:grpSpPr>
          <p:sp>
            <p:nvSpPr>
              <p:cNvPr id="11" name="Line 58"/>
              <p:cNvSpPr>
                <a:spLocks noChangeShapeType="1"/>
              </p:cNvSpPr>
              <p:nvPr/>
            </p:nvSpPr>
            <p:spPr bwMode="auto">
              <a:xfrm rot="5400000">
                <a:off x="1248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Line 59"/>
              <p:cNvSpPr>
                <a:spLocks noChangeShapeType="1"/>
              </p:cNvSpPr>
              <p:nvPr/>
            </p:nvSpPr>
            <p:spPr bwMode="auto">
              <a:xfrm rot="5400000">
                <a:off x="672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" name="Line 60"/>
              <p:cNvSpPr>
                <a:spLocks noChangeShapeType="1"/>
              </p:cNvSpPr>
              <p:nvPr/>
            </p:nvSpPr>
            <p:spPr bwMode="auto">
              <a:xfrm rot="5400000">
                <a:off x="960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3273139" y="2646067"/>
            <a:ext cx="1371600" cy="1447800"/>
            <a:chOff x="864" y="2352"/>
            <a:chExt cx="1392" cy="1152"/>
          </a:xfrm>
        </p:grpSpPr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864" y="2352"/>
              <a:ext cx="139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9" name="Group 64"/>
            <p:cNvGrpSpPr>
              <a:grpSpLocks/>
            </p:cNvGrpSpPr>
            <p:nvPr/>
          </p:nvGrpSpPr>
          <p:grpSpPr bwMode="auto">
            <a:xfrm>
              <a:off x="864" y="2640"/>
              <a:ext cx="1392" cy="576"/>
              <a:chOff x="864" y="2640"/>
              <a:chExt cx="1392" cy="576"/>
            </a:xfrm>
          </p:grpSpPr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67"/>
              <p:cNvSpPr>
                <a:spLocks noChangeShapeType="1"/>
              </p:cNvSpPr>
              <p:nvPr/>
            </p:nvSpPr>
            <p:spPr bwMode="auto">
              <a:xfrm>
                <a:off x="864" y="29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0" name="Group 68"/>
            <p:cNvGrpSpPr>
              <a:grpSpLocks/>
            </p:cNvGrpSpPr>
            <p:nvPr/>
          </p:nvGrpSpPr>
          <p:grpSpPr bwMode="auto">
            <a:xfrm>
              <a:off x="1200" y="2352"/>
              <a:ext cx="720" cy="1152"/>
              <a:chOff x="1368" y="2328"/>
              <a:chExt cx="576" cy="1392"/>
            </a:xfrm>
          </p:grpSpPr>
          <p:sp>
            <p:nvSpPr>
              <p:cNvPr id="21" name="Line 69"/>
              <p:cNvSpPr>
                <a:spLocks noChangeShapeType="1"/>
              </p:cNvSpPr>
              <p:nvPr/>
            </p:nvSpPr>
            <p:spPr bwMode="auto">
              <a:xfrm rot="5400000">
                <a:off x="1248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70"/>
              <p:cNvSpPr>
                <a:spLocks noChangeShapeType="1"/>
              </p:cNvSpPr>
              <p:nvPr/>
            </p:nvSpPr>
            <p:spPr bwMode="auto">
              <a:xfrm rot="5400000">
                <a:off x="672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71"/>
              <p:cNvSpPr>
                <a:spLocks noChangeShapeType="1"/>
              </p:cNvSpPr>
              <p:nvPr/>
            </p:nvSpPr>
            <p:spPr bwMode="auto">
              <a:xfrm rot="5400000">
                <a:off x="960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7" name="Line 72"/>
          <p:cNvSpPr>
            <a:spLocks noChangeShapeType="1"/>
          </p:cNvSpPr>
          <p:nvPr/>
        </p:nvSpPr>
        <p:spPr bwMode="auto">
          <a:xfrm>
            <a:off x="4720939" y="3331867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8" name="Group 73"/>
          <p:cNvGrpSpPr>
            <a:grpSpLocks/>
          </p:cNvGrpSpPr>
          <p:nvPr/>
        </p:nvGrpSpPr>
        <p:grpSpPr bwMode="auto">
          <a:xfrm>
            <a:off x="7235539" y="2646067"/>
            <a:ext cx="1371600" cy="1447800"/>
            <a:chOff x="864" y="2352"/>
            <a:chExt cx="1392" cy="1152"/>
          </a:xfrm>
        </p:grpSpPr>
        <p:sp>
          <p:nvSpPr>
            <p:cNvPr id="29" name="Rectangle 74"/>
            <p:cNvSpPr>
              <a:spLocks noChangeArrowheads="1"/>
            </p:cNvSpPr>
            <p:nvPr/>
          </p:nvSpPr>
          <p:spPr bwMode="auto">
            <a:xfrm>
              <a:off x="864" y="2352"/>
              <a:ext cx="1392" cy="11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0" name="Group 75"/>
            <p:cNvGrpSpPr>
              <a:grpSpLocks/>
            </p:cNvGrpSpPr>
            <p:nvPr/>
          </p:nvGrpSpPr>
          <p:grpSpPr bwMode="auto">
            <a:xfrm>
              <a:off x="864" y="2640"/>
              <a:ext cx="1392" cy="576"/>
              <a:chOff x="864" y="2640"/>
              <a:chExt cx="1392" cy="576"/>
            </a:xfrm>
          </p:grpSpPr>
          <p:sp>
            <p:nvSpPr>
              <p:cNvPr id="35" name="Line 76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77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78"/>
              <p:cNvSpPr>
                <a:spLocks noChangeShapeType="1"/>
              </p:cNvSpPr>
              <p:nvPr/>
            </p:nvSpPr>
            <p:spPr bwMode="auto">
              <a:xfrm>
                <a:off x="864" y="29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1" name="Group 79"/>
            <p:cNvGrpSpPr>
              <a:grpSpLocks/>
            </p:cNvGrpSpPr>
            <p:nvPr/>
          </p:nvGrpSpPr>
          <p:grpSpPr bwMode="auto">
            <a:xfrm>
              <a:off x="1200" y="2352"/>
              <a:ext cx="720" cy="1152"/>
              <a:chOff x="1368" y="2328"/>
              <a:chExt cx="576" cy="1392"/>
            </a:xfrm>
          </p:grpSpPr>
          <p:sp>
            <p:nvSpPr>
              <p:cNvPr id="32" name="Line 80"/>
              <p:cNvSpPr>
                <a:spLocks noChangeShapeType="1"/>
              </p:cNvSpPr>
              <p:nvPr/>
            </p:nvSpPr>
            <p:spPr bwMode="auto">
              <a:xfrm rot="5400000">
                <a:off x="1248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Line 81"/>
              <p:cNvSpPr>
                <a:spLocks noChangeShapeType="1"/>
              </p:cNvSpPr>
              <p:nvPr/>
            </p:nvSpPr>
            <p:spPr bwMode="auto">
              <a:xfrm rot="5400000">
                <a:off x="672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Line 82"/>
              <p:cNvSpPr>
                <a:spLocks noChangeShapeType="1"/>
              </p:cNvSpPr>
              <p:nvPr/>
            </p:nvSpPr>
            <p:spPr bwMode="auto">
              <a:xfrm rot="5400000">
                <a:off x="960" y="3024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38" name="Text Box 99"/>
          <p:cNvSpPr txBox="1">
            <a:spLocks noChangeArrowheads="1"/>
          </p:cNvSpPr>
          <p:nvPr/>
        </p:nvSpPr>
        <p:spPr bwMode="auto">
          <a:xfrm>
            <a:off x="3250279" y="2265067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altLang="pt-BR" dirty="0">
                <a:solidFill>
                  <a:srgbClr val="000000"/>
                </a:solidFill>
              </a:rPr>
              <a:t>Original</a:t>
            </a:r>
          </a:p>
        </p:txBody>
      </p:sp>
      <p:sp>
        <p:nvSpPr>
          <p:cNvPr id="39" name="Text Box 100"/>
          <p:cNvSpPr txBox="1">
            <a:spLocks noChangeArrowheads="1"/>
          </p:cNvSpPr>
          <p:nvPr/>
        </p:nvSpPr>
        <p:spPr bwMode="auto">
          <a:xfrm>
            <a:off x="7235539" y="2265067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altLang="pt-BR" dirty="0" err="1">
                <a:solidFill>
                  <a:srgbClr val="000000"/>
                </a:solidFill>
              </a:rPr>
              <a:t>Resíduo</a:t>
            </a:r>
            <a:r>
              <a:rPr lang="en-US" altLang="pt-BR" dirty="0">
                <a:solidFill>
                  <a:srgbClr val="000000"/>
                </a:solidFill>
              </a:rPr>
              <a:t>/</a:t>
            </a:r>
            <a:r>
              <a:rPr lang="en-US" altLang="pt-BR" dirty="0" err="1">
                <a:solidFill>
                  <a:srgbClr val="000000"/>
                </a:solidFill>
              </a:rPr>
              <a:t>Erro</a:t>
            </a:r>
            <a:endParaRPr lang="en-US" altLang="pt-BR" dirty="0">
              <a:solidFill>
                <a:srgbClr val="000000"/>
              </a:solidFill>
            </a:endParaRPr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6702139" y="3255667"/>
            <a:ext cx="381000" cy="228600"/>
            <a:chOff x="2352" y="2880"/>
            <a:chExt cx="240" cy="144"/>
          </a:xfrm>
        </p:grpSpPr>
        <p:sp>
          <p:nvSpPr>
            <p:cNvPr id="41" name="Line 101"/>
            <p:cNvSpPr>
              <a:spLocks noChangeShapeType="1"/>
            </p:cNvSpPr>
            <p:nvPr/>
          </p:nvSpPr>
          <p:spPr bwMode="auto">
            <a:xfrm>
              <a:off x="2352" y="2880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102"/>
            <p:cNvSpPr>
              <a:spLocks noChangeShapeType="1"/>
            </p:cNvSpPr>
            <p:nvPr/>
          </p:nvSpPr>
          <p:spPr bwMode="auto">
            <a:xfrm>
              <a:off x="2352" y="302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5"/>
              <p:cNvSpPr txBox="1"/>
              <p:nvPr/>
            </p:nvSpPr>
            <p:spPr>
              <a:xfrm>
                <a:off x="4723716" y="4209283"/>
                <a:ext cx="243284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43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16" y="4209283"/>
                <a:ext cx="2432845" cy="338554"/>
              </a:xfrm>
              <a:prstGeom prst="rect">
                <a:avLst/>
              </a:prstGeom>
              <a:blipFill>
                <a:blip r:embed="rId2"/>
                <a:stretch>
                  <a:fillRect l="-1253" t="-16071" r="-3509" b="-339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9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38" grpId="0"/>
      <p:bldP spid="39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att\Dropbox\TEC III\Materiais\basketb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282" r="7366" b="9223"/>
          <a:stretch/>
        </p:blipFill>
        <p:spPr bwMode="auto">
          <a:xfrm>
            <a:off x="1372207" y="2078535"/>
            <a:ext cx="439152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792" y="1948579"/>
            <a:ext cx="5112568" cy="28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Predição Intra-Quadro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Predição Intra-Quadros</dc:title>
  <dc:creator>Guilherme Corrêa</dc:creator>
  <cp:lastModifiedBy>Guilherme Corrêa</cp:lastModifiedBy>
  <cp:revision>3</cp:revision>
  <dcterms:created xsi:type="dcterms:W3CDTF">2017-05-17T19:54:06Z</dcterms:created>
  <dcterms:modified xsi:type="dcterms:W3CDTF">2017-05-17T20:00:02Z</dcterms:modified>
</cp:coreProperties>
</file>