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60" r:id="rId2"/>
    <p:sldId id="257" r:id="rId3"/>
    <p:sldId id="259" r:id="rId4"/>
    <p:sldId id="270" r:id="rId5"/>
    <p:sldId id="262" r:id="rId6"/>
    <p:sldId id="265" r:id="rId7"/>
    <p:sldId id="267" r:id="rId8"/>
    <p:sldId id="263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32" autoAdjust="0"/>
  </p:normalViewPr>
  <p:slideViewPr>
    <p:cSldViewPr snapToGrid="0">
      <p:cViewPr varScale="1">
        <p:scale>
          <a:sx n="56" d="100"/>
          <a:sy n="56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9B39-1A93-442F-9E93-3C2E66155B8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C5525-AEE1-4EAC-9AB9-28E9B1DD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3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3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9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6440" y="85727"/>
            <a:ext cx="12198440" cy="587374"/>
          </a:xfrm>
          <a:prstGeom prst="rect">
            <a:avLst/>
          </a:prstGeom>
          <a:solidFill>
            <a:srgbClr val="18366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6440" y="6657814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95" y="6134181"/>
            <a:ext cx="3118171" cy="4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7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  <a:solidFill>
            <a:srgbClr val="183663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6090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436806"/>
            <a:ext cx="2175933" cy="310071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721180" y="635635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9BE4C-C451-4FF3-80AD-70386AB4C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1" y="6375094"/>
            <a:ext cx="4529505" cy="3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9EADFFF0-BD26-4274-9750-7440B44BAE1F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A8179-2F2E-48B2-9160-941935F4A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367D9E-C2DA-418D-B4F5-F4E7A2978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3/14/2019</a:t>
            </a:r>
          </a:p>
          <a:p>
            <a:r>
              <a:rPr lang="en-US" dirty="0"/>
              <a:t>Guillaume von Gastrow</a:t>
            </a:r>
          </a:p>
        </p:txBody>
      </p:sp>
    </p:spTree>
    <p:extLst>
      <p:ext uri="{BB962C8B-B14F-4D97-AF65-F5344CB8AC3E}">
        <p14:creationId xmlns:p14="http://schemas.microsoft.com/office/powerpoint/2010/main" val="93465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ExpData.Setup.IterM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Number of repeated measurements per iteration</a:t>
            </a:r>
            <a:endParaRPr lang="en-US" sz="2000" dirty="0"/>
          </a:p>
          <a:p>
            <a:pPr marL="0" indent="0">
              <a:buNone/>
            </a:pPr>
            <a:r>
              <a:rPr lang="en-US" sz="2000"/>
              <a:t>MD</a:t>
            </a:r>
            <a:r>
              <a:rPr lang="en-US" sz="2000" dirty="0"/>
              <a:t>(mu).</a:t>
            </a:r>
            <a:r>
              <a:rPr lang="en-US" sz="2000" dirty="0" err="1"/>
              <a:t>ExpData.log.T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temperature log (different for each MU) TO INITIALIZE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ExpData.log.Ttime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time log (time at which temperature is acquired) TO INITIALIZE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ExpData.log.Vbias</a:t>
            </a:r>
            <a:r>
              <a:rPr lang="en-US" sz="2000" dirty="0"/>
              <a:t>=[0 0 0 7 7 7 7 7 7 7] </a:t>
            </a:r>
            <a:r>
              <a:rPr lang="en-US" sz="2000" dirty="0">
                <a:solidFill>
                  <a:schemeClr val="accent5"/>
                </a:solidFill>
              </a:rPr>
              <a:t>value of bias voltage log (saved at the same time as t)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the current log from Keithley (NOTE: logged on MU1 only, as same for all hotplates) TO INITIALIZE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Time at which current is acquired. Current is acquired independently from hotplate temperature, so need to be stored separately TO INITIALIZE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61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61600" y="819319"/>
            <a:ext cx="267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stressing temperature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675259"/>
            <a:ext cx="0" cy="142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6321020" y="598042"/>
            <a:ext cx="585641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still at stressing temperature</a:t>
            </a:r>
          </a:p>
          <a:p>
            <a:r>
              <a:rPr lang="en-US" sz="1600" dirty="0"/>
              <a:t>Then: turn off bias, set T to </a:t>
            </a:r>
            <a:r>
              <a:rPr lang="en-US" sz="1600" dirty="0" err="1"/>
              <a:t>Troom</a:t>
            </a:r>
            <a:r>
              <a:rPr lang="en-US" sz="1600" dirty="0"/>
              <a:t>, turn on fan, set </a:t>
            </a:r>
            <a:r>
              <a:rPr lang="en-US" sz="1600" dirty="0" err="1"/>
              <a:t>fan_flag</a:t>
            </a:r>
            <a:r>
              <a:rPr lang="en-US" sz="1600" dirty="0"/>
              <a:t> to 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204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7308568" y="5194438"/>
            <a:ext cx="4167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at room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meas_flag</a:t>
            </a:r>
            <a:r>
              <a:rPr lang="en-US" sz="1600" dirty="0"/>
              <a:t>=0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V="1">
            <a:off x="8363422" y="4184396"/>
            <a:ext cx="0" cy="91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EE23DB4-4F4A-4B10-AB7F-59CF67140B48}"/>
              </a:ext>
            </a:extLst>
          </p:cNvPr>
          <p:cNvSpPr txBox="1"/>
          <p:nvPr/>
        </p:nvSpPr>
        <p:spPr>
          <a:xfrm>
            <a:off x="8025176" y="1704146"/>
            <a:ext cx="382857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After each pin measurement, check on other hotplates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Fan ready to be turned off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D1CC23A-FC34-436E-A8DD-A0AB9EA527B3}"/>
              </a:ext>
            </a:extLst>
          </p:cNvPr>
          <p:cNvCxnSpPr>
            <a:cxnSpLocks/>
          </p:cNvCxnSpPr>
          <p:nvPr/>
        </p:nvCxnSpPr>
        <p:spPr>
          <a:xfrm flipV="1">
            <a:off x="8102597" y="4088884"/>
            <a:ext cx="0" cy="19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FD90DF4-0B36-4A3C-A235-AD9C1F407F8D}"/>
              </a:ext>
            </a:extLst>
          </p:cNvPr>
          <p:cNvSpPr txBox="1"/>
          <p:nvPr/>
        </p:nvSpPr>
        <p:spPr>
          <a:xfrm>
            <a:off x="5027117" y="4256796"/>
            <a:ext cx="3318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Turn off fan if: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 err="1"/>
              <a:t>Fan_flag</a:t>
            </a:r>
            <a:r>
              <a:rPr lang="en-US" sz="1600" dirty="0"/>
              <a:t>=1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/>
              <a:t>Cooling temperature reached</a:t>
            </a:r>
          </a:p>
          <a:p>
            <a:r>
              <a:rPr lang="en-US" sz="1600" dirty="0"/>
              <a:t>	Then set </a:t>
            </a:r>
            <a:r>
              <a:rPr lang="en-US" sz="1600" dirty="0" err="1"/>
              <a:t>fan_flag</a:t>
            </a:r>
            <a:r>
              <a:rPr lang="en-US" sz="1600" dirty="0"/>
              <a:t> to 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C43675C-C72B-45D6-9990-7CA074980EF7}"/>
              </a:ext>
            </a:extLst>
          </p:cNvPr>
          <p:cNvCxnSpPr>
            <a:cxnSpLocks/>
          </p:cNvCxnSpPr>
          <p:nvPr/>
        </p:nvCxnSpPr>
        <p:spPr>
          <a:xfrm flipV="1">
            <a:off x="9611226" y="4139128"/>
            <a:ext cx="0" cy="959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E3489F6-BDD6-48D4-A20F-E90354BA8ABF}"/>
              </a:ext>
            </a:extLst>
          </p:cNvPr>
          <p:cNvSpPr txBox="1"/>
          <p:nvPr/>
        </p:nvSpPr>
        <p:spPr>
          <a:xfrm>
            <a:off x="9542445" y="4844418"/>
            <a:ext cx="281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CF87BC-C53F-42FE-8E1C-B88B8D0F63EC}"/>
              </a:ext>
            </a:extLst>
          </p:cNvPr>
          <p:cNvCxnSpPr>
            <a:cxnSpLocks/>
          </p:cNvCxnSpPr>
          <p:nvPr/>
        </p:nvCxnSpPr>
        <p:spPr>
          <a:xfrm>
            <a:off x="7459812" y="2422566"/>
            <a:ext cx="0" cy="707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54C1E1-50A5-47B0-98E6-C1C1B99F0920}"/>
              </a:ext>
            </a:extLst>
          </p:cNvPr>
          <p:cNvSpPr txBox="1"/>
          <p:nvPr/>
        </p:nvSpPr>
        <p:spPr>
          <a:xfrm>
            <a:off x="5947223" y="1975006"/>
            <a:ext cx="22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1</a:t>
            </a:r>
          </a:p>
        </p:txBody>
      </p:sp>
    </p:spTree>
    <p:extLst>
      <p:ext uri="{BB962C8B-B14F-4D97-AF65-F5344CB8AC3E}">
        <p14:creationId xmlns:p14="http://schemas.microsoft.com/office/powerpoint/2010/main" val="7066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 (actual parameter names)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26226" y="1134900"/>
            <a:ext cx="1932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stressT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596565"/>
            <a:ext cx="0" cy="1502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5950358" y="974804"/>
            <a:ext cx="312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bias if</a:t>
            </a:r>
          </a:p>
          <a:p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setbiastime</a:t>
            </a:r>
            <a:endParaRPr lang="en-US" dirty="0"/>
          </a:p>
          <a:p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125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tstartproc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3B896F-900D-4306-B798-2321DBB94542}"/>
              </a:ext>
            </a:extLst>
          </p:cNvPr>
          <p:cNvCxnSpPr>
            <a:cxnSpLocks/>
          </p:cNvCxnSpPr>
          <p:nvPr/>
        </p:nvCxnSpPr>
        <p:spPr>
          <a:xfrm>
            <a:off x="7450481" y="2476501"/>
            <a:ext cx="1" cy="678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9F0183B-8454-4CB8-B6F9-96161D590CC8}"/>
              </a:ext>
            </a:extLst>
          </p:cNvPr>
          <p:cNvSpPr txBox="1"/>
          <p:nvPr/>
        </p:nvSpPr>
        <p:spPr>
          <a:xfrm>
            <a:off x="7348746" y="1790702"/>
            <a:ext cx="4205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 = 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 on the fan and set </a:t>
            </a:r>
            <a:r>
              <a:rPr lang="en-US" dirty="0" err="1"/>
              <a:t>fanflag</a:t>
            </a:r>
            <a:r>
              <a:rPr lang="en-US" dirty="0"/>
              <a:t> to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6860597" y="4955535"/>
            <a:ext cx="4167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setbiasbiastime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=0</a:t>
            </a:r>
          </a:p>
          <a:p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H="1" flipV="1">
            <a:off x="8363422" y="4184395"/>
            <a:ext cx="0" cy="832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bias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FE082F-FD99-47F4-B0F9-461A226D780C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396634-6762-4B41-99FC-30CA6FA35CF4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537DEB-4E9A-4A29-A121-1C418B73B102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80E72D-BEBE-4484-BCC2-D4A8A3B344D8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A2B764-8103-49B9-83B4-668676083B27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8DCE3A-088E-4AD0-AD79-43487AF07A65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659BB8-ABF3-47E1-9F8C-C49E6CB7E55B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8B218D-190D-409D-A24A-7346AAC35F22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CDE7FD-A470-491E-90E5-FA5CCA3C00E4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D041CD-9A5C-423C-8329-5642E257963F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403138-C5D4-4153-838B-2E1AD9D9252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FDABB0-AA4B-453C-922A-78993F5F4088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06C89C-586C-47C6-A6FF-175FB6A7E2FD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E1497F-3482-4B48-B546-B42181AF8FF0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data logs (T, time, I)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>
            <a:cxnSpLocks/>
          </p:cNvCxnSpPr>
          <p:nvPr/>
        </p:nvCxnSpPr>
        <p:spPr>
          <a:xfrm flipH="1" flipV="1">
            <a:off x="2965449" y="4137996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059380" y="4263602"/>
            <a:ext cx="226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422276" y="4181633"/>
            <a:ext cx="207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462666" y="2420454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 flipH="1">
            <a:off x="7558388" y="2420175"/>
            <a:ext cx="7180" cy="862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0E74FF-9606-46D8-AD4F-412DFD467D4B}"/>
              </a:ext>
            </a:extLst>
          </p:cNvPr>
          <p:cNvSpPr txBox="1"/>
          <p:nvPr/>
        </p:nvSpPr>
        <p:spPr>
          <a:xfrm>
            <a:off x="8158826" y="2294231"/>
            <a:ext cx="199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after each CV measurement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A70513-BE5D-4E3A-BC78-02DCE6481697}"/>
              </a:ext>
            </a:extLst>
          </p:cNvPr>
          <p:cNvSpPr txBox="1"/>
          <p:nvPr/>
        </p:nvSpPr>
        <p:spPr>
          <a:xfrm>
            <a:off x="2965449" y="1444703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rampup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BC049F-E1B3-4DE6-A067-F3B9511F2256}"/>
              </a:ext>
            </a:extLst>
          </p:cNvPr>
          <p:cNvSpPr txBox="1"/>
          <p:nvPr/>
        </p:nvSpPr>
        <p:spPr>
          <a:xfrm>
            <a:off x="4269371" y="1931669"/>
            <a:ext cx="277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time elapsed since last log is larger than the log step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C4B4C9-BB8A-4433-8041-1459780F3FDB}"/>
              </a:ext>
            </a:extLst>
          </p:cNvPr>
          <p:cNvSpPr txBox="1"/>
          <p:nvPr/>
        </p:nvSpPr>
        <p:spPr>
          <a:xfrm>
            <a:off x="6696053" y="1465649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rampdown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F98D58B-7C34-4731-A121-BEF9E177272B}"/>
              </a:ext>
            </a:extLst>
          </p:cNvPr>
          <p:cNvCxnSpPr>
            <a:cxnSpLocks/>
          </p:cNvCxnSpPr>
          <p:nvPr/>
        </p:nvCxnSpPr>
        <p:spPr>
          <a:xfrm flipH="1">
            <a:off x="8139558" y="2034932"/>
            <a:ext cx="29189" cy="1998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AC2987-A855-47CB-A171-A9FD832CC1FE}"/>
              </a:ext>
            </a:extLst>
          </p:cNvPr>
          <p:cNvSpPr txBox="1"/>
          <p:nvPr/>
        </p:nvSpPr>
        <p:spPr>
          <a:xfrm>
            <a:off x="7948050" y="1020579"/>
            <a:ext cx="302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when at room temperature before the next measurement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282F1-4B00-4CEA-9C71-0CFAD6DBAE89}"/>
              </a:ext>
            </a:extLst>
          </p:cNvPr>
          <p:cNvSpPr txBox="1"/>
          <p:nvPr/>
        </p:nvSpPr>
        <p:spPr>
          <a:xfrm>
            <a:off x="18218" y="4655622"/>
            <a:ext cx="11241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current 4-pin app, the time interval between temperature logging and plotting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s during the initial temperature cooldown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</a:t>
            </a:r>
            <a:r>
              <a:rPr lang="en-US" dirty="0" err="1"/>
              <a:t>rampup</a:t>
            </a:r>
            <a:r>
              <a:rPr lang="en-US" dirty="0"/>
              <a:t>: </a:t>
            </a:r>
            <a:r>
              <a:rPr lang="en-US" dirty="0" err="1"/>
              <a:t>WtS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cooldown: </a:t>
            </a:r>
            <a:r>
              <a:rPr lang="en-US" dirty="0" err="1"/>
              <a:t>WtC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and plotted at the same time as current during bias (defined by the number of current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F80B90E-3507-4A7B-884F-D5D527FA55FA}"/>
              </a:ext>
            </a:extLst>
          </p:cNvPr>
          <p:cNvCxnSpPr>
            <a:cxnSpLocks/>
          </p:cNvCxnSpPr>
          <p:nvPr/>
        </p:nvCxnSpPr>
        <p:spPr>
          <a:xfrm flipH="1" flipV="1">
            <a:off x="9452432" y="4095370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4544EE-3E51-4BEF-A484-7151D38AF56B}"/>
              </a:ext>
            </a:extLst>
          </p:cNvPr>
          <p:cNvCxnSpPr>
            <a:cxnSpLocks/>
          </p:cNvCxnSpPr>
          <p:nvPr/>
        </p:nvCxnSpPr>
        <p:spPr>
          <a:xfrm flipV="1">
            <a:off x="3936997" y="3251236"/>
            <a:ext cx="0" cy="6977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A93462-9800-4BA7-98C5-E523C0C3E5B3}"/>
              </a:ext>
            </a:extLst>
          </p:cNvPr>
          <p:cNvSpPr txBox="1"/>
          <p:nvPr/>
        </p:nvSpPr>
        <p:spPr>
          <a:xfrm>
            <a:off x="3555721" y="3756303"/>
            <a:ext cx="329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</p:spTree>
    <p:extLst>
      <p:ext uri="{BB962C8B-B14F-4D97-AF65-F5344CB8AC3E}">
        <p14:creationId xmlns:p14="http://schemas.microsoft.com/office/powerpoint/2010/main" val="224763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33" y="703612"/>
            <a:ext cx="11649694" cy="5498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</a:t>
            </a:r>
          </a:p>
          <a:p>
            <a:pPr marL="0" indent="0">
              <a:buNone/>
            </a:pPr>
            <a:r>
              <a:rPr lang="en-US" sz="2000" dirty="0"/>
              <a:t>All parameters are stored in </a:t>
            </a:r>
            <a:r>
              <a:rPr lang="en-US" sz="2000" b="1" u="sng" dirty="0"/>
              <a:t>non-scalar structure arrays</a:t>
            </a:r>
            <a:r>
              <a:rPr lang="en-US" sz="2000" dirty="0"/>
              <a:t> to allow access for each </a:t>
            </a:r>
            <a:r>
              <a:rPr lang="en-US" sz="2000" b="1" dirty="0"/>
              <a:t>measurement unit (MU)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MD structure (measurement data) contains measurement data and parameters</a:t>
            </a:r>
          </a:p>
          <a:p>
            <a:pPr marL="0" indent="0">
              <a:buNone/>
            </a:pPr>
            <a:r>
              <a:rPr lang="en-US" sz="2000" b="1" dirty="0"/>
              <a:t>HW structure (hardware) contains the Arduino, thermocouple and hotplate handles, and visa objects to Keithley and impedance analyzer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HW structure</a:t>
            </a:r>
          </a:p>
          <a:p>
            <a:r>
              <a:rPr lang="en-US" sz="2000" b="1" dirty="0"/>
              <a:t>Arduino contains the Arduino handles for each hotplate:</a:t>
            </a:r>
          </a:p>
          <a:p>
            <a:pPr marL="0" indent="0">
              <a:buNone/>
            </a:pPr>
            <a:r>
              <a:rPr lang="en-US" sz="2000" dirty="0"/>
              <a:t>HW(1).Arduino, HW(2).Arduino, HW(3).Arduino</a:t>
            </a:r>
          </a:p>
          <a:p>
            <a:r>
              <a:rPr lang="en-US" sz="2000" b="1" dirty="0" err="1"/>
              <a:t>Therm</a:t>
            </a:r>
            <a:r>
              <a:rPr lang="en-US" sz="2000" b="1" dirty="0"/>
              <a:t> contains the Arduino connection to the thermocouple for each hotplate</a:t>
            </a:r>
          </a:p>
          <a:p>
            <a:pPr marL="0" indent="0">
              <a:buNone/>
            </a:pPr>
            <a:r>
              <a:rPr lang="en-US" sz="2000" dirty="0"/>
              <a:t>HW(1).</a:t>
            </a:r>
            <a:r>
              <a:rPr lang="en-US" sz="2000" dirty="0" err="1"/>
              <a:t>Therm</a:t>
            </a:r>
            <a:r>
              <a:rPr lang="en-US" sz="2000" dirty="0"/>
              <a:t>, HW(2).</a:t>
            </a:r>
            <a:r>
              <a:rPr lang="en-US" sz="2000" dirty="0" err="1"/>
              <a:t>Therm</a:t>
            </a:r>
            <a:r>
              <a:rPr lang="en-US" sz="2000" dirty="0"/>
              <a:t>, HW(3).</a:t>
            </a:r>
            <a:r>
              <a:rPr lang="en-US" sz="2000" dirty="0" err="1"/>
              <a:t>Therm</a:t>
            </a:r>
            <a:endParaRPr lang="en-US" sz="2000" dirty="0"/>
          </a:p>
          <a:p>
            <a:r>
              <a:rPr lang="en-US" sz="2000" b="1" dirty="0"/>
              <a:t>HP contains the hotplate handles</a:t>
            </a:r>
          </a:p>
          <a:p>
            <a:pPr marL="0" indent="0">
              <a:buNone/>
            </a:pPr>
            <a:r>
              <a:rPr lang="en-US" sz="2000" dirty="0"/>
              <a:t>HW(1).HP, HW(2).HP, HW(3).HP</a:t>
            </a:r>
          </a:p>
          <a:p>
            <a:r>
              <a:rPr lang="en-US" sz="2000" b="1" dirty="0"/>
              <a:t>IMPA contains the visa object of the impedance analyzer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HW(1).IMPA</a:t>
            </a:r>
          </a:p>
          <a:p>
            <a:r>
              <a:rPr lang="en-US" sz="2000" b="1" dirty="0"/>
              <a:t>KEITH contains the visa object to the Keithley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HW(1).KEITH</a:t>
            </a:r>
          </a:p>
        </p:txBody>
      </p:sp>
    </p:spTree>
    <p:extLst>
      <p:ext uri="{BB962C8B-B14F-4D97-AF65-F5344CB8AC3E}">
        <p14:creationId xmlns:p14="http://schemas.microsoft.com/office/powerpoint/2010/main" val="262658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28" y="798615"/>
            <a:ext cx="12284285" cy="5498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PinState</a:t>
            </a:r>
            <a:r>
              <a:rPr lang="en-US" sz="2000" b="1" dirty="0"/>
              <a:t> structure contains the on/off sate of all pins (off in case one pin is not used):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PinState</a:t>
            </a:r>
            <a:r>
              <a:rPr lang="en-US" sz="2000" dirty="0"/>
              <a:t>=[1 1 1 1 1 1 1 1], MD(2).</a:t>
            </a:r>
            <a:r>
              <a:rPr lang="en-US" sz="2000" dirty="0" err="1"/>
              <a:t>PinState</a:t>
            </a:r>
            <a:r>
              <a:rPr lang="en-US" sz="2000" dirty="0"/>
              <a:t>, MD(3).</a:t>
            </a:r>
            <a:r>
              <a:rPr lang="en-US" sz="2000" dirty="0" err="1"/>
              <a:t>PinState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ArdP</a:t>
            </a:r>
            <a:r>
              <a:rPr lang="en-US" sz="2000" b="1" dirty="0"/>
              <a:t> contains the Arduino pin numbers connected to the relays: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ArdP</a:t>
            </a:r>
            <a:r>
              <a:rPr lang="en-US" sz="2000" dirty="0"/>
              <a:t>=[2 3 4 5 6 7 8], MD(2).</a:t>
            </a:r>
            <a:r>
              <a:rPr lang="en-US" sz="2000" dirty="0" err="1"/>
              <a:t>ArdP</a:t>
            </a:r>
            <a:r>
              <a:rPr lang="en-US" sz="2000" dirty="0"/>
              <a:t>, MD(3).</a:t>
            </a:r>
            <a:r>
              <a:rPr lang="en-US" sz="2000" dirty="0" err="1"/>
              <a:t>ArdP</a:t>
            </a:r>
            <a:endParaRPr lang="en-US" sz="2000" b="1" dirty="0"/>
          </a:p>
          <a:p>
            <a:r>
              <a:rPr lang="en-US" sz="2000" b="1" dirty="0" err="1"/>
              <a:t>MDdata</a:t>
            </a:r>
            <a:r>
              <a:rPr lang="en-US" sz="2000" b="1" dirty="0"/>
              <a:t> contains flags, times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MDdata.startbiastime</a:t>
            </a:r>
            <a:r>
              <a:rPr lang="en-US" sz="2000" dirty="0"/>
              <a:t>=[300, 4000, 8500] </a:t>
            </a:r>
            <a:r>
              <a:rPr lang="en-US" sz="2000" dirty="0">
                <a:solidFill>
                  <a:schemeClr val="accent5"/>
                </a:solidFill>
              </a:rPr>
              <a:t>bias starting time (recorded by the system)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MDdata.meas_flag</a:t>
            </a:r>
            <a:r>
              <a:rPr lang="en-US" sz="2000" dirty="0"/>
              <a:t>=0 </a:t>
            </a:r>
            <a:r>
              <a:rPr lang="en-US" sz="2000" dirty="0">
                <a:solidFill>
                  <a:schemeClr val="accent5"/>
                </a:solidFill>
              </a:rPr>
              <a:t>measurement flag value (recorded by the system)</a:t>
            </a:r>
          </a:p>
          <a:p>
            <a:pPr marL="0" indent="0">
              <a:buNone/>
            </a:pPr>
            <a:r>
              <a:rPr lang="en-US" sz="2000" dirty="0"/>
              <a:t>MD(</a:t>
            </a:r>
            <a:r>
              <a:rPr lang="en-US" sz="2000" dirty="0" err="1"/>
              <a:t>MUnb</a:t>
            </a:r>
            <a:r>
              <a:rPr lang="en-US" sz="2000" dirty="0"/>
              <a:t>).</a:t>
            </a:r>
            <a:r>
              <a:rPr lang="en-US" sz="2000" dirty="0" err="1"/>
              <a:t>MDdata.stress_completed_flag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to indicate whether a stress cycle has been completed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MDdata.CVStartTime</a:t>
            </a:r>
            <a:r>
              <a:rPr lang="en-US" sz="2000" dirty="0"/>
              <a:t>=[2000, 5000, 8000] </a:t>
            </a:r>
            <a:r>
              <a:rPr lang="en-US" sz="2000" dirty="0">
                <a:solidFill>
                  <a:schemeClr val="accent5"/>
                </a:solidFill>
              </a:rPr>
              <a:t>CV measurement starting time at each iteration (recorded)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MDdata.fanflag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whether fan is on or off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MDdata.Err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Allowed error in temperature to start a measurement (hard-coded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MDdata.finish_flag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that measurements are finished for one hotplate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MDdata.finish_counter</a:t>
            </a:r>
            <a:endParaRPr 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5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F8FC-BE2F-41CB-9262-6770DD2C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CCF4-7835-403B-9A2F-5156BCD3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0" y="1162878"/>
            <a:ext cx="12198440" cy="38166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Main arguments (continued)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dirty="0"/>
              <a:t>MD structure (Measurement Data)</a:t>
            </a:r>
          </a:p>
          <a:p>
            <a:endParaRPr lang="en-US" b="1" dirty="0"/>
          </a:p>
          <a:p>
            <a:r>
              <a:rPr lang="en-US" b="1" dirty="0"/>
              <a:t>Plots contains the figure handles for each pin (need to be defined at beginning of </a:t>
            </a:r>
            <a:r>
              <a:rPr lang="en-US" b="1" dirty="0" err="1"/>
              <a:t>StartProc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MD(mu).Plots.CV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plots for each pin of Measurement Unit n</a:t>
            </a:r>
          </a:p>
          <a:p>
            <a:pPr marL="0" indent="0">
              <a:buNone/>
            </a:pPr>
            <a:r>
              <a:rPr lang="en-US" dirty="0"/>
              <a:t>MD(mu).Plots.CVby2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derivative plots for each pin of MU n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Plots.Temp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temperature plot handle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Plots.Current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plot handle of the current measured by the Keithley for all pins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Plots.VfbTime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flatband vs time plot handle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).C </a:t>
            </a:r>
            <a:r>
              <a:rPr lang="en-US" sz="2000" dirty="0">
                <a:solidFill>
                  <a:schemeClr val="accent5"/>
                </a:solidFill>
              </a:rPr>
              <a:t>matrix containing the capacitance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).V </a:t>
            </a:r>
            <a:r>
              <a:rPr lang="en-US" sz="2000" dirty="0">
                <a:solidFill>
                  <a:schemeClr val="accent5"/>
                </a:solidFill>
              </a:rPr>
              <a:t>matrix containing the voltage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).R </a:t>
            </a:r>
            <a:r>
              <a:rPr lang="en-US" sz="2000" dirty="0">
                <a:solidFill>
                  <a:schemeClr val="accent5"/>
                </a:solidFill>
              </a:rPr>
              <a:t>matrix containing the resistance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Vinput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user-defined voltage parameters on the app panel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times at which CV was measured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extracted </a:t>
            </a:r>
            <a:r>
              <a:rPr lang="en-US" sz="2000" dirty="0" err="1">
                <a:solidFill>
                  <a:schemeClr val="accent5"/>
                </a:solidFill>
              </a:rPr>
              <a:t>flatbands</a:t>
            </a:r>
            <a:r>
              <a:rPr lang="en-US" sz="2000" dirty="0">
                <a:solidFill>
                  <a:schemeClr val="accent5"/>
                </a:solidFill>
              </a:rPr>
              <a:t> measured for each iteration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VfbAve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flatband at each time point, averaged over the number of iteration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Cfit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capacitance data (noisy part removed)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voltage data (noisy part removed)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VfbStd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standard deviation of flatband at each time point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62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ExpData.Setup.PreBiasTime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ExpData.Setup.t_offset_unit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ExpData.Setup.stressBiasValue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steady-state bias (needs to be the same for all hotplates)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ExpData.Setup.biastime_sec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steady-state bias time converted to s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cooling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8989793"/>
      </p:ext>
    </p:extLst>
  </p:cSld>
  <p:clrMapOvr>
    <a:masterClrMapping/>
  </p:clrMapOvr>
</p:sld>
</file>

<file path=ppt/theme/theme1.xml><?xml version="1.0" encoding="utf-8"?>
<a:theme xmlns:a="http://schemas.openxmlformats.org/drawingml/2006/main" name="FRG_PPT_TEMPLATE_SOLEIL_use_th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dugi_font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9A57971-D35E-4501-AECB-11C766E2355D}" vid="{D53EB6E7-76F3-484C-8C8F-1EA426C122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FRG_PPT_TEMPLATE_SOLEIL_ownfont_use_this</Template>
  <TotalTime>4689</TotalTime>
  <Words>1707</Words>
  <Application>Microsoft Office PowerPoint</Application>
  <PresentationFormat>Widescreen</PresentationFormat>
  <Paragraphs>178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Gadugi</vt:lpstr>
      <vt:lpstr>Symbol</vt:lpstr>
      <vt:lpstr>FRG_PPT_TEMPLATE_SOLEIL_use_this</vt:lpstr>
      <vt:lpstr>CV app</vt:lpstr>
      <vt:lpstr>CV app measurement cycle</vt:lpstr>
      <vt:lpstr>CV app measurement cycle (actual parameter names)</vt:lpstr>
      <vt:lpstr>CV app data logs (T, time, I)</vt:lpstr>
      <vt:lpstr>CV app arguments and data structure – Local variables</vt:lpstr>
      <vt:lpstr>CV app arguments and data structure – Local variables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subgroup meeting</dc:title>
  <dc:creator>Von Gastrow, Guillaume</dc:creator>
  <cp:lastModifiedBy>Guillaume Von Gastrow</cp:lastModifiedBy>
  <cp:revision>303</cp:revision>
  <dcterms:created xsi:type="dcterms:W3CDTF">2019-03-12T15:26:12Z</dcterms:created>
  <dcterms:modified xsi:type="dcterms:W3CDTF">2019-04-01T03:28:59Z</dcterms:modified>
</cp:coreProperties>
</file>