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2"/>
  </p:notesMasterIdLst>
  <p:sldIdLst>
    <p:sldId id="260" r:id="rId2"/>
    <p:sldId id="257" r:id="rId3"/>
    <p:sldId id="259" r:id="rId4"/>
    <p:sldId id="270" r:id="rId5"/>
    <p:sldId id="262" r:id="rId6"/>
    <p:sldId id="265" r:id="rId7"/>
    <p:sldId id="267" r:id="rId8"/>
    <p:sldId id="263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32" autoAdjust="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A9B39-1A93-442F-9E93-3C2E66155B8D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C5525-AEE1-4EAC-9AB9-28E9B1DD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0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meas_flag</a:t>
            </a:r>
            <a:r>
              <a:rPr lang="en-US" dirty="0"/>
              <a:t> is used during the steady-state bias to avoid turning on bias if it is already on.</a:t>
            </a:r>
          </a:p>
          <a:p>
            <a:r>
              <a:rPr lang="en-US" dirty="0"/>
              <a:t>Problem with the current implementation of the way the fan is turned off: will be constantly calling the Arduino to turn it off as long as the hotplate is at room temperature.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3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meas_flag</a:t>
            </a:r>
            <a:r>
              <a:rPr lang="en-US" dirty="0"/>
              <a:t> is used during the steady-state bias to avoid turning on bias if it is already on.</a:t>
            </a:r>
          </a:p>
          <a:p>
            <a:r>
              <a:rPr lang="en-US" dirty="0"/>
              <a:t>Problem with the current implementation of the way the fan is turned off: will be constantly calling the Arduino to turn it off as long as the hotplate is at room temperature.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0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3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2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93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9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5525-AEE1-4EAC-9AB9-28E9B1DDDA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8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FF0-BD26-4274-9750-7440B44BAE1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6440" y="85727"/>
            <a:ext cx="12198440" cy="587374"/>
          </a:xfrm>
          <a:prstGeom prst="rect">
            <a:avLst/>
          </a:prstGeom>
          <a:solidFill>
            <a:srgbClr val="183663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-6440" y="6657814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695" y="6134181"/>
            <a:ext cx="3118171" cy="4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7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440" y="85727"/>
            <a:ext cx="12198440" cy="587374"/>
          </a:xfrm>
          <a:solidFill>
            <a:srgbClr val="183663"/>
          </a:solidFill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1pPr>
            <a:lvl2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2pPr>
            <a:lvl3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3pPr>
            <a:lvl4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4pPr>
            <a:lvl5pPr>
              <a:defRPr>
                <a:latin typeface="Gadugi" panose="020B0502040204020203" pitchFamily="34" charset="0"/>
                <a:ea typeface="Gadug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6090"/>
            <a:ext cx="12198440" cy="136687"/>
          </a:xfrm>
          <a:prstGeom prst="rect">
            <a:avLst/>
          </a:prstGeom>
          <a:solidFill>
            <a:srgbClr val="1836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6436806"/>
            <a:ext cx="2175933" cy="310071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FF0-BD26-4274-9750-7440B44BAE1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4721180" y="6356352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9BE4C-C451-4FF3-80AD-70386AB4C6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81" y="6375094"/>
            <a:ext cx="4529505" cy="3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7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fld id="{9EADFFF0-BD26-4274-9750-7440B44BAE1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fld id="{AE67600D-DFBE-4D05-B917-AF619C224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2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3A8179-2F2E-48B2-9160-941935F4A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CV app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367D9E-C2DA-418D-B4F5-F4E7A2978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3/14/2019</a:t>
            </a:r>
          </a:p>
          <a:p>
            <a:r>
              <a:rPr lang="en-US" dirty="0"/>
              <a:t>Guillaume von Gastrow</a:t>
            </a:r>
          </a:p>
        </p:txBody>
      </p:sp>
    </p:spTree>
    <p:extLst>
      <p:ext uri="{BB962C8B-B14F-4D97-AF65-F5344CB8AC3E}">
        <p14:creationId xmlns:p14="http://schemas.microsoft.com/office/powerpoint/2010/main" val="93465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ExpData.Setup.IterM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Number of repeated measurements per iteration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Array of temperature log (different for each MU) TO INITIALIZE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ExpData.log.Ttime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Array of time log (time at which temperature is acquired) TO INITIALIZE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ExpData.log.Vbias</a:t>
            </a:r>
            <a:r>
              <a:rPr lang="en-US" sz="2000" dirty="0"/>
              <a:t>=[0 0 0 7 7 7 7 7 7 7] </a:t>
            </a:r>
            <a:r>
              <a:rPr lang="en-US" sz="2000" dirty="0">
                <a:solidFill>
                  <a:schemeClr val="accent5"/>
                </a:solidFill>
              </a:rPr>
              <a:t>value of bias voltage log (saved at the same time as t)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ExpData.log.I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value of the current log from Keithley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ExpData.log.Itime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Time at which current is acquired. Current is acquired independently from hotplate temperature, so need to be stored separately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tCV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time at which each CV was measured (NEED TO ADD!)</a:t>
            </a:r>
          </a:p>
          <a:p>
            <a:pPr marL="0" indent="0">
              <a:buNone/>
            </a:pPr>
            <a:r>
              <a:rPr lang="en-US" sz="2000" dirty="0"/>
              <a:t>MD(mu).ExpData.log. </a:t>
            </a:r>
            <a:r>
              <a:rPr lang="en-US" sz="2000" dirty="0" err="1"/>
              <a:t>startbiastime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time at which bias was started on each unit (NEED TO ADD!). It contains the same values as MD(mu).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MDdata.startbiastime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ExpData.log.endBiasTime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time at which stress bias was completed on each unit.</a:t>
            </a: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61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measurement cycle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/>
          <p:nvPr/>
        </p:nvCxnSpPr>
        <p:spPr>
          <a:xfrm flipV="1">
            <a:off x="2959087" y="4202628"/>
            <a:ext cx="0" cy="5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347684" y="4775200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646A29-00D9-4879-96A7-0AF4D8687434}"/>
              </a:ext>
            </a:extLst>
          </p:cNvPr>
          <p:cNvSpPr txBox="1"/>
          <p:nvPr/>
        </p:nvSpPr>
        <p:spPr>
          <a:xfrm>
            <a:off x="3936997" y="2058769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574D8F-2D1D-48D9-A05F-267B83CF61E8}"/>
              </a:ext>
            </a:extLst>
          </p:cNvPr>
          <p:cNvCxnSpPr>
            <a:cxnSpLocks/>
          </p:cNvCxnSpPr>
          <p:nvPr/>
        </p:nvCxnSpPr>
        <p:spPr>
          <a:xfrm flipV="1">
            <a:off x="9463297" y="4139128"/>
            <a:ext cx="0" cy="28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958941" y="4309204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949684" y="2171700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11D32DC-CAE1-4821-BB11-0DED2073EDA3}"/>
              </a:ext>
            </a:extLst>
          </p:cNvPr>
          <p:cNvSpPr txBox="1"/>
          <p:nvPr/>
        </p:nvSpPr>
        <p:spPr>
          <a:xfrm>
            <a:off x="3061600" y="819319"/>
            <a:ext cx="267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bias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stressing temperature is reached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B7D824-4A1E-43F3-B60C-5D6FE60B5EFB}"/>
              </a:ext>
            </a:extLst>
          </p:cNvPr>
          <p:cNvCxnSpPr>
            <a:cxnSpLocks/>
          </p:cNvCxnSpPr>
          <p:nvPr/>
        </p:nvCxnSpPr>
        <p:spPr>
          <a:xfrm>
            <a:off x="4069423" y="2730023"/>
            <a:ext cx="0" cy="318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>
            <a:off x="7340597" y="1675259"/>
            <a:ext cx="0" cy="142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2AD82F0-3019-4A42-89EE-54536246272A}"/>
              </a:ext>
            </a:extLst>
          </p:cNvPr>
          <p:cNvSpPr txBox="1"/>
          <p:nvPr/>
        </p:nvSpPr>
        <p:spPr>
          <a:xfrm>
            <a:off x="6321020" y="598042"/>
            <a:ext cx="585641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steady-state bias time is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hotplate still at stressing temperature</a:t>
            </a:r>
          </a:p>
          <a:p>
            <a:r>
              <a:rPr lang="en-US" sz="1600" dirty="0"/>
              <a:t>Then: turn off bias, set T to </a:t>
            </a:r>
            <a:r>
              <a:rPr lang="en-US" sz="1600" dirty="0" err="1"/>
              <a:t>Troom</a:t>
            </a:r>
            <a:r>
              <a:rPr lang="en-US" sz="1600" dirty="0"/>
              <a:t>, turn on fan, set </a:t>
            </a:r>
            <a:r>
              <a:rPr lang="en-US" sz="1600" dirty="0" err="1"/>
              <a:t>fan_flag</a:t>
            </a:r>
            <a:r>
              <a:rPr lang="en-US" sz="1600" dirty="0"/>
              <a:t> to 1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936152-1F32-4367-A87F-DDC05EC60EA8}"/>
              </a:ext>
            </a:extLst>
          </p:cNvPr>
          <p:cNvCxnSpPr/>
          <p:nvPr/>
        </p:nvCxnSpPr>
        <p:spPr>
          <a:xfrm flipV="1">
            <a:off x="3936997" y="3251236"/>
            <a:ext cx="0" cy="16636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64165F9-1FF0-41B6-BA76-6588AC6822D2}"/>
              </a:ext>
            </a:extLst>
          </p:cNvPr>
          <p:cNvSpPr txBox="1"/>
          <p:nvPr/>
        </p:nvSpPr>
        <p:spPr>
          <a:xfrm>
            <a:off x="3555997" y="4945929"/>
            <a:ext cx="2044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starting time of the steady-state bias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8073A2-72F8-49FF-BEAB-DD82BDD213DD}"/>
              </a:ext>
            </a:extLst>
          </p:cNvPr>
          <p:cNvSpPr txBox="1"/>
          <p:nvPr/>
        </p:nvSpPr>
        <p:spPr>
          <a:xfrm>
            <a:off x="7308568" y="5194438"/>
            <a:ext cx="4167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measurement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Steady-state bias time is 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Hotplate at room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meas_flag</a:t>
            </a:r>
            <a:r>
              <a:rPr lang="en-US" sz="1600" dirty="0"/>
              <a:t>=0</a:t>
            </a:r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45E1DF-B4AE-4E60-B633-B447E9C282EA}"/>
              </a:ext>
            </a:extLst>
          </p:cNvPr>
          <p:cNvCxnSpPr>
            <a:cxnSpLocks/>
          </p:cNvCxnSpPr>
          <p:nvPr/>
        </p:nvCxnSpPr>
        <p:spPr>
          <a:xfrm flipV="1">
            <a:off x="8363422" y="4184396"/>
            <a:ext cx="0" cy="91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A4FDC3C-978A-46F8-9189-608334093986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F986978-A528-4789-9A7E-9EDEF16362F2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C26B69-3340-4C57-84D6-DEB1173849EE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FF3D715-35B7-4699-9DDF-146F6B28595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E9C8D3E-1A65-4245-B569-37F6E7C418B5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02FBA6A-0C18-4E4E-B759-43910207F416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CE4A2C-F40B-40BD-8DDF-C3E2FE0DEDD7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309AB-5640-47A6-8A6A-2E3D2E9BEF05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76C7296-10CE-49C9-AA73-0B6DD4DF50FD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269A5BB-E65E-48F0-879C-B36F01AD62AB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B2EA81-3BB3-47E7-9509-746FA3AE4FB3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1575968-E44B-46AC-865F-8E950C61DBF6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092ECF-B037-48CE-9EF3-49438350B7A8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093AE97-1579-4A16-AAC2-6B873B60ED35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EE23DB4-4F4A-4B10-AB7F-59CF67140B48}"/>
              </a:ext>
            </a:extLst>
          </p:cNvPr>
          <p:cNvSpPr txBox="1"/>
          <p:nvPr/>
        </p:nvSpPr>
        <p:spPr>
          <a:xfrm>
            <a:off x="8025176" y="1704146"/>
            <a:ext cx="3828578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After each pin measurement, check on other hotplates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Bias ready to be turned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Bias ready to be turned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Fan ready to be turned off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D1CC23A-FC34-436E-A8DD-A0AB9EA527B3}"/>
              </a:ext>
            </a:extLst>
          </p:cNvPr>
          <p:cNvCxnSpPr>
            <a:cxnSpLocks/>
          </p:cNvCxnSpPr>
          <p:nvPr/>
        </p:nvCxnSpPr>
        <p:spPr>
          <a:xfrm flipV="1">
            <a:off x="8102597" y="4088884"/>
            <a:ext cx="0" cy="19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2FD90DF4-0B36-4A3C-A235-AD9C1F407F8D}"/>
              </a:ext>
            </a:extLst>
          </p:cNvPr>
          <p:cNvSpPr txBox="1"/>
          <p:nvPr/>
        </p:nvSpPr>
        <p:spPr>
          <a:xfrm>
            <a:off x="5027117" y="4256796"/>
            <a:ext cx="3318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Turn off fan if: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dirty="0" err="1"/>
              <a:t>Fan_flag</a:t>
            </a:r>
            <a:r>
              <a:rPr lang="en-US" sz="1600" dirty="0"/>
              <a:t>=1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1600" dirty="0"/>
              <a:t>Cooling temperature reached</a:t>
            </a:r>
          </a:p>
          <a:p>
            <a:r>
              <a:rPr lang="en-US" sz="1600" dirty="0"/>
              <a:t>	Then set </a:t>
            </a:r>
            <a:r>
              <a:rPr lang="en-US" sz="1600" dirty="0" err="1"/>
              <a:t>fan_flag</a:t>
            </a:r>
            <a:r>
              <a:rPr lang="en-US" sz="1600" dirty="0"/>
              <a:t> to 0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C43675C-C72B-45D6-9990-7CA074980EF7}"/>
              </a:ext>
            </a:extLst>
          </p:cNvPr>
          <p:cNvCxnSpPr>
            <a:cxnSpLocks/>
          </p:cNvCxnSpPr>
          <p:nvPr/>
        </p:nvCxnSpPr>
        <p:spPr>
          <a:xfrm flipV="1">
            <a:off x="9611226" y="4139128"/>
            <a:ext cx="0" cy="959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E3489F6-BDD6-48D4-A20F-E90354BA8ABF}"/>
              </a:ext>
            </a:extLst>
          </p:cNvPr>
          <p:cNvSpPr txBox="1"/>
          <p:nvPr/>
        </p:nvSpPr>
        <p:spPr>
          <a:xfrm>
            <a:off x="9542445" y="4844418"/>
            <a:ext cx="281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stress_completed_flag</a:t>
            </a:r>
            <a:r>
              <a:rPr lang="en-US" dirty="0"/>
              <a:t> set to 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9CF87BC-C53F-42FE-8E1C-B88B8D0F63EC}"/>
              </a:ext>
            </a:extLst>
          </p:cNvPr>
          <p:cNvCxnSpPr>
            <a:cxnSpLocks/>
          </p:cNvCxnSpPr>
          <p:nvPr/>
        </p:nvCxnSpPr>
        <p:spPr>
          <a:xfrm>
            <a:off x="7459812" y="2422566"/>
            <a:ext cx="0" cy="707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054C1E1-50A5-47B0-98E6-C1C1B99F0920}"/>
              </a:ext>
            </a:extLst>
          </p:cNvPr>
          <p:cNvSpPr txBox="1"/>
          <p:nvPr/>
        </p:nvSpPr>
        <p:spPr>
          <a:xfrm>
            <a:off x="5947223" y="1975006"/>
            <a:ext cx="221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stress_completed_flag</a:t>
            </a:r>
            <a:r>
              <a:rPr lang="en-US" dirty="0"/>
              <a:t> set to 1</a:t>
            </a:r>
          </a:p>
        </p:txBody>
      </p:sp>
    </p:spTree>
    <p:extLst>
      <p:ext uri="{BB962C8B-B14F-4D97-AF65-F5344CB8AC3E}">
        <p14:creationId xmlns:p14="http://schemas.microsoft.com/office/powerpoint/2010/main" val="70668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measurement cycle (actual parameter names)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/>
          <p:nvPr/>
        </p:nvCxnSpPr>
        <p:spPr>
          <a:xfrm flipV="1">
            <a:off x="2959087" y="4202628"/>
            <a:ext cx="0" cy="57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347684" y="4775200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646A29-00D9-4879-96A7-0AF4D8687434}"/>
              </a:ext>
            </a:extLst>
          </p:cNvPr>
          <p:cNvSpPr txBox="1"/>
          <p:nvPr/>
        </p:nvSpPr>
        <p:spPr>
          <a:xfrm>
            <a:off x="3936997" y="2058769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0574D8F-2D1D-48D9-A05F-267B83CF61E8}"/>
              </a:ext>
            </a:extLst>
          </p:cNvPr>
          <p:cNvCxnSpPr>
            <a:cxnSpLocks/>
          </p:cNvCxnSpPr>
          <p:nvPr/>
        </p:nvCxnSpPr>
        <p:spPr>
          <a:xfrm flipV="1">
            <a:off x="9463297" y="4139128"/>
            <a:ext cx="0" cy="28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958941" y="4309204"/>
            <a:ext cx="1357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949684" y="2171700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11D32DC-CAE1-4821-BB11-0DED2073EDA3}"/>
              </a:ext>
            </a:extLst>
          </p:cNvPr>
          <p:cNvSpPr txBox="1"/>
          <p:nvPr/>
        </p:nvSpPr>
        <p:spPr>
          <a:xfrm>
            <a:off x="3026226" y="1134900"/>
            <a:ext cx="1932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bias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T=</a:t>
            </a:r>
            <a:r>
              <a:rPr lang="en-US" dirty="0" err="1"/>
              <a:t>stressT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B7D824-4A1E-43F3-B60C-5D6FE60B5EFB}"/>
              </a:ext>
            </a:extLst>
          </p:cNvPr>
          <p:cNvCxnSpPr>
            <a:cxnSpLocks/>
          </p:cNvCxnSpPr>
          <p:nvPr/>
        </p:nvCxnSpPr>
        <p:spPr>
          <a:xfrm>
            <a:off x="4069423" y="2730023"/>
            <a:ext cx="0" cy="318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>
            <a:off x="7340597" y="1596565"/>
            <a:ext cx="0" cy="1502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2AD82F0-3019-4A42-89EE-54536246272A}"/>
              </a:ext>
            </a:extLst>
          </p:cNvPr>
          <p:cNvSpPr txBox="1"/>
          <p:nvPr/>
        </p:nvSpPr>
        <p:spPr>
          <a:xfrm>
            <a:off x="5950358" y="974804"/>
            <a:ext cx="312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bias if</a:t>
            </a:r>
          </a:p>
          <a:p>
            <a:r>
              <a:rPr lang="en-US" dirty="0"/>
              <a:t>t-</a:t>
            </a:r>
            <a:r>
              <a:rPr lang="en-US" dirty="0" err="1"/>
              <a:t>tstartproc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 err="1"/>
              <a:t>setbiastime</a:t>
            </a:r>
            <a:endParaRPr lang="en-US" dirty="0"/>
          </a:p>
          <a:p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936152-1F32-4367-A87F-DDC05EC60EA8}"/>
              </a:ext>
            </a:extLst>
          </p:cNvPr>
          <p:cNvCxnSpPr/>
          <p:nvPr/>
        </p:nvCxnSpPr>
        <p:spPr>
          <a:xfrm flipV="1">
            <a:off x="3936997" y="3251236"/>
            <a:ext cx="0" cy="166366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64165F9-1FF0-41B6-BA76-6588AC6822D2}"/>
              </a:ext>
            </a:extLst>
          </p:cNvPr>
          <p:cNvSpPr txBox="1"/>
          <p:nvPr/>
        </p:nvSpPr>
        <p:spPr>
          <a:xfrm>
            <a:off x="3555997" y="4945929"/>
            <a:ext cx="125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tstartproc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03B896F-900D-4306-B798-2321DBB94542}"/>
              </a:ext>
            </a:extLst>
          </p:cNvPr>
          <p:cNvCxnSpPr>
            <a:cxnSpLocks/>
          </p:cNvCxnSpPr>
          <p:nvPr/>
        </p:nvCxnSpPr>
        <p:spPr>
          <a:xfrm>
            <a:off x="7450481" y="2476501"/>
            <a:ext cx="1" cy="678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9F0183B-8454-4CB8-B6F9-96161D590CC8}"/>
              </a:ext>
            </a:extLst>
          </p:cNvPr>
          <p:cNvSpPr txBox="1"/>
          <p:nvPr/>
        </p:nvSpPr>
        <p:spPr>
          <a:xfrm>
            <a:off x="7348746" y="1790702"/>
            <a:ext cx="4205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T = </a:t>
            </a:r>
            <a:r>
              <a:rPr lang="en-US" dirty="0" err="1"/>
              <a:t>coolT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 on the fan and set </a:t>
            </a:r>
            <a:r>
              <a:rPr lang="en-US" dirty="0" err="1"/>
              <a:t>fanflag</a:t>
            </a:r>
            <a:r>
              <a:rPr lang="en-US" dirty="0"/>
              <a:t> to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8073A2-72F8-49FF-BEAB-DD82BDD213DD}"/>
              </a:ext>
            </a:extLst>
          </p:cNvPr>
          <p:cNvSpPr txBox="1"/>
          <p:nvPr/>
        </p:nvSpPr>
        <p:spPr>
          <a:xfrm>
            <a:off x="6860597" y="4955535"/>
            <a:ext cx="4167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measurement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</a:t>
            </a:r>
            <a:r>
              <a:rPr lang="en-US" dirty="0" err="1"/>
              <a:t>tstartproc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dirty="0" err="1"/>
              <a:t>setbiasbiastime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T=</a:t>
            </a:r>
            <a:r>
              <a:rPr lang="en-US" dirty="0" err="1"/>
              <a:t>coolT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meas_flag</a:t>
            </a:r>
            <a:r>
              <a:rPr lang="en-US" dirty="0"/>
              <a:t>=0</a:t>
            </a:r>
          </a:p>
          <a:p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145E1DF-B4AE-4E60-B633-B447E9C282EA}"/>
              </a:ext>
            </a:extLst>
          </p:cNvPr>
          <p:cNvCxnSpPr>
            <a:cxnSpLocks/>
          </p:cNvCxnSpPr>
          <p:nvPr/>
        </p:nvCxnSpPr>
        <p:spPr>
          <a:xfrm flipH="1" flipV="1">
            <a:off x="8363422" y="4184395"/>
            <a:ext cx="0" cy="832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bias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FE082F-FD99-47F4-B0F9-461A226D780C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396634-6762-4B41-99FC-30CA6FA35CF4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537DEB-4E9A-4A29-A121-1C418B73B102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180E72D-BEBE-4484-BCC2-D4A8A3B344D8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A2B764-8103-49B9-83B4-668676083B27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8DCE3A-088E-4AD0-AD79-43487AF07A65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6659BB8-ABF3-47E1-9F8C-C49E6CB7E55B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8B218D-190D-409D-A24A-7346AAC35F22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BCDE7FD-A470-491E-90E5-FA5CCA3C00E4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D041CD-9A5C-423C-8329-5642E257963F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5403138-C5D4-4153-838B-2E1AD9D9252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FDABB0-AA4B-453C-922A-78993F5F4088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B06C89C-586C-47C6-A6FF-175FB6A7E2FD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DE1497F-3482-4B48-B546-B42181AF8FF0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0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562D-037A-4D37-94E0-225EF6CF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data logs (T, time, I)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61EF1-A6A8-45E2-B62E-B3E2804978AD}"/>
              </a:ext>
            </a:extLst>
          </p:cNvPr>
          <p:cNvCxnSpPr/>
          <p:nvPr/>
        </p:nvCxnSpPr>
        <p:spPr>
          <a:xfrm>
            <a:off x="965197" y="4089400"/>
            <a:ext cx="10007600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0F0EE3-DF77-489E-AAEA-E8669C05B2C3}"/>
              </a:ext>
            </a:extLst>
          </p:cNvPr>
          <p:cNvCxnSpPr>
            <a:cxnSpLocks/>
          </p:cNvCxnSpPr>
          <p:nvPr/>
        </p:nvCxnSpPr>
        <p:spPr>
          <a:xfrm flipV="1">
            <a:off x="1257297" y="1320800"/>
            <a:ext cx="0" cy="298450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2E0912-5BB8-4494-BA93-F525CBBBC12D}"/>
              </a:ext>
            </a:extLst>
          </p:cNvPr>
          <p:cNvSpPr txBox="1"/>
          <p:nvPr/>
        </p:nvSpPr>
        <p:spPr>
          <a:xfrm>
            <a:off x="10756899" y="4202628"/>
            <a:ext cx="120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C78A0A-9616-499D-A570-0673C53C7A9F}"/>
              </a:ext>
            </a:extLst>
          </p:cNvPr>
          <p:cNvCxnSpPr>
            <a:cxnSpLocks/>
          </p:cNvCxnSpPr>
          <p:nvPr/>
        </p:nvCxnSpPr>
        <p:spPr>
          <a:xfrm flipV="1">
            <a:off x="31749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36F946-B7BB-4384-90CB-2CBD8DC4604E}"/>
              </a:ext>
            </a:extLst>
          </p:cNvPr>
          <p:cNvCxnSpPr>
            <a:cxnSpLocks/>
          </p:cNvCxnSpPr>
          <p:nvPr/>
        </p:nvCxnSpPr>
        <p:spPr>
          <a:xfrm flipH="1" flipV="1">
            <a:off x="7340597" y="3162300"/>
            <a:ext cx="762000" cy="9271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60DD1-C8B7-4858-A07D-AD03F851B14C}"/>
              </a:ext>
            </a:extLst>
          </p:cNvPr>
          <p:cNvCxnSpPr>
            <a:cxnSpLocks/>
          </p:cNvCxnSpPr>
          <p:nvPr/>
        </p:nvCxnSpPr>
        <p:spPr>
          <a:xfrm>
            <a:off x="3936997" y="3162300"/>
            <a:ext cx="34036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74F382-BBB4-45D4-970B-692096AF6B2E}"/>
              </a:ext>
            </a:extLst>
          </p:cNvPr>
          <p:cNvCxnSpPr>
            <a:cxnSpLocks/>
          </p:cNvCxnSpPr>
          <p:nvPr/>
        </p:nvCxnSpPr>
        <p:spPr>
          <a:xfrm>
            <a:off x="8102597" y="4088882"/>
            <a:ext cx="1993900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376EBD-33F1-47F9-8258-BE5AAF634C9D}"/>
              </a:ext>
            </a:extLst>
          </p:cNvPr>
          <p:cNvCxnSpPr>
            <a:cxnSpLocks/>
          </p:cNvCxnSpPr>
          <p:nvPr/>
        </p:nvCxnSpPr>
        <p:spPr>
          <a:xfrm flipV="1">
            <a:off x="1257297" y="4076182"/>
            <a:ext cx="1930400" cy="13218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588E2-F380-4F25-8B09-19E52C0A431D}"/>
              </a:ext>
            </a:extLst>
          </p:cNvPr>
          <p:cNvSpPr txBox="1"/>
          <p:nvPr/>
        </p:nvSpPr>
        <p:spPr>
          <a:xfrm>
            <a:off x="673100" y="818634"/>
            <a:ext cx="178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Temperature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77D023-A3E8-4C2F-B355-573820711D44}"/>
              </a:ext>
            </a:extLst>
          </p:cNvPr>
          <p:cNvSpPr/>
          <p:nvPr/>
        </p:nvSpPr>
        <p:spPr>
          <a:xfrm>
            <a:off x="1885039" y="3225282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419FA-930D-4B75-904C-664306BF05FE}"/>
              </a:ext>
            </a:extLst>
          </p:cNvPr>
          <p:cNvCxnSpPr>
            <a:cxnSpLocks/>
          </p:cNvCxnSpPr>
          <p:nvPr/>
        </p:nvCxnSpPr>
        <p:spPr>
          <a:xfrm flipV="1">
            <a:off x="19557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F03705-F688-4356-8675-22F9884EBEFF}"/>
              </a:ext>
            </a:extLst>
          </p:cNvPr>
          <p:cNvCxnSpPr>
            <a:cxnSpLocks/>
          </p:cNvCxnSpPr>
          <p:nvPr/>
        </p:nvCxnSpPr>
        <p:spPr>
          <a:xfrm flipV="1">
            <a:off x="2086426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0217A6-ACF7-4AFD-83F7-B78327313FC4}"/>
              </a:ext>
            </a:extLst>
          </p:cNvPr>
          <p:cNvCxnSpPr>
            <a:cxnSpLocks/>
          </p:cNvCxnSpPr>
          <p:nvPr/>
        </p:nvCxnSpPr>
        <p:spPr>
          <a:xfrm flipV="1">
            <a:off x="2217055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979569D-153B-4421-8783-8DF487A8DAB0}"/>
              </a:ext>
            </a:extLst>
          </p:cNvPr>
          <p:cNvCxnSpPr>
            <a:cxnSpLocks/>
          </p:cNvCxnSpPr>
          <p:nvPr/>
        </p:nvCxnSpPr>
        <p:spPr>
          <a:xfrm flipV="1">
            <a:off x="2347684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86823D-2883-4A0C-86D4-42BEE2E57FA8}"/>
              </a:ext>
            </a:extLst>
          </p:cNvPr>
          <p:cNvCxnSpPr>
            <a:cxnSpLocks/>
          </p:cNvCxnSpPr>
          <p:nvPr/>
        </p:nvCxnSpPr>
        <p:spPr>
          <a:xfrm flipV="1">
            <a:off x="2478313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E81254-F28D-4A7D-B0FB-DAE67F2174DA}"/>
              </a:ext>
            </a:extLst>
          </p:cNvPr>
          <p:cNvCxnSpPr>
            <a:cxnSpLocks/>
          </p:cNvCxnSpPr>
          <p:nvPr/>
        </p:nvCxnSpPr>
        <p:spPr>
          <a:xfrm flipV="1">
            <a:off x="2608942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F42AD-BCF5-49E1-81A9-405423BE1A7E}"/>
              </a:ext>
            </a:extLst>
          </p:cNvPr>
          <p:cNvCxnSpPr>
            <a:cxnSpLocks/>
          </p:cNvCxnSpPr>
          <p:nvPr/>
        </p:nvCxnSpPr>
        <p:spPr>
          <a:xfrm flipV="1">
            <a:off x="2739571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274D85-CF31-4D02-A86B-7C05D6792A84}"/>
              </a:ext>
            </a:extLst>
          </p:cNvPr>
          <p:cNvCxnSpPr>
            <a:cxnSpLocks/>
          </p:cNvCxnSpPr>
          <p:nvPr/>
        </p:nvCxnSpPr>
        <p:spPr>
          <a:xfrm flipV="1">
            <a:off x="2870197" y="3239048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BBE0D8D-76E9-460A-A332-1B5FD00FBD8D}"/>
              </a:ext>
            </a:extLst>
          </p:cNvPr>
          <p:cNvSpPr/>
          <p:nvPr/>
        </p:nvSpPr>
        <p:spPr>
          <a:xfrm>
            <a:off x="8351152" y="3224770"/>
            <a:ext cx="1074048" cy="838183"/>
          </a:xfrm>
          <a:prstGeom prst="rect">
            <a:avLst/>
          </a:prstGeom>
          <a:solidFill>
            <a:schemeClr val="accent2">
              <a:lumMod val="75000"/>
              <a:alpha val="42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C6203C-0EDD-46C5-BEBE-934C4B52E8BF}"/>
              </a:ext>
            </a:extLst>
          </p:cNvPr>
          <p:cNvCxnSpPr>
            <a:cxnSpLocks/>
          </p:cNvCxnSpPr>
          <p:nvPr/>
        </p:nvCxnSpPr>
        <p:spPr>
          <a:xfrm flipV="1">
            <a:off x="84219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97F70C-A72A-45E9-B138-7AE6871B03E0}"/>
              </a:ext>
            </a:extLst>
          </p:cNvPr>
          <p:cNvCxnSpPr>
            <a:cxnSpLocks/>
          </p:cNvCxnSpPr>
          <p:nvPr/>
        </p:nvCxnSpPr>
        <p:spPr>
          <a:xfrm flipV="1">
            <a:off x="8552539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E465EA-6E96-42E5-9BA9-564DA2A1FC15}"/>
              </a:ext>
            </a:extLst>
          </p:cNvPr>
          <p:cNvCxnSpPr>
            <a:cxnSpLocks/>
          </p:cNvCxnSpPr>
          <p:nvPr/>
        </p:nvCxnSpPr>
        <p:spPr>
          <a:xfrm flipV="1">
            <a:off x="8683168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EE915-DC70-46D9-8ED8-5ECEC47AD16A}"/>
              </a:ext>
            </a:extLst>
          </p:cNvPr>
          <p:cNvCxnSpPr>
            <a:cxnSpLocks/>
          </p:cNvCxnSpPr>
          <p:nvPr/>
        </p:nvCxnSpPr>
        <p:spPr>
          <a:xfrm flipV="1">
            <a:off x="8813797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99816D-6D48-4BDE-8227-93CDF6EE6F57}"/>
              </a:ext>
            </a:extLst>
          </p:cNvPr>
          <p:cNvCxnSpPr>
            <a:cxnSpLocks/>
          </p:cNvCxnSpPr>
          <p:nvPr/>
        </p:nvCxnSpPr>
        <p:spPr>
          <a:xfrm flipV="1">
            <a:off x="8944426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986CBE-48AF-40EA-88F9-07F97D66B41F}"/>
              </a:ext>
            </a:extLst>
          </p:cNvPr>
          <p:cNvCxnSpPr>
            <a:cxnSpLocks/>
          </p:cNvCxnSpPr>
          <p:nvPr/>
        </p:nvCxnSpPr>
        <p:spPr>
          <a:xfrm flipV="1">
            <a:off x="9075055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385F96-FCF4-4C3D-BABF-73B78B259152}"/>
              </a:ext>
            </a:extLst>
          </p:cNvPr>
          <p:cNvCxnSpPr>
            <a:cxnSpLocks/>
          </p:cNvCxnSpPr>
          <p:nvPr/>
        </p:nvCxnSpPr>
        <p:spPr>
          <a:xfrm flipV="1">
            <a:off x="9205684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65FAB8-F8FC-4AE6-9F38-3D1AA4924D49}"/>
              </a:ext>
            </a:extLst>
          </p:cNvPr>
          <p:cNvCxnSpPr>
            <a:cxnSpLocks/>
          </p:cNvCxnSpPr>
          <p:nvPr/>
        </p:nvCxnSpPr>
        <p:spPr>
          <a:xfrm flipV="1">
            <a:off x="9336310" y="3251236"/>
            <a:ext cx="0" cy="8117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38DE78-23E7-4160-A395-D5E276A53D89}"/>
              </a:ext>
            </a:extLst>
          </p:cNvPr>
          <p:cNvSpPr txBox="1"/>
          <p:nvPr/>
        </p:nvSpPr>
        <p:spPr>
          <a:xfrm>
            <a:off x="1616536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C23CF2F-09E2-4B05-9BAE-2A59AB780D20}"/>
              </a:ext>
            </a:extLst>
          </p:cNvPr>
          <p:cNvCxnSpPr>
            <a:cxnSpLocks/>
          </p:cNvCxnSpPr>
          <p:nvPr/>
        </p:nvCxnSpPr>
        <p:spPr>
          <a:xfrm flipH="1" flipV="1">
            <a:off x="2965449" y="4137996"/>
            <a:ext cx="6362" cy="23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0EA7B0-3A20-4B04-BC89-64AB174293F6}"/>
              </a:ext>
            </a:extLst>
          </p:cNvPr>
          <p:cNvSpPr txBox="1"/>
          <p:nvPr/>
        </p:nvSpPr>
        <p:spPr>
          <a:xfrm>
            <a:off x="2059380" y="4263602"/>
            <a:ext cx="226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F1044A-F333-4F1D-925D-CA1198FBE41F}"/>
              </a:ext>
            </a:extLst>
          </p:cNvPr>
          <p:cNvSpPr txBox="1"/>
          <p:nvPr/>
        </p:nvSpPr>
        <p:spPr>
          <a:xfrm>
            <a:off x="8422276" y="4181633"/>
            <a:ext cx="207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meas_flag</a:t>
            </a:r>
            <a:r>
              <a:rPr lang="en-US" dirty="0"/>
              <a:t> set to 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761785-2135-44FC-B6A9-5A3F96083989}"/>
              </a:ext>
            </a:extLst>
          </p:cNvPr>
          <p:cNvCxnSpPr>
            <a:cxnSpLocks/>
          </p:cNvCxnSpPr>
          <p:nvPr/>
        </p:nvCxnSpPr>
        <p:spPr>
          <a:xfrm>
            <a:off x="3462666" y="2420454"/>
            <a:ext cx="0" cy="882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69887-835B-4F6C-845A-926FC25292EF}"/>
              </a:ext>
            </a:extLst>
          </p:cNvPr>
          <p:cNvCxnSpPr>
            <a:cxnSpLocks/>
          </p:cNvCxnSpPr>
          <p:nvPr/>
        </p:nvCxnSpPr>
        <p:spPr>
          <a:xfrm flipH="1">
            <a:off x="7558388" y="2420175"/>
            <a:ext cx="7180" cy="862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743A96F-EFD9-40AA-8985-9AD468E39639}"/>
              </a:ext>
            </a:extLst>
          </p:cNvPr>
          <p:cNvSpPr txBox="1"/>
          <p:nvPr/>
        </p:nvSpPr>
        <p:spPr>
          <a:xfrm>
            <a:off x="8079007" y="3302685"/>
            <a:ext cx="157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CV</a:t>
            </a:r>
          </a:p>
          <a:p>
            <a:pPr algn="ctr"/>
            <a:r>
              <a:rPr lang="en-US" dirty="0"/>
              <a:t>measurement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5D1135C-697C-4065-A33B-F308019D36AB}"/>
              </a:ext>
            </a:extLst>
          </p:cNvPr>
          <p:cNvCxnSpPr>
            <a:cxnSpLocks/>
          </p:cNvCxnSpPr>
          <p:nvPr/>
        </p:nvCxnSpPr>
        <p:spPr>
          <a:xfrm>
            <a:off x="3962397" y="3429000"/>
            <a:ext cx="3378200" cy="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5C248DB-6286-415E-82D5-78FD1EDE0B8A}"/>
              </a:ext>
            </a:extLst>
          </p:cNvPr>
          <p:cNvSpPr txBox="1"/>
          <p:nvPr/>
        </p:nvSpPr>
        <p:spPr>
          <a:xfrm>
            <a:off x="5288639" y="3485652"/>
            <a:ext cx="6585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bias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A4FDC3C-978A-46F8-9189-608334093986}"/>
              </a:ext>
            </a:extLst>
          </p:cNvPr>
          <p:cNvCxnSpPr/>
          <p:nvPr/>
        </p:nvCxnSpPr>
        <p:spPr>
          <a:xfrm>
            <a:off x="8487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F986978-A528-4789-9A7E-9EDEF16362F2}"/>
              </a:ext>
            </a:extLst>
          </p:cNvPr>
          <p:cNvCxnSpPr/>
          <p:nvPr/>
        </p:nvCxnSpPr>
        <p:spPr>
          <a:xfrm>
            <a:off x="8639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9C26B69-3340-4C57-84D6-DEB1173849EE}"/>
              </a:ext>
            </a:extLst>
          </p:cNvPr>
          <p:cNvCxnSpPr/>
          <p:nvPr/>
        </p:nvCxnSpPr>
        <p:spPr>
          <a:xfrm>
            <a:off x="87920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FF3D715-35B7-4699-9DDF-146F6B285955}"/>
              </a:ext>
            </a:extLst>
          </p:cNvPr>
          <p:cNvCxnSpPr/>
          <p:nvPr/>
        </p:nvCxnSpPr>
        <p:spPr>
          <a:xfrm>
            <a:off x="89444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E9C8D3E-1A65-4245-B569-37F6E7C418B5}"/>
              </a:ext>
            </a:extLst>
          </p:cNvPr>
          <p:cNvCxnSpPr/>
          <p:nvPr/>
        </p:nvCxnSpPr>
        <p:spPr>
          <a:xfrm>
            <a:off x="90968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02FBA6A-0C18-4E4E-B759-43910207F416}"/>
              </a:ext>
            </a:extLst>
          </p:cNvPr>
          <p:cNvCxnSpPr/>
          <p:nvPr/>
        </p:nvCxnSpPr>
        <p:spPr>
          <a:xfrm>
            <a:off x="92492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CE4A2C-F40B-40BD-8DDF-C3E2FE0DEDD7}"/>
              </a:ext>
            </a:extLst>
          </p:cNvPr>
          <p:cNvCxnSpPr/>
          <p:nvPr/>
        </p:nvCxnSpPr>
        <p:spPr>
          <a:xfrm>
            <a:off x="9401625" y="30427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7309AB-5640-47A6-8A6A-2E3D2E9BEF05}"/>
              </a:ext>
            </a:extLst>
          </p:cNvPr>
          <p:cNvCxnSpPr/>
          <p:nvPr/>
        </p:nvCxnSpPr>
        <p:spPr>
          <a:xfrm>
            <a:off x="2022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76C7296-10CE-49C9-AA73-0B6DD4DF50FD}"/>
              </a:ext>
            </a:extLst>
          </p:cNvPr>
          <p:cNvCxnSpPr/>
          <p:nvPr/>
        </p:nvCxnSpPr>
        <p:spPr>
          <a:xfrm>
            <a:off x="2175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269A5BB-E65E-48F0-879C-B36F01AD62AB}"/>
              </a:ext>
            </a:extLst>
          </p:cNvPr>
          <p:cNvCxnSpPr/>
          <p:nvPr/>
        </p:nvCxnSpPr>
        <p:spPr>
          <a:xfrm>
            <a:off x="23277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B2EA81-3BB3-47E7-9509-746FA3AE4FB3}"/>
              </a:ext>
            </a:extLst>
          </p:cNvPr>
          <p:cNvCxnSpPr/>
          <p:nvPr/>
        </p:nvCxnSpPr>
        <p:spPr>
          <a:xfrm>
            <a:off x="24801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1575968-E44B-46AC-865F-8E950C61DBF6}"/>
              </a:ext>
            </a:extLst>
          </p:cNvPr>
          <p:cNvCxnSpPr/>
          <p:nvPr/>
        </p:nvCxnSpPr>
        <p:spPr>
          <a:xfrm>
            <a:off x="26325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E092ECF-B037-48CE-9EF3-49438350B7A8}"/>
              </a:ext>
            </a:extLst>
          </p:cNvPr>
          <p:cNvCxnSpPr/>
          <p:nvPr/>
        </p:nvCxnSpPr>
        <p:spPr>
          <a:xfrm>
            <a:off x="27849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093AE97-1579-4A16-AAC2-6B873B60ED35}"/>
              </a:ext>
            </a:extLst>
          </p:cNvPr>
          <p:cNvCxnSpPr/>
          <p:nvPr/>
        </p:nvCxnSpPr>
        <p:spPr>
          <a:xfrm>
            <a:off x="2937325" y="2991917"/>
            <a:ext cx="0" cy="176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0E74FF-9606-46D8-AD4F-412DFD467D4B}"/>
              </a:ext>
            </a:extLst>
          </p:cNvPr>
          <p:cNvSpPr txBox="1"/>
          <p:nvPr/>
        </p:nvSpPr>
        <p:spPr>
          <a:xfrm>
            <a:off x="8158826" y="2294231"/>
            <a:ext cx="199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after each CV measurement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A70513-BE5D-4E3A-BC78-02DCE6481697}"/>
              </a:ext>
            </a:extLst>
          </p:cNvPr>
          <p:cNvSpPr txBox="1"/>
          <p:nvPr/>
        </p:nvSpPr>
        <p:spPr>
          <a:xfrm>
            <a:off x="2965449" y="1444703"/>
            <a:ext cx="1487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temperature </a:t>
            </a:r>
            <a:r>
              <a:rPr lang="en-US" dirty="0" err="1"/>
              <a:t>rampup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BC049F-E1B3-4DE6-A067-F3B9511F2256}"/>
              </a:ext>
            </a:extLst>
          </p:cNvPr>
          <p:cNvSpPr txBox="1"/>
          <p:nvPr/>
        </p:nvSpPr>
        <p:spPr>
          <a:xfrm>
            <a:off x="4269371" y="1931669"/>
            <a:ext cx="2774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time elapsed since last log is larger than the log step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C4B4C9-BB8A-4433-8041-1459780F3FDB}"/>
              </a:ext>
            </a:extLst>
          </p:cNvPr>
          <p:cNvSpPr txBox="1"/>
          <p:nvPr/>
        </p:nvSpPr>
        <p:spPr>
          <a:xfrm>
            <a:off x="6696053" y="1465649"/>
            <a:ext cx="1487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during temperature </a:t>
            </a:r>
            <a:r>
              <a:rPr lang="en-US" dirty="0" err="1"/>
              <a:t>rampdown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F98D58B-7C34-4731-A121-BEF9E177272B}"/>
              </a:ext>
            </a:extLst>
          </p:cNvPr>
          <p:cNvCxnSpPr>
            <a:cxnSpLocks/>
          </p:cNvCxnSpPr>
          <p:nvPr/>
        </p:nvCxnSpPr>
        <p:spPr>
          <a:xfrm flipH="1">
            <a:off x="8139558" y="2034932"/>
            <a:ext cx="29189" cy="1998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AC2987-A855-47CB-A171-A9FD832CC1FE}"/>
              </a:ext>
            </a:extLst>
          </p:cNvPr>
          <p:cNvSpPr txBox="1"/>
          <p:nvPr/>
        </p:nvSpPr>
        <p:spPr>
          <a:xfrm>
            <a:off x="7948050" y="1020579"/>
            <a:ext cx="3024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when at room temperature before the next measurement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282F1-4B00-4CEA-9C71-0CFAD6DBAE89}"/>
              </a:ext>
            </a:extLst>
          </p:cNvPr>
          <p:cNvSpPr txBox="1"/>
          <p:nvPr/>
        </p:nvSpPr>
        <p:spPr>
          <a:xfrm>
            <a:off x="18218" y="4655622"/>
            <a:ext cx="11241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current 4-pin app, the time interval between temperature logging and plotting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s during the initial temperature cooldown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during temperature </a:t>
            </a:r>
            <a:r>
              <a:rPr lang="en-US" dirty="0" err="1"/>
              <a:t>rampup</a:t>
            </a:r>
            <a:r>
              <a:rPr lang="en-US" dirty="0"/>
              <a:t>: </a:t>
            </a:r>
            <a:r>
              <a:rPr lang="en-US" dirty="0" err="1"/>
              <a:t>WtS</a:t>
            </a:r>
            <a:r>
              <a:rPr lang="en-US" dirty="0"/>
              <a:t> (5 s by default, usually set to 30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during temperature cooldown: </a:t>
            </a:r>
            <a:r>
              <a:rPr lang="en-US" dirty="0" err="1"/>
              <a:t>WtC</a:t>
            </a:r>
            <a:r>
              <a:rPr lang="en-US" dirty="0"/>
              <a:t> (5 s by default, usually set to 30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User-defined and plotted at the same time as current during bias (defined by the number of current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F80B90E-3507-4A7B-884F-D5D527FA55FA}"/>
              </a:ext>
            </a:extLst>
          </p:cNvPr>
          <p:cNvCxnSpPr>
            <a:cxnSpLocks/>
          </p:cNvCxnSpPr>
          <p:nvPr/>
        </p:nvCxnSpPr>
        <p:spPr>
          <a:xfrm flipH="1" flipV="1">
            <a:off x="9452432" y="4095370"/>
            <a:ext cx="6362" cy="23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4544EE-3E51-4BEF-A484-7151D38AF56B}"/>
              </a:ext>
            </a:extLst>
          </p:cNvPr>
          <p:cNvCxnSpPr>
            <a:cxnSpLocks/>
          </p:cNvCxnSpPr>
          <p:nvPr/>
        </p:nvCxnSpPr>
        <p:spPr>
          <a:xfrm flipV="1">
            <a:off x="3936997" y="3251236"/>
            <a:ext cx="0" cy="69778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EA93462-9800-4BA7-98C5-E523C0C3E5B3}"/>
              </a:ext>
            </a:extLst>
          </p:cNvPr>
          <p:cNvSpPr txBox="1"/>
          <p:nvPr/>
        </p:nvSpPr>
        <p:spPr>
          <a:xfrm>
            <a:off x="3555721" y="3756303"/>
            <a:ext cx="329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Record starting time of the steady-state bias</a:t>
            </a:r>
          </a:p>
        </p:txBody>
      </p:sp>
    </p:spTree>
    <p:extLst>
      <p:ext uri="{BB962C8B-B14F-4D97-AF65-F5344CB8AC3E}">
        <p14:creationId xmlns:p14="http://schemas.microsoft.com/office/powerpoint/2010/main" val="224763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DCCA-2C76-4734-8ED0-B313868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arguments and data structure –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A9A2-087C-484A-9EAD-2551F56A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33" y="703612"/>
            <a:ext cx="11649694" cy="54982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u="sng" dirty="0"/>
              <a:t>Main arguments</a:t>
            </a:r>
          </a:p>
          <a:p>
            <a:pPr marL="0" indent="0">
              <a:buNone/>
            </a:pPr>
            <a:r>
              <a:rPr lang="en-US" sz="2000" dirty="0"/>
              <a:t>All parameters are stored in </a:t>
            </a:r>
            <a:r>
              <a:rPr lang="en-US" sz="2000" b="1" u="sng" dirty="0"/>
              <a:t>non-scalar structure arrays</a:t>
            </a:r>
            <a:r>
              <a:rPr lang="en-US" sz="2000" dirty="0"/>
              <a:t> to allow access for each </a:t>
            </a:r>
            <a:r>
              <a:rPr lang="en-US" sz="2000" b="1" dirty="0"/>
              <a:t>measurement unit (MU)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MD structure (measurement data) contains measurement data and parameters</a:t>
            </a:r>
          </a:p>
          <a:p>
            <a:pPr marL="0" indent="0">
              <a:buNone/>
            </a:pPr>
            <a:r>
              <a:rPr lang="en-US" sz="2000" b="1" dirty="0"/>
              <a:t>HW structure (hardware) contains the Arduino, thermocouple and hotplate handles, and visa objects to Keithley and impedance analyzer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HW structure</a:t>
            </a:r>
          </a:p>
          <a:p>
            <a:r>
              <a:rPr lang="en-US" sz="2000" b="1" dirty="0"/>
              <a:t>Arduino contains the Arduino handles for each hotplate:</a:t>
            </a:r>
          </a:p>
          <a:p>
            <a:pPr marL="0" indent="0">
              <a:buNone/>
            </a:pPr>
            <a:r>
              <a:rPr lang="en-US" sz="2000" dirty="0"/>
              <a:t>HW(1).Arduino, HW(2).Arduino, HW(3).Arduino</a:t>
            </a:r>
          </a:p>
          <a:p>
            <a:r>
              <a:rPr lang="en-US" sz="2000" b="1" dirty="0" err="1"/>
              <a:t>Therm</a:t>
            </a:r>
            <a:r>
              <a:rPr lang="en-US" sz="2000" b="1" dirty="0"/>
              <a:t> contains the Arduino connection to the thermocouple for each hotplate</a:t>
            </a:r>
          </a:p>
          <a:p>
            <a:pPr marL="0" indent="0">
              <a:buNone/>
            </a:pPr>
            <a:r>
              <a:rPr lang="en-US" sz="2000" dirty="0"/>
              <a:t>HW(1).</a:t>
            </a:r>
            <a:r>
              <a:rPr lang="en-US" sz="2000" dirty="0" err="1"/>
              <a:t>Therm</a:t>
            </a:r>
            <a:r>
              <a:rPr lang="en-US" sz="2000" dirty="0"/>
              <a:t>, HW(2).</a:t>
            </a:r>
            <a:r>
              <a:rPr lang="en-US" sz="2000" dirty="0" err="1"/>
              <a:t>Therm</a:t>
            </a:r>
            <a:r>
              <a:rPr lang="en-US" sz="2000" dirty="0"/>
              <a:t>, HW(3).</a:t>
            </a:r>
            <a:r>
              <a:rPr lang="en-US" sz="2000" dirty="0" err="1"/>
              <a:t>Therm</a:t>
            </a:r>
            <a:endParaRPr lang="en-US" sz="2000" dirty="0"/>
          </a:p>
          <a:p>
            <a:r>
              <a:rPr lang="en-US" sz="2000" b="1" dirty="0"/>
              <a:t>HP contains the hotplate handles</a:t>
            </a:r>
          </a:p>
          <a:p>
            <a:pPr marL="0" indent="0">
              <a:buNone/>
            </a:pPr>
            <a:r>
              <a:rPr lang="en-US" sz="2000" dirty="0"/>
              <a:t>HW(1).HP, HW(2).HP, HW(3).HP</a:t>
            </a:r>
          </a:p>
          <a:p>
            <a:r>
              <a:rPr lang="en-US" sz="2000" b="1" dirty="0"/>
              <a:t>IMPA contains the visa object of the impedance analyzer (stored in MU1 because same for all MUs)</a:t>
            </a:r>
          </a:p>
          <a:p>
            <a:pPr marL="0" indent="0">
              <a:buNone/>
            </a:pPr>
            <a:r>
              <a:rPr lang="en-US" sz="2000" dirty="0"/>
              <a:t>HW(1).IMPA</a:t>
            </a:r>
          </a:p>
          <a:p>
            <a:r>
              <a:rPr lang="en-US" sz="2000" b="1" dirty="0"/>
              <a:t>KEITH contains the visa object to the Keithley (stored in MU1 because same for all MUs)</a:t>
            </a:r>
          </a:p>
          <a:p>
            <a:pPr marL="0" indent="0">
              <a:buNone/>
            </a:pPr>
            <a:r>
              <a:rPr lang="en-US" sz="2000" dirty="0"/>
              <a:t>HW(1).KEITH</a:t>
            </a:r>
          </a:p>
        </p:txBody>
      </p:sp>
    </p:spTree>
    <p:extLst>
      <p:ext uri="{BB962C8B-B14F-4D97-AF65-F5344CB8AC3E}">
        <p14:creationId xmlns:p14="http://schemas.microsoft.com/office/powerpoint/2010/main" val="262658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DCCA-2C76-4734-8ED0-B3138685E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app arguments and data structure –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A9A2-087C-484A-9EAD-2551F56A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28" y="798615"/>
            <a:ext cx="12284285" cy="54982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PinState</a:t>
            </a:r>
            <a:r>
              <a:rPr lang="en-US" sz="2000" b="1" dirty="0"/>
              <a:t> structure contains the on/off sate of all pins (off in case one pin is not used):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PinState</a:t>
            </a:r>
            <a:r>
              <a:rPr lang="en-US" sz="2000" dirty="0"/>
              <a:t>=[1 1 1 1 1 1 1 1], MD(2).</a:t>
            </a:r>
            <a:r>
              <a:rPr lang="en-US" sz="2000" dirty="0" err="1"/>
              <a:t>PinState</a:t>
            </a:r>
            <a:r>
              <a:rPr lang="en-US" sz="2000" dirty="0"/>
              <a:t>, MD(3).</a:t>
            </a:r>
            <a:r>
              <a:rPr lang="en-US" sz="2000" dirty="0" err="1"/>
              <a:t>PinState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ArdP</a:t>
            </a:r>
            <a:r>
              <a:rPr lang="en-US" sz="2000" b="1" dirty="0"/>
              <a:t> contains the Arduino pin numbers connected to the relays: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ArdP</a:t>
            </a:r>
            <a:r>
              <a:rPr lang="en-US" sz="2000" dirty="0"/>
              <a:t>=[2 3 4 5 6 7 8], MD(2).</a:t>
            </a:r>
            <a:r>
              <a:rPr lang="en-US" sz="2000" dirty="0" err="1"/>
              <a:t>ArdP</a:t>
            </a:r>
            <a:r>
              <a:rPr lang="en-US" sz="2000" dirty="0"/>
              <a:t>, MD(3).</a:t>
            </a:r>
            <a:r>
              <a:rPr lang="en-US" sz="2000" dirty="0" err="1"/>
              <a:t>ArdP</a:t>
            </a:r>
            <a:endParaRPr lang="en-US" sz="2000" b="1" dirty="0"/>
          </a:p>
          <a:p>
            <a:r>
              <a:rPr lang="en-US" sz="2000" b="1" dirty="0" err="1"/>
              <a:t>MDdata</a:t>
            </a:r>
            <a:r>
              <a:rPr lang="en-US" sz="2000" b="1" dirty="0"/>
              <a:t> contains flags, times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MDdata.startbiastime</a:t>
            </a:r>
            <a:r>
              <a:rPr lang="en-US" sz="2000" dirty="0"/>
              <a:t>=[300, 4000, 8500] </a:t>
            </a:r>
            <a:r>
              <a:rPr lang="en-US" sz="2000" dirty="0">
                <a:solidFill>
                  <a:schemeClr val="accent5"/>
                </a:solidFill>
              </a:rPr>
              <a:t>bias starting time (recorded by the system)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MDdata.meas_flag</a:t>
            </a:r>
            <a:r>
              <a:rPr lang="en-US" sz="2000" dirty="0"/>
              <a:t>=0 </a:t>
            </a:r>
            <a:r>
              <a:rPr lang="en-US" sz="2000" dirty="0">
                <a:solidFill>
                  <a:schemeClr val="accent5"/>
                </a:solidFill>
              </a:rPr>
              <a:t>measurement flag value (recorded by the system)</a:t>
            </a:r>
          </a:p>
          <a:p>
            <a:pPr marL="0" indent="0">
              <a:buNone/>
            </a:pPr>
            <a:r>
              <a:rPr lang="en-US" sz="2000" dirty="0"/>
              <a:t>MD(</a:t>
            </a:r>
            <a:r>
              <a:rPr lang="en-US" sz="2000" dirty="0" err="1"/>
              <a:t>MUnb</a:t>
            </a:r>
            <a:r>
              <a:rPr lang="en-US" sz="2000" dirty="0"/>
              <a:t>).</a:t>
            </a:r>
            <a:r>
              <a:rPr lang="en-US" sz="2000" dirty="0" err="1"/>
              <a:t>MDdata.stress_completed_flag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to indicate whether a stress cycle has been completed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MDdata.CVStartTime</a:t>
            </a:r>
            <a:r>
              <a:rPr lang="en-US" sz="2000" dirty="0"/>
              <a:t>=[2000, 5000, 8000] </a:t>
            </a:r>
            <a:r>
              <a:rPr lang="en-US" sz="2000" dirty="0">
                <a:solidFill>
                  <a:schemeClr val="accent5"/>
                </a:solidFill>
              </a:rPr>
              <a:t>CV measurement starting time at each iteration (recorded)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MDdata.fanflag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indicating whether fan is on or off</a:t>
            </a:r>
          </a:p>
          <a:p>
            <a:pPr marL="0" indent="0">
              <a:buNone/>
            </a:pPr>
            <a:r>
              <a:rPr lang="en-US" sz="2000" dirty="0"/>
              <a:t>MD(1).</a:t>
            </a:r>
            <a:r>
              <a:rPr lang="en-US" sz="2000" dirty="0" err="1"/>
              <a:t>MDdata.Err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Allowed error in temperature to start a measurement (hard-coded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MDdata.finish_flag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Flag indicating that measurements are finished for one hotplate</a:t>
            </a:r>
          </a:p>
          <a:p>
            <a:pPr marL="0" indent="0">
              <a:buNone/>
            </a:pPr>
            <a:r>
              <a:rPr lang="en-US" sz="2000" dirty="0"/>
              <a:t>MD(mu).MDdata.cycle_counter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Number of cycles performed (= number of bias iterations</a:t>
            </a:r>
            <a:r>
              <a:rPr lang="en-US" sz="2000" dirty="0"/>
              <a:t>)</a:t>
            </a:r>
            <a:endParaRPr lang="en-US" sz="2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5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F8FC-BE2F-41CB-9262-6770DD2C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0CCF4-7835-403B-9A2F-5156BCD3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30" y="1162878"/>
            <a:ext cx="12198440" cy="38166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Main arguments (continued)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b="1" dirty="0"/>
              <a:t>MD structure (Measurement Data)</a:t>
            </a:r>
          </a:p>
          <a:p>
            <a:endParaRPr lang="en-US" b="1" dirty="0"/>
          </a:p>
          <a:p>
            <a:r>
              <a:rPr lang="en-US" b="1" dirty="0"/>
              <a:t>Plots contains the figure handles for each pin (need to be defined at beginning of </a:t>
            </a:r>
            <a:r>
              <a:rPr lang="en-US" b="1" dirty="0" err="1"/>
              <a:t>StartProc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MD(mu).Plots.CV </a:t>
            </a:r>
            <a:r>
              <a:rPr lang="en-US" dirty="0">
                <a:solidFill>
                  <a:schemeClr val="accent5"/>
                </a:solidFill>
              </a:rPr>
              <a:t>Object array that contains the handles to the CV plots for each pin of Measurement Unit n</a:t>
            </a:r>
          </a:p>
          <a:p>
            <a:pPr marL="0" indent="0">
              <a:buNone/>
            </a:pPr>
            <a:r>
              <a:rPr lang="en-US" dirty="0"/>
              <a:t>MD(mu).Plots.CVby2 </a:t>
            </a:r>
            <a:r>
              <a:rPr lang="en-US" dirty="0">
                <a:solidFill>
                  <a:schemeClr val="accent5"/>
                </a:solidFill>
              </a:rPr>
              <a:t>Object array that contains the handles to the CV derivative plots for each pin of MU n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Plots.Temp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temperature plot handle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Plots.Current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plot handle of the current measured by the Keithley for all pins</a:t>
            </a:r>
          </a:p>
          <a:p>
            <a:pPr marL="0" indent="0">
              <a:buNone/>
            </a:pPr>
            <a:r>
              <a:rPr lang="en-US" dirty="0"/>
              <a:t>MD(mu).</a:t>
            </a:r>
            <a:r>
              <a:rPr lang="en-US" dirty="0" err="1"/>
              <a:t>Plots.VfbTime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Object array that contains the flatband vs time plot handle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7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).C </a:t>
            </a:r>
            <a:r>
              <a:rPr lang="en-US" sz="2000" dirty="0">
                <a:solidFill>
                  <a:schemeClr val="accent5"/>
                </a:solidFill>
              </a:rPr>
              <a:t>matrix containing the capacitance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).V </a:t>
            </a:r>
            <a:r>
              <a:rPr lang="en-US" sz="2000" dirty="0">
                <a:solidFill>
                  <a:schemeClr val="accent5"/>
                </a:solidFill>
              </a:rPr>
              <a:t>matrix containing the voltage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).R </a:t>
            </a:r>
            <a:r>
              <a:rPr lang="en-US" sz="2000" dirty="0">
                <a:solidFill>
                  <a:schemeClr val="accent5"/>
                </a:solidFill>
              </a:rPr>
              <a:t>matrix containing the resistance measurement data for hotplate n and pin I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Vinput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vector containing the user-defined voltage parameters on the app panel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tfb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calculated times (not measured) between each CV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extracted </a:t>
            </a:r>
            <a:r>
              <a:rPr lang="en-US" sz="2000" dirty="0" err="1">
                <a:solidFill>
                  <a:schemeClr val="accent5"/>
                </a:solidFill>
              </a:rPr>
              <a:t>flatbands</a:t>
            </a:r>
            <a:r>
              <a:rPr lang="en-US" sz="2000" dirty="0">
                <a:solidFill>
                  <a:schemeClr val="accent5"/>
                </a:solidFill>
              </a:rPr>
              <a:t> measured for each iteration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VfbAve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flatband at each time point, averaged over the number of iterations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Cfit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selected capacitance data (noisy part removed)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selected voltage data (noisy part removed)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ExpData.Pin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).</a:t>
            </a:r>
            <a:r>
              <a:rPr lang="en-US" sz="2000" dirty="0" err="1"/>
              <a:t>VfbStd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vector containing the standard deviation of flatband at each time point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062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7165-3D24-459B-A014-7CFEE0E3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1BF2-51B4-45D6-9B4B-93C159A4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58" y="802965"/>
            <a:ext cx="11959442" cy="5428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Main arguments (continued)</a:t>
            </a:r>
          </a:p>
          <a:p>
            <a:pPr marL="0" indent="0">
              <a:buNone/>
            </a:pPr>
            <a:r>
              <a:rPr lang="en-US" sz="2000" b="1" dirty="0"/>
              <a:t>MD structure (Measurement Data)</a:t>
            </a:r>
          </a:p>
          <a:p>
            <a:r>
              <a:rPr lang="en-US" sz="2000" b="1" dirty="0" err="1"/>
              <a:t>ExpData</a:t>
            </a:r>
            <a:r>
              <a:rPr lang="en-US" sz="2000" b="1" dirty="0"/>
              <a:t> contains the experimentally measured data and log data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ExpData.Setup.PreBiasTime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ExpData.Setup.t_offset_unit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unit of the time offset (to 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ExpData.Setup.t_offset_value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unit of the time offset (to 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ExpData.Setup.stressBiasValue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value of steady-state bias (needs to be the same for all hotplates)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ExpData.Setup.biastime_sec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steady-state bias time converted to s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ExpData.Setup.TempC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cooling temperature (define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ExpData.Setup.TempH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stress temperature (define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ExpData.Setup.CalTempH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stress temperature corrected with calibration curve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MD(mu).</a:t>
            </a:r>
            <a:r>
              <a:rPr lang="en-US" sz="2000" dirty="0" err="1"/>
              <a:t>ExpData.Setup.CalTempC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cool temperature corrected with calibration curve (defined in </a:t>
            </a:r>
            <a:r>
              <a:rPr lang="en-US" sz="2000" dirty="0" err="1">
                <a:solidFill>
                  <a:schemeClr val="accent5"/>
                </a:solidFill>
              </a:rPr>
              <a:t>startproc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8989793"/>
      </p:ext>
    </p:extLst>
  </p:cSld>
  <p:clrMapOvr>
    <a:masterClrMapping/>
  </p:clrMapOvr>
</p:sld>
</file>

<file path=ppt/theme/theme1.xml><?xml version="1.0" encoding="utf-8"?>
<a:theme xmlns:a="http://schemas.openxmlformats.org/drawingml/2006/main" name="FRG_PPT_TEMPLATE_SOLEIL_use_th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dugi_font">
      <a:majorFont>
        <a:latin typeface="Gadugi"/>
        <a:ea typeface=""/>
        <a:cs typeface=""/>
      </a:majorFont>
      <a:minorFont>
        <a:latin typeface="Gadug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9A57971-D35E-4501-AECB-11C766E2355D}" vid="{D53EB6E7-76F3-484C-8C8F-1EA426C122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FRG_PPT_TEMPLATE_SOLEIL_ownfont_use_this</Template>
  <TotalTime>5123</TotalTime>
  <Words>1793</Words>
  <Application>Microsoft Office PowerPoint</Application>
  <PresentationFormat>Widescreen</PresentationFormat>
  <Paragraphs>182</Paragraphs>
  <Slides>10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Gadugi</vt:lpstr>
      <vt:lpstr>Symbol</vt:lpstr>
      <vt:lpstr>FRG_PPT_TEMPLATE_SOLEIL_use_this</vt:lpstr>
      <vt:lpstr>CV app</vt:lpstr>
      <vt:lpstr>CV app measurement cycle</vt:lpstr>
      <vt:lpstr>CV app measurement cycle (actual parameter names)</vt:lpstr>
      <vt:lpstr>CV app data logs (T, time, I)</vt:lpstr>
      <vt:lpstr>CV app arguments and data structure – Local variables</vt:lpstr>
      <vt:lpstr>CV app arguments and data structure – Local variables</vt:lpstr>
      <vt:lpstr>PowerPoint Presentation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subgroup meeting</dc:title>
  <dc:creator>Von Gastrow, Guillaume</dc:creator>
  <cp:lastModifiedBy>Erick R Martinez-loran</cp:lastModifiedBy>
  <cp:revision>317</cp:revision>
  <dcterms:created xsi:type="dcterms:W3CDTF">2019-03-12T15:26:12Z</dcterms:created>
  <dcterms:modified xsi:type="dcterms:W3CDTF">2019-04-16T18:27:11Z</dcterms:modified>
</cp:coreProperties>
</file>