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652" r:id="rId2"/>
    <p:sldId id="80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EB73D-AD7E-42E0-BC30-CD3444FE7BC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A2EFC-5D92-4F05-9608-E46891544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9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D1B34B-7F7D-114C-90E5-0A4E745155C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6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011B-8288-48F7-8987-3032EB4FA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EDB19-F468-4E62-9923-88E4EAB46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1B9-394D-47D5-A07F-D7ADB4F9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3E87-C1F3-4E5B-86E4-FCAC5C3B8F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FA4E-F6AE-40AB-BF95-3FABCBFE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2A2AF-4110-4675-9A7D-A84D97E6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57D5-889C-40D4-AD97-06206C8F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5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C5DB-A1BB-440F-A5C2-2282440E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31757-7136-4216-9748-ACFE4BB0B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1CEF3-719F-42FA-97BC-7419EAA3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3E87-C1F3-4E5B-86E4-FCAC5C3B8F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865BF-9FED-40BD-B404-C6C00F04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4058-8AA8-48BD-8B82-39867D72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57D5-889C-40D4-AD97-06206C8F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96893-569E-415E-ADFD-280F916C6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0D8B9-AE9D-43D6-8925-791E2622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3A9D-950D-4607-AF9F-ECF44B3A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3E87-C1F3-4E5B-86E4-FCAC5C3B8F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CF5EB-06E4-4068-A72A-D5EDBD2C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7DD4B-81F9-48CF-885A-B179588F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57D5-889C-40D4-AD97-06206C8F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6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2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3200" y="1242792"/>
            <a:ext cx="4775200" cy="18288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B01F-41CC-3D45-8D87-3547589AF8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1296EC-5233-41B0-B36D-78DB22BB7CE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3200" y="864570"/>
            <a:ext cx="4775200" cy="378222"/>
          </a:xfrm>
        </p:spPr>
        <p:txBody>
          <a:bodyPr>
            <a:noAutofit/>
          </a:bodyPr>
          <a:lstStyle>
            <a:lvl1pPr marL="0" indent="0">
              <a:buNone/>
              <a:defRPr sz="2000" b="1" u="sng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74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283200" y="60960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4587" y="6096000"/>
            <a:ext cx="2569013" cy="70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4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9A2E-4380-4D7B-9829-514A33F0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8ACC0-5596-4AB9-9B4A-1B954455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CE6E9-02B0-41C7-8428-9A50EDFF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3E87-C1F3-4E5B-86E4-FCAC5C3B8F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33C4-852C-4787-A193-1AF40812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995A5-E2D9-455D-8827-AC0B53FF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57D5-889C-40D4-AD97-06206C8F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8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90E4-9F27-4E5B-966D-CBD77AEC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56FB5-F7AE-4926-8DAA-86C2DFCA5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9F34A-5339-4F7E-905D-2F8FA99B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3E87-C1F3-4E5B-86E4-FCAC5C3B8F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434B0-6956-4F26-843E-E5F308BA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F66D-C3D9-4C96-AAE6-941FEB88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57D5-889C-40D4-AD97-06206C8F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2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AB20-7C14-43F1-8453-1DE9DAE7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C112-78E1-4FB4-85CD-CCB2D9719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F6FA-73D5-418D-A03B-B0747B65C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50D9F-A3A4-481C-864E-A72FCC2E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3E87-C1F3-4E5B-86E4-FCAC5C3B8F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432C9-2E29-4A32-9B8D-076BC787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CEB84-4D04-4C9D-8004-98FD7DAB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57D5-889C-40D4-AD97-06206C8F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A737-07FA-4734-9AB0-5D926C2A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DBEA-6112-4BA6-8E05-4BBB7CBEE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2040C-FDE8-4757-A09F-1CD967C67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D0A0E-7266-4037-87D9-E0185B912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A82E5-B4A3-46A4-992C-05BCE8526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6AC20-DE07-489E-9B40-25F9F229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3E87-C1F3-4E5B-86E4-FCAC5C3B8F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FA321-F7F8-4F15-A05A-3AF6E509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32848-9708-4E76-B142-2FAB0E7B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57D5-889C-40D4-AD97-06206C8F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59BD-B507-4932-9201-F6CCBAB9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9DA31-6DE8-49CB-967F-DA2577CE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3E87-C1F3-4E5B-86E4-FCAC5C3B8F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1F990-3EF9-43CE-AE07-ED8C8C3C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E9F0C-ECD9-4C9E-B816-BBCD2E1C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57D5-889C-40D4-AD97-06206C8F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0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77D2C-BB45-4D44-B4B8-4F4C12A5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3E87-C1F3-4E5B-86E4-FCAC5C3B8F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9D767-4113-4C2B-BCA5-AAC2C40B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B022D-6A82-4C5D-8822-F7831A2A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57D5-889C-40D4-AD97-06206C8F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6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16AB-2523-4C40-8528-DBCD72DB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69F4-06A4-42AC-90B8-B75F5D0A5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490FD-A409-44FA-89CF-8567DE61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E61D4-1824-464C-A4B2-2E236F51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3E87-C1F3-4E5B-86E4-FCAC5C3B8F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84521-E82C-4C7E-B6B0-842E5A48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AFCAB-06AB-4A9C-9780-00B3C8B2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57D5-889C-40D4-AD97-06206C8F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4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050C-C3FE-4407-90A0-0E96E48E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7B1EF-3B04-47FD-9749-8A59C62D8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82199-D312-4383-9FA9-5CB14CA3F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D8B9B-FFD9-46E6-BCEB-387074F0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3E87-C1F3-4E5B-86E4-FCAC5C3B8F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764B-8D97-4DA9-9003-DFF01F13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3F587-C5CA-4113-B61A-4A0C0797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57D5-889C-40D4-AD97-06206C8F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5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A44CA-296E-450A-A3C5-6DDD7C67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D2482-3329-4561-949A-638CDB244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EA51-7515-4F5C-9158-06859D598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C3E87-C1F3-4E5B-86E4-FCAC5C3B8F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EEFC3-428D-4EE0-9542-923D35C5C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EFC00-5468-4BC5-82C8-C033978B4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A57D5-889C-40D4-AD97-06206C8F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1752600"/>
            <a:ext cx="8305800" cy="1371601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752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  <a:latin typeface="Calibri"/>
              </a:rPr>
              <a:t>PVRD 3D Internal Update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3200400"/>
            <a:ext cx="632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													Mar 25th, 2019 </a:t>
            </a:r>
          </a:p>
          <a:p>
            <a:endParaRPr lang="en-US" sz="2800" i="1" dirty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656118" y="6921960"/>
            <a:ext cx="838200" cy="381000"/>
          </a:xfrm>
        </p:spPr>
        <p:txBody>
          <a:bodyPr/>
          <a:lstStyle/>
          <a:p>
            <a:fld id="{F0C94032-CD4C-4C25-B0C2-CEC720522D92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647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8873-1825-4360-870F-8344E487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786E-0D95-4B2F-B880-F0AF9ECA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9210" y="2987624"/>
            <a:ext cx="4567312" cy="2041576"/>
          </a:xfrm>
        </p:spPr>
        <p:txBody>
          <a:bodyPr/>
          <a:lstStyle/>
          <a:p>
            <a:r>
              <a:rPr lang="en-US" dirty="0"/>
              <a:t>Results over full surface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Thickness across sample</a:t>
            </a:r>
          </a:p>
          <a:p>
            <a:pPr lvl="1"/>
            <a:r>
              <a:rPr lang="en-US" dirty="0"/>
              <a:t>Complex index of refraction</a:t>
            </a:r>
          </a:p>
          <a:p>
            <a:r>
              <a:rPr lang="en-US" dirty="0"/>
              <a:t>10% in thickness variation of </a:t>
            </a:r>
            <a:r>
              <a:rPr lang="en-US" dirty="0" err="1"/>
              <a:t>SiNx</a:t>
            </a:r>
            <a:r>
              <a:rPr lang="en-US" dirty="0"/>
              <a:t> layer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position tracking required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3DC8D-ACBE-4266-BDB4-1066370E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B01F-41CC-3D45-8D87-3547589AF80B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9B8F7A-921B-49ED-A052-9FB4146CAF6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92842" y="2593578"/>
            <a:ext cx="3581400" cy="378222"/>
          </a:xfrm>
        </p:spPr>
        <p:txBody>
          <a:bodyPr/>
          <a:lstStyle/>
          <a:p>
            <a:r>
              <a:rPr lang="en-US" dirty="0"/>
              <a:t>Ellipsometry results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D4A016-A6B5-4B32-8E08-AF095A7067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9282" y="5029201"/>
          <a:ext cx="5394923" cy="10760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323">
                  <a:extLst>
                    <a:ext uri="{9D8B030D-6E8A-4147-A177-3AD203B41FA5}">
                      <a16:colId xmlns:a16="http://schemas.microsoft.com/office/drawing/2014/main" val="76119381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7087548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374230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64961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6372718"/>
                    </a:ext>
                  </a:extLst>
                </a:gridCol>
              </a:tblGrid>
              <a:tr h="358683">
                <a:tc>
                  <a:txBody>
                    <a:bodyPr/>
                    <a:lstStyle/>
                    <a:p>
                      <a:r>
                        <a:rPr lang="en-US" sz="1400" dirty="0"/>
                        <a:t>Sample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06639"/>
                  </a:ext>
                </a:extLst>
              </a:tr>
              <a:tr h="358683">
                <a:tc>
                  <a:txBody>
                    <a:bodyPr/>
                    <a:lstStyle/>
                    <a:p>
                      <a:r>
                        <a:rPr lang="en-US" sz="1400" dirty="0"/>
                        <a:t>Ave Thickness [nm]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83.97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87.42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023372"/>
                  </a:ext>
                </a:extLst>
              </a:tr>
              <a:tr h="358683">
                <a:tc>
                  <a:txBody>
                    <a:bodyPr/>
                    <a:lstStyle/>
                    <a:p>
                      <a:r>
                        <a:rPr lang="en-US" sz="1400" dirty="0"/>
                        <a:t>Index of </a:t>
                      </a:r>
                      <a:r>
                        <a:rPr lang="en-US" sz="1400" dirty="0" err="1"/>
                        <a:t>Refr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243545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0C6B3D5-4A6C-4EBA-B022-B238FD1C0DA9}"/>
              </a:ext>
            </a:extLst>
          </p:cNvPr>
          <p:cNvGrpSpPr/>
          <p:nvPr/>
        </p:nvGrpSpPr>
        <p:grpSpPr>
          <a:xfrm>
            <a:off x="7184829" y="2649333"/>
            <a:ext cx="3202764" cy="2324226"/>
            <a:chOff x="4038600" y="340931"/>
            <a:chExt cx="4876800" cy="37967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1A6CF1-EB11-46E4-9D25-65A8FB5A6F50}"/>
                </a:ext>
              </a:extLst>
            </p:cNvPr>
            <p:cNvGrpSpPr/>
            <p:nvPr/>
          </p:nvGrpSpPr>
          <p:grpSpPr>
            <a:xfrm>
              <a:off x="4038600" y="340931"/>
              <a:ext cx="4876800" cy="3796720"/>
              <a:chOff x="4038600" y="340931"/>
              <a:chExt cx="4876800" cy="379672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E96DBD7-812B-4AAC-BDA5-03A382354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38600" y="340931"/>
                <a:ext cx="4876800" cy="3796720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64DF544-788A-4B8F-9DE9-5F8406F59E7C}"/>
                  </a:ext>
                </a:extLst>
              </p:cNvPr>
              <p:cNvSpPr/>
              <p:nvPr/>
            </p:nvSpPr>
            <p:spPr>
              <a:xfrm>
                <a:off x="4991100" y="973059"/>
                <a:ext cx="2476500" cy="2423160"/>
              </a:xfrm>
              <a:prstGeom prst="ellipse">
                <a:avLst/>
              </a:prstGeom>
              <a:solidFill>
                <a:schemeClr val="accent1">
                  <a:alpha val="33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3A670BB-CA7B-48A6-88DB-1A4245B0BD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5314"/>
              <a:stretch/>
            </p:blipFill>
            <p:spPr>
              <a:xfrm>
                <a:off x="4038600" y="3200400"/>
                <a:ext cx="4876800" cy="9372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96E6AA2-2E0E-4621-907E-BDA93402CE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-1" b="80882"/>
              <a:stretch/>
            </p:blipFill>
            <p:spPr>
              <a:xfrm>
                <a:off x="4038600" y="340932"/>
                <a:ext cx="4876800" cy="725868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737E2E-5187-47F5-9CCC-9463D245CD1F}"/>
                </a:ext>
              </a:extLst>
            </p:cNvPr>
            <p:cNvSpPr txBox="1"/>
            <p:nvPr/>
          </p:nvSpPr>
          <p:spPr>
            <a:xfrm>
              <a:off x="4800602" y="832866"/>
              <a:ext cx="857250" cy="402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Wafer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C9DF7739-EFC7-4E09-9486-4A4104EDE873}"/>
                </a:ext>
              </a:extLst>
            </p:cNvPr>
            <p:cNvCxnSpPr/>
            <p:nvPr/>
          </p:nvCxnSpPr>
          <p:spPr>
            <a:xfrm>
              <a:off x="5486400" y="1053681"/>
              <a:ext cx="228600" cy="189111"/>
            </a:xfrm>
            <a:prstGeom prst="curvedConnector3">
              <a:avLst>
                <a:gd name="adj1" fmla="val 9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916ECF-6004-4661-B499-4321AEF54EE3}"/>
                </a:ext>
              </a:extLst>
            </p:cNvPr>
            <p:cNvCxnSpPr/>
            <p:nvPr/>
          </p:nvCxnSpPr>
          <p:spPr>
            <a:xfrm>
              <a:off x="6229350" y="973059"/>
              <a:ext cx="0" cy="2423160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80B43A-3919-4951-90DC-410A505E064B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>
              <a:off x="4991100" y="2184639"/>
              <a:ext cx="2505075" cy="0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D1104B-C970-47FA-9C60-F8F200EFC4DF}"/>
                </a:ext>
              </a:extLst>
            </p:cNvPr>
            <p:cNvSpPr txBox="1"/>
            <p:nvPr/>
          </p:nvSpPr>
          <p:spPr>
            <a:xfrm>
              <a:off x="5895057" y="1845705"/>
              <a:ext cx="509375" cy="35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xxx</a:t>
              </a:r>
            </a:p>
            <a:p>
              <a:r>
                <a:rPr lang="en-US" sz="400" b="1" dirty="0"/>
                <a:t>003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C84152-AF2A-4A14-AB25-25F4D801BDB8}"/>
                </a:ext>
              </a:extLst>
            </p:cNvPr>
            <p:cNvSpPr txBox="1"/>
            <p:nvPr/>
          </p:nvSpPr>
          <p:spPr>
            <a:xfrm>
              <a:off x="6140972" y="1845704"/>
              <a:ext cx="509375" cy="35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xxx</a:t>
              </a:r>
            </a:p>
            <a:p>
              <a:r>
                <a:rPr lang="en-US" sz="400" b="1" dirty="0"/>
                <a:t>004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C9D0B6-216C-4AD4-97E0-7A622CE6D52E}"/>
                </a:ext>
              </a:extLst>
            </p:cNvPr>
            <p:cNvSpPr txBox="1"/>
            <p:nvPr/>
          </p:nvSpPr>
          <p:spPr>
            <a:xfrm>
              <a:off x="5918263" y="2144245"/>
              <a:ext cx="493182" cy="35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xxx</a:t>
              </a:r>
            </a:p>
            <a:p>
              <a:r>
                <a:rPr lang="en-US" sz="400" b="1" dirty="0"/>
                <a:t>002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C736A5-B077-42EC-83C7-5F2D3497C94D}"/>
                </a:ext>
              </a:extLst>
            </p:cNvPr>
            <p:cNvSpPr txBox="1"/>
            <p:nvPr/>
          </p:nvSpPr>
          <p:spPr>
            <a:xfrm>
              <a:off x="6134353" y="2160299"/>
              <a:ext cx="493181" cy="35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xxx</a:t>
              </a:r>
            </a:p>
            <a:p>
              <a:r>
                <a:rPr lang="en-US" sz="400" b="1" dirty="0"/>
                <a:t>001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338" y="376956"/>
            <a:ext cx="3202764" cy="232422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9D4A683-EEF6-4D05-B754-DF888DAA7C02}"/>
              </a:ext>
            </a:extLst>
          </p:cNvPr>
          <p:cNvGrpSpPr/>
          <p:nvPr/>
        </p:nvGrpSpPr>
        <p:grpSpPr>
          <a:xfrm>
            <a:off x="4652556" y="372667"/>
            <a:ext cx="2810124" cy="2201852"/>
            <a:chOff x="3532630" y="2650800"/>
            <a:chExt cx="2810124" cy="220185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2748CCD-F46C-4BDB-A5E4-01D2B18E6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32630" y="2703330"/>
              <a:ext cx="2810124" cy="214932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BDA048-E1A1-418B-9B8E-49D9B714983B}"/>
                </a:ext>
              </a:extLst>
            </p:cNvPr>
            <p:cNvSpPr txBox="1"/>
            <p:nvPr/>
          </p:nvSpPr>
          <p:spPr>
            <a:xfrm>
              <a:off x="3714112" y="2650800"/>
              <a:ext cx="1883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 and k vs Wavelength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BB249E-4E3C-4335-A116-7C2DF02CB6B9}"/>
              </a:ext>
            </a:extLst>
          </p:cNvPr>
          <p:cNvSpPr txBox="1"/>
          <p:nvPr/>
        </p:nvSpPr>
        <p:spPr>
          <a:xfrm>
            <a:off x="5029200" y="375828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Will be </a:t>
            </a:r>
            <a:br>
              <a:rPr lang="en-US" sz="1200" dirty="0"/>
            </a:br>
            <a:r>
              <a:rPr lang="en-US" sz="1200" dirty="0"/>
              <a:t>shared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287F2-FD46-4513-85CE-6967703B0EC7}"/>
              </a:ext>
            </a:extLst>
          </p:cNvPr>
          <p:cNvSpPr txBox="1"/>
          <p:nvPr/>
        </p:nvSpPr>
        <p:spPr>
          <a:xfrm>
            <a:off x="4845475" y="372181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}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E680E29-5171-4457-A191-5AEB09082701}"/>
              </a:ext>
            </a:extLst>
          </p:cNvPr>
          <p:cNvSpPr txBox="1">
            <a:spLocks/>
          </p:cNvSpPr>
          <p:nvPr/>
        </p:nvSpPr>
        <p:spPr>
          <a:xfrm>
            <a:off x="1839210" y="1082624"/>
            <a:ext cx="3581400" cy="2146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60000"/>
              <a:buFont typeface="Wingdings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6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60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60000"/>
              <a:buFont typeface="Wingdings" charset="2"/>
              <a:buChar char="u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60000"/>
              <a:buFont typeface="Wingdings" charset="2"/>
              <a:buChar char="u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N-type high R wafer with </a:t>
            </a:r>
            <a:br>
              <a:rPr lang="en-US" dirty="0"/>
            </a:br>
            <a:r>
              <a:rPr lang="en-US" dirty="0"/>
              <a:t>PECVD deposited </a:t>
            </a:r>
            <a:r>
              <a:rPr lang="en-US" dirty="0" err="1"/>
              <a:t>SiNx</a:t>
            </a:r>
            <a:endParaRPr lang="en-US" dirty="0"/>
          </a:p>
          <a:p>
            <a:r>
              <a:rPr lang="en-US" dirty="0"/>
              <a:t>For CV-measurements</a:t>
            </a:r>
          </a:p>
          <a:p>
            <a:endParaRPr lang="en-US" dirty="0"/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7A679AF8-420D-4D78-9A30-4B14F3864066}"/>
              </a:ext>
            </a:extLst>
          </p:cNvPr>
          <p:cNvSpPr txBox="1">
            <a:spLocks/>
          </p:cNvSpPr>
          <p:nvPr/>
        </p:nvSpPr>
        <p:spPr>
          <a:xfrm>
            <a:off x="1692842" y="762000"/>
            <a:ext cx="3581400" cy="378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60000"/>
              <a:buFont typeface="Wingdings" charset="2"/>
              <a:buNone/>
              <a:defRPr sz="2000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6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60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60000"/>
              <a:buFont typeface="Wingdings" charset="2"/>
              <a:buChar char="u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60000"/>
              <a:buFont typeface="Wingdings" charset="2"/>
              <a:buChar char="u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Samples:</a:t>
            </a:r>
          </a:p>
        </p:txBody>
      </p:sp>
    </p:spTree>
    <p:extLst>
      <p:ext uri="{BB962C8B-B14F-4D97-AF65-F5344CB8AC3E}">
        <p14:creationId xmlns:p14="http://schemas.microsoft.com/office/powerpoint/2010/main" val="287819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Ellipsometry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Von Gastrow</dc:creator>
  <cp:lastModifiedBy>Guillaume Von Gastrow</cp:lastModifiedBy>
  <cp:revision>2</cp:revision>
  <dcterms:created xsi:type="dcterms:W3CDTF">2019-05-14T01:54:20Z</dcterms:created>
  <dcterms:modified xsi:type="dcterms:W3CDTF">2019-05-14T01:54:57Z</dcterms:modified>
</cp:coreProperties>
</file>