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2" r:id="rId5"/>
    <p:sldMasterId id="2147483669" r:id="rId6"/>
  </p:sldMasterIdLst>
  <p:notesMasterIdLst>
    <p:notesMasterId r:id="rId13"/>
  </p:notesMasterIdLst>
  <p:sldIdLst>
    <p:sldId id="258" r:id="rId7"/>
    <p:sldId id="345" r:id="rId8"/>
    <p:sldId id="346" r:id="rId9"/>
    <p:sldId id="347" r:id="rId10"/>
    <p:sldId id="348" r:id="rId11"/>
    <p:sldId id="344"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E86B0B-04DB-48A1-849A-D9D3DA76D91C}">
          <p14:sldIdLst>
            <p14:sldId id="258"/>
            <p14:sldId id="345"/>
            <p14:sldId id="346"/>
            <p14:sldId id="347"/>
            <p14:sldId id="348"/>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1"/>
    <p:restoredTop sz="86238" autoAdjust="0"/>
  </p:normalViewPr>
  <p:slideViewPr>
    <p:cSldViewPr snapToGrid="0" snapToObjects="1">
      <p:cViewPr varScale="1">
        <p:scale>
          <a:sx n="146" d="100"/>
          <a:sy n="146" d="100"/>
        </p:scale>
        <p:origin x="1507"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27079-B42F-EC41-8327-F69544592B90}" type="datetimeFigureOut">
              <a:rPr lang="en-US" smtClean="0"/>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04375-74F5-8047-8871-259C1BCD0EB6}" type="slidenum">
              <a:rPr lang="en-US" smtClean="0"/>
              <a:t>‹#›</a:t>
            </a:fld>
            <a:endParaRPr lang="en-US"/>
          </a:p>
        </p:txBody>
      </p:sp>
    </p:spTree>
    <p:extLst>
      <p:ext uri="{BB962C8B-B14F-4D97-AF65-F5344CB8AC3E}">
        <p14:creationId xmlns:p14="http://schemas.microsoft.com/office/powerpoint/2010/main" val="254398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Hi everyone! My name is Erick Ratamero, I am a Systems Analyst in the Research IT department at the Jackson Laboratory, a biomedical research nonprofit based in Bar Harbor, Maine, United States. Today I am here to quickly introduce ezomero, our library to make Python code that talks to an OMERO server simpler and cleaner.</a:t>
            </a:r>
          </a:p>
        </p:txBody>
      </p:sp>
      <p:sp>
        <p:nvSpPr>
          <p:cNvPr id="4" name="Slide Number Placeholder 3"/>
          <p:cNvSpPr>
            <a:spLocks noGrp="1"/>
          </p:cNvSpPr>
          <p:nvPr>
            <p:ph type="sldNum" sz="quarter" idx="5"/>
          </p:nvPr>
        </p:nvSpPr>
        <p:spPr/>
        <p:txBody>
          <a:bodyPr/>
          <a:lstStyle/>
          <a:p>
            <a:fld id="{D9104375-74F5-8047-8871-259C1BCD0EB6}" type="slidenum">
              <a:rPr lang="en-US" smtClean="0"/>
              <a:t>1</a:t>
            </a:fld>
            <a:endParaRPr lang="en-US"/>
          </a:p>
        </p:txBody>
      </p:sp>
    </p:spTree>
    <p:extLst>
      <p:ext uri="{BB962C8B-B14F-4D97-AF65-F5344CB8AC3E}">
        <p14:creationId xmlns:p14="http://schemas.microsoft.com/office/powerpoint/2010/main" val="63071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If you have not heard about OMERO, it is a data management platform geared towards microscopy data. It uses a client-server framework and the powerful </a:t>
            </a:r>
            <a:r>
              <a:rPr lang="en-US" sz="1800" dirty="0" err="1">
                <a:effectLst/>
                <a:latin typeface="Calibri" panose="020F0502020204030204" pitchFamily="34" charset="0"/>
              </a:rPr>
              <a:t>Bioformats</a:t>
            </a:r>
            <a:r>
              <a:rPr lang="en-US" sz="1800" dirty="0">
                <a:effectLst/>
                <a:latin typeface="Calibri" panose="020F0502020204030204" pitchFamily="34" charset="0"/>
              </a:rPr>
              <a:t> library to provide functionality from a secure central repository. It makes it easy to view, organize, analyze and share your data from wherever you have an internet connection. </a:t>
            </a:r>
          </a:p>
        </p:txBody>
      </p:sp>
      <p:sp>
        <p:nvSpPr>
          <p:cNvPr id="4" name="Slide Number Placeholder 3"/>
          <p:cNvSpPr>
            <a:spLocks noGrp="1"/>
          </p:cNvSpPr>
          <p:nvPr>
            <p:ph type="sldNum" sz="quarter" idx="5"/>
          </p:nvPr>
        </p:nvSpPr>
        <p:spPr/>
        <p:txBody>
          <a:bodyPr/>
          <a:lstStyle/>
          <a:p>
            <a:fld id="{D9104375-74F5-8047-8871-259C1BCD0EB6}" type="slidenum">
              <a:rPr lang="en-US" smtClean="0"/>
              <a:t>2</a:t>
            </a:fld>
            <a:endParaRPr lang="en-US"/>
          </a:p>
        </p:txBody>
      </p:sp>
    </p:spTree>
    <p:extLst>
      <p:ext uri="{BB962C8B-B14F-4D97-AF65-F5344CB8AC3E}">
        <p14:creationId xmlns:p14="http://schemas.microsoft.com/office/powerpoint/2010/main" val="374002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Sometimes, the out-of-the-box functionality of OMERO is not enough for your needs, be it for advanced viewing, management or analysis of your data. That's when Python comes to the rescue. The OME team provide a robust Python API to interact with an OMERO server. It is very powerful, but it can be hard to use for novices and very verbose. </a:t>
            </a:r>
          </a:p>
        </p:txBody>
      </p:sp>
      <p:sp>
        <p:nvSpPr>
          <p:cNvPr id="4" name="Slide Number Placeholder 3"/>
          <p:cNvSpPr>
            <a:spLocks noGrp="1"/>
          </p:cNvSpPr>
          <p:nvPr>
            <p:ph type="sldNum" sz="quarter" idx="5"/>
          </p:nvPr>
        </p:nvSpPr>
        <p:spPr/>
        <p:txBody>
          <a:bodyPr/>
          <a:lstStyle/>
          <a:p>
            <a:fld id="{D9104375-74F5-8047-8871-259C1BCD0EB6}" type="slidenum">
              <a:rPr lang="en-US" smtClean="0"/>
              <a:t>3</a:t>
            </a:fld>
            <a:endParaRPr lang="en-US"/>
          </a:p>
        </p:txBody>
      </p:sp>
    </p:spTree>
    <p:extLst>
      <p:ext uri="{BB962C8B-B14F-4D97-AF65-F5344CB8AC3E}">
        <p14:creationId xmlns:p14="http://schemas.microsoft.com/office/powerpoint/2010/main" val="140444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Over time, we ended up with lots of convenience functions to perform common tasks, so we bundled them all together and released them as a Python library! You just need to `pip install ezomero`, then `import ezomero` in your code and you're good to go!</a:t>
            </a:r>
          </a:p>
        </p:txBody>
      </p:sp>
      <p:sp>
        <p:nvSpPr>
          <p:cNvPr id="4" name="Slide Number Placeholder 3"/>
          <p:cNvSpPr>
            <a:spLocks noGrp="1"/>
          </p:cNvSpPr>
          <p:nvPr>
            <p:ph type="sldNum" sz="quarter" idx="5"/>
          </p:nvPr>
        </p:nvSpPr>
        <p:spPr/>
        <p:txBody>
          <a:bodyPr/>
          <a:lstStyle/>
          <a:p>
            <a:fld id="{D9104375-74F5-8047-8871-259C1BCD0EB6}" type="slidenum">
              <a:rPr lang="en-US" smtClean="0"/>
              <a:t>4</a:t>
            </a:fld>
            <a:endParaRPr lang="en-US"/>
          </a:p>
        </p:txBody>
      </p:sp>
    </p:spTree>
    <p:extLst>
      <p:ext uri="{BB962C8B-B14F-4D97-AF65-F5344CB8AC3E}">
        <p14:creationId xmlns:p14="http://schemas.microsoft.com/office/powerpoint/2010/main" val="324825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In addition to this workshop, we also have a poster with information on functionality covered by ezomero, but if you would like to see something that is not there yet, we welcome new issues and pull requests on our </a:t>
            </a:r>
            <a:r>
              <a:rPr lang="en-US" sz="1800" dirty="0" err="1">
                <a:effectLst/>
                <a:latin typeface="Calibri" panose="020F0502020204030204" pitchFamily="34" charset="0"/>
              </a:rPr>
              <a:t>github</a:t>
            </a:r>
            <a:r>
              <a:rPr lang="en-US" sz="1800" dirty="0">
                <a:effectLst/>
                <a:latin typeface="Calibri" panose="020F0502020204030204" pitchFamily="34" charset="0"/>
              </a:rPr>
              <a:t> repository. Since making ezomero available, we have already had multiple contributions from outside our institution, both suggesting new features and implementing them!</a:t>
            </a:r>
          </a:p>
          <a:p>
            <a:pPr marL="0" marR="0">
              <a:spcBef>
                <a:spcPts val="0"/>
              </a:spcBef>
              <a:spcAft>
                <a:spcPts val="0"/>
              </a:spcAft>
            </a:pPr>
            <a:r>
              <a:rPr lang="en-US" sz="1800" dirty="0">
                <a:effectLst/>
                <a:latin typeface="Calibri" panose="020F0502020204030204" pitchFamily="34" charset="0"/>
              </a:rPr>
              <a:t>We have released ezomero 1.0 early this year, including new features such as new functions to retrieve regions of interest and images at multiple pyramid levels, and we look forward to getting more people using it! </a:t>
            </a:r>
          </a:p>
        </p:txBody>
      </p:sp>
      <p:sp>
        <p:nvSpPr>
          <p:cNvPr id="4" name="Slide Number Placeholder 3"/>
          <p:cNvSpPr>
            <a:spLocks noGrp="1"/>
          </p:cNvSpPr>
          <p:nvPr>
            <p:ph type="sldNum" sz="quarter" idx="5"/>
          </p:nvPr>
        </p:nvSpPr>
        <p:spPr/>
        <p:txBody>
          <a:bodyPr/>
          <a:lstStyle/>
          <a:p>
            <a:fld id="{D9104375-74F5-8047-8871-259C1BCD0EB6}" type="slidenum">
              <a:rPr lang="en-US" smtClean="0"/>
              <a:t>5</a:t>
            </a:fld>
            <a:endParaRPr lang="en-US"/>
          </a:p>
        </p:txBody>
      </p:sp>
    </p:spTree>
    <p:extLst>
      <p:ext uri="{BB962C8B-B14F-4D97-AF65-F5344CB8AC3E}">
        <p14:creationId xmlns:p14="http://schemas.microsoft.com/office/powerpoint/2010/main" val="3178766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So this was a just a quick preview of what we are actually talking about in this workshop. Now, I will go through some of the main features in a bit </a:t>
            </a:r>
            <a:r>
              <a:rPr lang="en-US" sz="1800">
                <a:effectLst/>
                <a:latin typeface="Calibri" panose="020F0502020204030204" pitchFamily="34" charset="0"/>
              </a:rPr>
              <a:t>more detail.</a:t>
            </a:r>
            <a:endParaRPr lang="en-US" dirty="0"/>
          </a:p>
        </p:txBody>
      </p:sp>
      <p:sp>
        <p:nvSpPr>
          <p:cNvPr id="4" name="Slide Number Placeholder 3"/>
          <p:cNvSpPr>
            <a:spLocks noGrp="1"/>
          </p:cNvSpPr>
          <p:nvPr>
            <p:ph type="sldNum" sz="quarter" idx="5"/>
          </p:nvPr>
        </p:nvSpPr>
        <p:spPr/>
        <p:txBody>
          <a:bodyPr/>
          <a:lstStyle/>
          <a:p>
            <a:fld id="{D9104375-74F5-8047-8871-259C1BCD0EB6}" type="slidenum">
              <a:rPr lang="en-US" smtClean="0"/>
              <a:t>6</a:t>
            </a:fld>
            <a:endParaRPr lang="en-US"/>
          </a:p>
        </p:txBody>
      </p:sp>
    </p:spTree>
    <p:extLst>
      <p:ext uri="{BB962C8B-B14F-4D97-AF65-F5344CB8AC3E}">
        <p14:creationId xmlns:p14="http://schemas.microsoft.com/office/powerpoint/2010/main" val="4191055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B3C16D-D77C-5944-8A2A-E19BADECFFCD}"/>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2" name="Group 1">
            <a:extLst>
              <a:ext uri="{FF2B5EF4-FFF2-40B4-BE49-F238E27FC236}">
                <a16:creationId xmlns:a16="http://schemas.microsoft.com/office/drawing/2014/main" id="{2C0ED023-0724-5548-845A-698E872DAD97}"/>
              </a:ext>
            </a:extLst>
          </p:cNvPr>
          <p:cNvGrpSpPr/>
          <p:nvPr userDrawn="1"/>
        </p:nvGrpSpPr>
        <p:grpSpPr>
          <a:xfrm>
            <a:off x="-1" y="1"/>
            <a:ext cx="9149554" cy="4953294"/>
            <a:chOff x="-1" y="1"/>
            <a:chExt cx="9149554" cy="4953294"/>
          </a:xfrm>
        </p:grpSpPr>
        <p:sp>
          <p:nvSpPr>
            <p:cNvPr id="4" name="Rectangle 3">
              <a:extLst>
                <a:ext uri="{FF2B5EF4-FFF2-40B4-BE49-F238E27FC236}">
                  <a16:creationId xmlns:a16="http://schemas.microsoft.com/office/drawing/2014/main" id="{4EFF2342-1D95-A747-A08C-62D587BA173E}"/>
                </a:ext>
              </a:extLst>
            </p:cNvPr>
            <p:cNvSpPr/>
            <p:nvPr userDrawn="1"/>
          </p:nvSpPr>
          <p:spPr>
            <a:xfrm>
              <a:off x="-1" y="1"/>
              <a:ext cx="9149554" cy="407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endParaRPr>
            </a:p>
          </p:txBody>
        </p:sp>
        <p:sp>
          <p:nvSpPr>
            <p:cNvPr id="5" name="Right Triangle 4">
              <a:extLst>
                <a:ext uri="{FF2B5EF4-FFF2-40B4-BE49-F238E27FC236}">
                  <a16:creationId xmlns:a16="http://schemas.microsoft.com/office/drawing/2014/main" id="{9CA7E7F0-FBD3-C645-923B-A98052BCB48A}"/>
                </a:ext>
              </a:extLst>
            </p:cNvPr>
            <p:cNvSpPr/>
            <p:nvPr userDrawn="1"/>
          </p:nvSpPr>
          <p:spPr>
            <a:xfrm rot="10800000">
              <a:off x="2228851" y="4063037"/>
              <a:ext cx="694760" cy="8902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pic>
        <p:nvPicPr>
          <p:cNvPr id="7" name="Picture 6">
            <a:extLst>
              <a:ext uri="{FF2B5EF4-FFF2-40B4-BE49-F238E27FC236}">
                <a16:creationId xmlns:a16="http://schemas.microsoft.com/office/drawing/2014/main" id="{8EB558F9-6D47-2E43-A114-2B132F4134F2}"/>
              </a:ext>
            </a:extLst>
          </p:cNvPr>
          <p:cNvPicPr>
            <a:picLocks noChangeAspect="1"/>
          </p:cNvPicPr>
          <p:nvPr userDrawn="1"/>
        </p:nvPicPr>
        <p:blipFill rotWithShape="1">
          <a:blip r:embed="rId2">
            <a:alphaModFix/>
          </a:blip>
          <a:srcRect l="-548" t="-1" r="1650" b="36354"/>
          <a:stretch/>
        </p:blipFill>
        <p:spPr>
          <a:xfrm>
            <a:off x="293373" y="4296635"/>
            <a:ext cx="1929924" cy="502577"/>
          </a:xfrm>
          <a:prstGeom prst="rect">
            <a:avLst/>
          </a:prstGeom>
        </p:spPr>
      </p:pic>
      <p:sp>
        <p:nvSpPr>
          <p:cNvPr id="14" name="Text Placeholder 12">
            <a:extLst>
              <a:ext uri="{FF2B5EF4-FFF2-40B4-BE49-F238E27FC236}">
                <a16:creationId xmlns:a16="http://schemas.microsoft.com/office/drawing/2014/main" id="{A6DE765C-6549-EE43-961E-4B0FD8381F41}"/>
              </a:ext>
            </a:extLst>
          </p:cNvPr>
          <p:cNvSpPr>
            <a:spLocks noGrp="1"/>
          </p:cNvSpPr>
          <p:nvPr>
            <p:ph type="body" sz="quarter" idx="11" hasCustomPrompt="1"/>
          </p:nvPr>
        </p:nvSpPr>
        <p:spPr>
          <a:xfrm>
            <a:off x="3212326" y="4204778"/>
            <a:ext cx="5820355" cy="686290"/>
          </a:xfrm>
          <a:prstGeom prst="rect">
            <a:avLst/>
          </a:prstGeom>
        </p:spPr>
        <p:txBody>
          <a:bodyPr/>
          <a:lstStyle>
            <a:lvl1pPr marL="0" marR="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000">
                <a:solidFill>
                  <a:schemeClr val="bg1"/>
                </a:solidFill>
                <a:latin typeface="Arial" panose="020B0604020202020204" pitchFamily="34" charset="0"/>
                <a:cs typeface="Arial" panose="020B0604020202020204" pitchFamily="34" charset="0"/>
              </a:defRPr>
            </a:lvl1pPr>
          </a:lstStyle>
          <a:p>
            <a:pPr lvl="0"/>
            <a:r>
              <a:rPr lang="en-US" dirty="0"/>
              <a:t>Arial Speaker Names </a:t>
            </a:r>
            <a:r>
              <a:rPr lang="en-US" dirty="0" err="1"/>
              <a:t>CanGoHere</a:t>
            </a:r>
            <a:r>
              <a:rPr lang="en-US" dirty="0"/>
              <a:t>, Ph.D. </a:t>
            </a:r>
            <a:r>
              <a:rPr lang="en-US" dirty="0" err="1"/>
              <a:t>20pt</a:t>
            </a:r>
            <a:endParaRPr lang="en-US" dirty="0"/>
          </a:p>
          <a:p>
            <a:pPr marL="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Speaker Names </a:t>
            </a:r>
            <a:r>
              <a:rPr lang="en-US" dirty="0" err="1"/>
              <a:t>CanGoHere</a:t>
            </a:r>
            <a:r>
              <a:rPr lang="en-US" dirty="0"/>
              <a:t>, Ph.D. </a:t>
            </a:r>
            <a:r>
              <a:rPr lang="en-US" dirty="0" err="1"/>
              <a:t>20pt</a:t>
            </a:r>
            <a:endParaRPr lang="en-US" dirty="0"/>
          </a:p>
        </p:txBody>
      </p:sp>
      <p:sp>
        <p:nvSpPr>
          <p:cNvPr id="16" name="Text Placeholder 15">
            <a:extLst>
              <a:ext uri="{FF2B5EF4-FFF2-40B4-BE49-F238E27FC236}">
                <a16:creationId xmlns:a16="http://schemas.microsoft.com/office/drawing/2014/main" id="{0E9A6EAF-8274-F548-89DF-87A1754092B8}"/>
              </a:ext>
            </a:extLst>
          </p:cNvPr>
          <p:cNvSpPr>
            <a:spLocks noGrp="1"/>
          </p:cNvSpPr>
          <p:nvPr>
            <p:ph type="body" sz="quarter" idx="12" hasCustomPrompt="1"/>
          </p:nvPr>
        </p:nvSpPr>
        <p:spPr>
          <a:xfrm>
            <a:off x="509477" y="840036"/>
            <a:ext cx="8125044" cy="2690812"/>
          </a:xfrm>
          <a:prstGeom prst="rect">
            <a:avLst/>
          </a:prstGeom>
        </p:spPr>
        <p:txBody>
          <a:bodyPr/>
          <a:lstStyle>
            <a:lvl1pPr marL="0" indent="0" fontAlgn="t" hangingPunct="0">
              <a:buNone/>
              <a:defRPr sz="6600" b="1">
                <a:solidFill>
                  <a:schemeClr val="tx2"/>
                </a:solidFill>
              </a:defRPr>
            </a:lvl1pPr>
            <a:lvl2pPr>
              <a:buNone/>
              <a:defRPr/>
            </a:lvl2pPr>
            <a:lvl3pPr>
              <a:buNone/>
              <a:defRPr/>
            </a:lvl3pPr>
            <a:lvl4pPr>
              <a:buNone/>
              <a:defRPr/>
            </a:lvl4pPr>
            <a:lvl5pPr>
              <a:buNone/>
              <a:defRPr/>
            </a:lvl5pPr>
          </a:lstStyle>
          <a:p>
            <a:pPr lvl="0"/>
            <a:r>
              <a:rPr lang="en-US" dirty="0"/>
              <a:t>TITLE GOES HERE, </a:t>
            </a:r>
            <a:r>
              <a:rPr lang="en-US" dirty="0" err="1"/>
              <a:t>66PT</a:t>
            </a:r>
            <a:r>
              <a:rPr lang="en-US" dirty="0"/>
              <a:t> BOLD ALL CAPS</a:t>
            </a:r>
          </a:p>
        </p:txBody>
      </p:sp>
    </p:spTree>
    <p:extLst>
      <p:ext uri="{BB962C8B-B14F-4D97-AF65-F5344CB8AC3E}">
        <p14:creationId xmlns:p14="http://schemas.microsoft.com/office/powerpoint/2010/main" val="286173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Reverse w/Logo and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8B1AB6-107A-FC40-81F8-F5F0BF764E01}"/>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TextBox 4">
            <a:extLst>
              <a:ext uri="{FF2B5EF4-FFF2-40B4-BE49-F238E27FC236}">
                <a16:creationId xmlns:a16="http://schemas.microsoft.com/office/drawing/2014/main" id="{4BB8BA16-A01E-6C4B-AF7E-83685A6DA858}"/>
              </a:ext>
            </a:extLst>
          </p:cNvPr>
          <p:cNvSpPr txBox="1"/>
          <p:nvPr userDrawn="1"/>
        </p:nvSpPr>
        <p:spPr>
          <a:xfrm>
            <a:off x="8737044" y="4845329"/>
            <a:ext cx="369133" cy="253916"/>
          </a:xfrm>
          <a:prstGeom prst="rect">
            <a:avLst/>
          </a:prstGeom>
          <a:noFill/>
        </p:spPr>
        <p:txBody>
          <a:bodyPr wrap="square" rtlCol="0">
            <a:spAutoFit/>
          </a:bodyPr>
          <a:lstStyle/>
          <a:p>
            <a:fld id="{6625A8D5-DBAF-8845-9299-98FFBA23C9BF}" type="slidenum">
              <a:rPr lang="en-US" sz="1050" smtClean="0">
                <a:solidFill>
                  <a:schemeClr val="bg1"/>
                </a:solidFill>
                <a:latin typeface="Arial" panose="020B0604020202020204" pitchFamily="34" charset="0"/>
                <a:cs typeface="Arial" panose="020B0604020202020204" pitchFamily="34" charset="0"/>
              </a:rPr>
              <a:pPr/>
              <a:t>‹#›</a:t>
            </a:fld>
            <a:endParaRPr lang="en-US" sz="1050" dirty="0">
              <a:solidFill>
                <a:schemeClr val="bg1"/>
              </a:solidFill>
              <a:latin typeface="Arial" panose="020B0604020202020204" pitchFamily="34" charset="0"/>
              <a:cs typeface="Arial" panose="020B0604020202020204" pitchFamily="34" charset="0"/>
            </a:endParaRPr>
          </a:p>
        </p:txBody>
      </p:sp>
      <p:pic>
        <p:nvPicPr>
          <p:cNvPr id="8" name="Picture 7" descr="A picture containing drawing&#10;&#10;Description automatically generated">
            <a:extLst>
              <a:ext uri="{FF2B5EF4-FFF2-40B4-BE49-F238E27FC236}">
                <a16:creationId xmlns:a16="http://schemas.microsoft.com/office/drawing/2014/main" id="{98D39A21-D547-8E47-8541-02563ACACE11}"/>
              </a:ext>
            </a:extLst>
          </p:cNvPr>
          <p:cNvPicPr>
            <a:picLocks noChangeAspect="1"/>
          </p:cNvPicPr>
          <p:nvPr userDrawn="1"/>
        </p:nvPicPr>
        <p:blipFill rotWithShape="1">
          <a:blip r:embed="rId2"/>
          <a:srcRect r="52093" b="44023"/>
          <a:stretch/>
        </p:blipFill>
        <p:spPr>
          <a:xfrm>
            <a:off x="7933098" y="4868846"/>
            <a:ext cx="400532" cy="189378"/>
          </a:xfrm>
          <a:prstGeom prst="rect">
            <a:avLst/>
          </a:prstGeom>
        </p:spPr>
      </p:pic>
      <p:sp>
        <p:nvSpPr>
          <p:cNvPr id="12" name="Text Placeholder 9">
            <a:extLst>
              <a:ext uri="{FF2B5EF4-FFF2-40B4-BE49-F238E27FC236}">
                <a16:creationId xmlns:a16="http://schemas.microsoft.com/office/drawing/2014/main" id="{261D507F-1DE9-E647-80C8-23A1E174E606}"/>
              </a:ext>
            </a:extLst>
          </p:cNvPr>
          <p:cNvSpPr>
            <a:spLocks noGrp="1"/>
          </p:cNvSpPr>
          <p:nvPr>
            <p:ph type="body" sz="quarter" idx="15" hasCustomPrompt="1"/>
          </p:nvPr>
        </p:nvSpPr>
        <p:spPr>
          <a:xfrm>
            <a:off x="243802" y="420688"/>
            <a:ext cx="8379204" cy="2998496"/>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3" name="Text Placeholder 9">
            <a:extLst>
              <a:ext uri="{FF2B5EF4-FFF2-40B4-BE49-F238E27FC236}">
                <a16:creationId xmlns:a16="http://schemas.microsoft.com/office/drawing/2014/main" id="{8B85E179-AE34-114A-B730-EB6BBB640869}"/>
              </a:ext>
            </a:extLst>
          </p:cNvPr>
          <p:cNvSpPr>
            <a:spLocks noGrp="1"/>
          </p:cNvSpPr>
          <p:nvPr>
            <p:ph type="body" sz="quarter" idx="14" hasCustomPrompt="1"/>
          </p:nvPr>
        </p:nvSpPr>
        <p:spPr>
          <a:xfrm>
            <a:off x="243802" y="3708400"/>
            <a:ext cx="8379204" cy="635994"/>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Black or white text will work on this slide.</a:t>
            </a:r>
          </a:p>
        </p:txBody>
      </p:sp>
      <p:grpSp>
        <p:nvGrpSpPr>
          <p:cNvPr id="4" name="Group 3">
            <a:extLst>
              <a:ext uri="{FF2B5EF4-FFF2-40B4-BE49-F238E27FC236}">
                <a16:creationId xmlns:a16="http://schemas.microsoft.com/office/drawing/2014/main" id="{A90DF424-4452-5E42-B67E-61BED4724973}"/>
              </a:ext>
            </a:extLst>
          </p:cNvPr>
          <p:cNvGrpSpPr/>
          <p:nvPr userDrawn="1"/>
        </p:nvGrpSpPr>
        <p:grpSpPr>
          <a:xfrm>
            <a:off x="0" y="4774698"/>
            <a:ext cx="9144000" cy="289217"/>
            <a:chOff x="0" y="4774698"/>
            <a:chExt cx="9144000" cy="289217"/>
          </a:xfrm>
        </p:grpSpPr>
        <p:sp>
          <p:nvSpPr>
            <p:cNvPr id="6" name="Rectangle 5">
              <a:extLst>
                <a:ext uri="{FF2B5EF4-FFF2-40B4-BE49-F238E27FC236}">
                  <a16:creationId xmlns:a16="http://schemas.microsoft.com/office/drawing/2014/main" id="{C777F7B7-955E-D148-BF38-A0444C01890E}"/>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21" name="Right Triangle 20">
              <a:extLst>
                <a:ext uri="{FF2B5EF4-FFF2-40B4-BE49-F238E27FC236}">
                  <a16:creationId xmlns:a16="http://schemas.microsoft.com/office/drawing/2014/main" id="{F77EB197-BDC9-5C4F-9A19-305E6B2572AE}"/>
                </a:ext>
              </a:extLst>
            </p:cNvPr>
            <p:cNvSpPr/>
            <p:nvPr userDrawn="1"/>
          </p:nvSpPr>
          <p:spPr>
            <a:xfrm rot="10800000">
              <a:off x="8432742"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Tree>
    <p:extLst>
      <p:ext uri="{BB962C8B-B14F-4D97-AF65-F5344CB8AC3E}">
        <p14:creationId xmlns:p14="http://schemas.microsoft.com/office/powerpoint/2010/main" val="261984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ue w/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1A86A79-BBBF-9F47-BE20-D086898B2B92}"/>
              </a:ext>
            </a:extLst>
          </p:cNvPr>
          <p:cNvSpPr>
            <a:spLocks noGrp="1"/>
          </p:cNvSpPr>
          <p:nvPr>
            <p:ph type="body" sz="quarter" idx="12" hasCustomPrompt="1"/>
          </p:nvPr>
        </p:nvSpPr>
        <p:spPr>
          <a:xfrm>
            <a:off x="5350086" y="4873270"/>
            <a:ext cx="3793914" cy="145424"/>
          </a:xfrm>
          <a:prstGeom prst="rect">
            <a:avLst/>
          </a:prstGeom>
        </p:spPr>
        <p:txBody>
          <a:bodyPr wrap="square" tIns="0" bIns="0" anchor="t">
            <a:spAutoFit/>
          </a:bodyPr>
          <a:lstStyle>
            <a:lvl1pPr>
              <a:buNone/>
              <a:defRPr sz="1050">
                <a:solidFill>
                  <a:schemeClr val="bg2"/>
                </a:solidFill>
              </a:defRPr>
            </a:lvl1pPr>
          </a:lstStyle>
          <a:p>
            <a:pPr lvl="0"/>
            <a:r>
              <a:rPr lang="en-US" dirty="0"/>
              <a:t>PRESENTATION TITLE OR NICKNAME CAN LIVE HERE</a:t>
            </a:r>
          </a:p>
        </p:txBody>
      </p:sp>
      <p:sp>
        <p:nvSpPr>
          <p:cNvPr id="9" name="Text Placeholder 9">
            <a:extLst>
              <a:ext uri="{FF2B5EF4-FFF2-40B4-BE49-F238E27FC236}">
                <a16:creationId xmlns:a16="http://schemas.microsoft.com/office/drawing/2014/main" id="{AB1799E8-F88F-CF48-A5D6-023D8C509F44}"/>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1" name="Group 10">
            <a:extLst>
              <a:ext uri="{FF2B5EF4-FFF2-40B4-BE49-F238E27FC236}">
                <a16:creationId xmlns:a16="http://schemas.microsoft.com/office/drawing/2014/main" id="{EA5F1A21-5988-E44E-A6DD-3653552CDDC6}"/>
              </a:ext>
            </a:extLst>
          </p:cNvPr>
          <p:cNvGrpSpPr/>
          <p:nvPr userDrawn="1"/>
        </p:nvGrpSpPr>
        <p:grpSpPr>
          <a:xfrm>
            <a:off x="0" y="4774698"/>
            <a:ext cx="9144000" cy="289217"/>
            <a:chOff x="0" y="4774698"/>
            <a:chExt cx="9144000" cy="289217"/>
          </a:xfrm>
          <a:solidFill>
            <a:schemeClr val="tx2"/>
          </a:solidFill>
        </p:grpSpPr>
        <p:sp>
          <p:nvSpPr>
            <p:cNvPr id="12" name="Rectangle 11">
              <a:extLst>
                <a:ext uri="{FF2B5EF4-FFF2-40B4-BE49-F238E27FC236}">
                  <a16:creationId xmlns:a16="http://schemas.microsoft.com/office/drawing/2014/main" id="{8AE7BFCD-002C-4B45-879D-7916F1C450CF}"/>
                </a:ext>
              </a:extLst>
            </p:cNvPr>
            <p:cNvSpPr/>
            <p:nvPr userDrawn="1"/>
          </p:nvSpPr>
          <p:spPr>
            <a:xfrm>
              <a:off x="0" y="4774698"/>
              <a:ext cx="9144000" cy="342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13" name="Right Triangle 12">
              <a:extLst>
                <a:ext uri="{FF2B5EF4-FFF2-40B4-BE49-F238E27FC236}">
                  <a16:creationId xmlns:a16="http://schemas.microsoft.com/office/drawing/2014/main" id="{6AA39ED9-5FB0-C04D-BFB7-BCF5BB076FAA}"/>
                </a:ext>
              </a:extLst>
            </p:cNvPr>
            <p:cNvSpPr/>
            <p:nvPr userDrawn="1"/>
          </p:nvSpPr>
          <p:spPr>
            <a:xfrm rot="10800000">
              <a:off x="5117152" y="4791842"/>
              <a:ext cx="232934" cy="27207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spTree>
    <p:extLst>
      <p:ext uri="{BB962C8B-B14F-4D97-AF65-F5344CB8AC3E}">
        <p14:creationId xmlns:p14="http://schemas.microsoft.com/office/powerpoint/2010/main" val="968585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ay w/Title">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BEC11415-CC79-BA4C-8B33-E63BD3059B79}"/>
              </a:ext>
            </a:extLst>
          </p:cNvPr>
          <p:cNvSpPr>
            <a:spLocks noGrp="1"/>
          </p:cNvSpPr>
          <p:nvPr>
            <p:ph type="body" sz="quarter" idx="12" hasCustomPrompt="1"/>
          </p:nvPr>
        </p:nvSpPr>
        <p:spPr>
          <a:xfrm>
            <a:off x="5350086" y="4873270"/>
            <a:ext cx="3793914" cy="145424"/>
          </a:xfrm>
          <a:prstGeom prst="rect">
            <a:avLst/>
          </a:prstGeom>
        </p:spPr>
        <p:txBody>
          <a:bodyPr wrap="square" tIns="0" bIns="0" anchor="t">
            <a:spAutoFit/>
          </a:bodyPr>
          <a:lstStyle>
            <a:lvl1pPr>
              <a:buNone/>
              <a:defRPr sz="1050">
                <a:solidFill>
                  <a:schemeClr val="tx2"/>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64D2484A-DD0A-1541-BE82-E067DD9D82B0}"/>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1" name="Group 10">
            <a:extLst>
              <a:ext uri="{FF2B5EF4-FFF2-40B4-BE49-F238E27FC236}">
                <a16:creationId xmlns:a16="http://schemas.microsoft.com/office/drawing/2014/main" id="{88181AB7-30E6-134D-8B1A-87BBB9E6A7FC}"/>
              </a:ext>
            </a:extLst>
          </p:cNvPr>
          <p:cNvGrpSpPr/>
          <p:nvPr userDrawn="1"/>
        </p:nvGrpSpPr>
        <p:grpSpPr>
          <a:xfrm>
            <a:off x="0" y="4774698"/>
            <a:ext cx="9144000" cy="289217"/>
            <a:chOff x="0" y="4774698"/>
            <a:chExt cx="9144000" cy="289217"/>
          </a:xfrm>
          <a:solidFill>
            <a:schemeClr val="accent3"/>
          </a:solidFill>
        </p:grpSpPr>
        <p:sp>
          <p:nvSpPr>
            <p:cNvPr id="12" name="Rectangle 11">
              <a:extLst>
                <a:ext uri="{FF2B5EF4-FFF2-40B4-BE49-F238E27FC236}">
                  <a16:creationId xmlns:a16="http://schemas.microsoft.com/office/drawing/2014/main" id="{69C8275D-E747-054D-94B0-111D1CB84CAD}"/>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13" name="Right Triangle 12">
              <a:extLst>
                <a:ext uri="{FF2B5EF4-FFF2-40B4-BE49-F238E27FC236}">
                  <a16:creationId xmlns:a16="http://schemas.microsoft.com/office/drawing/2014/main" id="{D24F6C5E-08B7-D244-89C8-7FEBAC6566F0}"/>
                </a:ext>
              </a:extLst>
            </p:cNvPr>
            <p:cNvSpPr/>
            <p:nvPr userDrawn="1"/>
          </p:nvSpPr>
          <p:spPr>
            <a:xfrm rot="10800000">
              <a:off x="511715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spTree>
    <p:extLst>
      <p:ext uri="{BB962C8B-B14F-4D97-AF65-F5344CB8AC3E}">
        <p14:creationId xmlns:p14="http://schemas.microsoft.com/office/powerpoint/2010/main" val="259554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Reverse w/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5AEA90-7157-4F49-AA66-146FE5E0DF81}"/>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Text Placeholder 9">
            <a:extLst>
              <a:ext uri="{FF2B5EF4-FFF2-40B4-BE49-F238E27FC236}">
                <a16:creationId xmlns:a16="http://schemas.microsoft.com/office/drawing/2014/main" id="{B4226049-1010-6F40-9650-F897C24EB483}"/>
              </a:ext>
            </a:extLst>
          </p:cNvPr>
          <p:cNvSpPr>
            <a:spLocks noGrp="1"/>
          </p:cNvSpPr>
          <p:nvPr>
            <p:ph type="body" sz="quarter" idx="12" hasCustomPrompt="1"/>
          </p:nvPr>
        </p:nvSpPr>
        <p:spPr>
          <a:xfrm>
            <a:off x="5350086" y="4873270"/>
            <a:ext cx="3793914" cy="145424"/>
          </a:xfrm>
          <a:prstGeom prst="rect">
            <a:avLst/>
          </a:prstGeom>
        </p:spPr>
        <p:txBody>
          <a:bodyPr wrap="square" tIns="0" bIns="0" anchor="t">
            <a:spAutoFit/>
          </a:bodyPr>
          <a:lstStyle>
            <a:lvl1pPr>
              <a:buNone/>
              <a:defRPr sz="1050">
                <a:solidFill>
                  <a:schemeClr val="bg1"/>
                </a:solidFill>
              </a:defRPr>
            </a:lvl1pPr>
          </a:lstStyle>
          <a:p>
            <a:pPr lvl="0"/>
            <a:r>
              <a:rPr lang="en-US" dirty="0"/>
              <a:t>PRESENTATION TITLE OR NICKNAME CAN LIVE HERE</a:t>
            </a:r>
          </a:p>
        </p:txBody>
      </p:sp>
      <p:sp>
        <p:nvSpPr>
          <p:cNvPr id="11" name="Text Placeholder 9">
            <a:extLst>
              <a:ext uri="{FF2B5EF4-FFF2-40B4-BE49-F238E27FC236}">
                <a16:creationId xmlns:a16="http://schemas.microsoft.com/office/drawing/2014/main" id="{17877A8E-EC1F-174A-B87B-F4667FAF7845}"/>
              </a:ext>
            </a:extLst>
          </p:cNvPr>
          <p:cNvSpPr>
            <a:spLocks noGrp="1"/>
          </p:cNvSpPr>
          <p:nvPr>
            <p:ph type="body" sz="quarter" idx="15" hasCustomPrompt="1"/>
          </p:nvPr>
        </p:nvSpPr>
        <p:spPr>
          <a:xfrm>
            <a:off x="243802" y="420688"/>
            <a:ext cx="8379204" cy="2998496"/>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2" name="Text Placeholder 9">
            <a:extLst>
              <a:ext uri="{FF2B5EF4-FFF2-40B4-BE49-F238E27FC236}">
                <a16:creationId xmlns:a16="http://schemas.microsoft.com/office/drawing/2014/main" id="{F635E910-E75C-1243-BCB0-8B5324D73515}"/>
              </a:ext>
            </a:extLst>
          </p:cNvPr>
          <p:cNvSpPr>
            <a:spLocks noGrp="1"/>
          </p:cNvSpPr>
          <p:nvPr>
            <p:ph type="body" sz="quarter" idx="14" hasCustomPrompt="1"/>
          </p:nvPr>
        </p:nvSpPr>
        <p:spPr>
          <a:xfrm>
            <a:off x="243802" y="3708400"/>
            <a:ext cx="8379204" cy="635994"/>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Black or white text will work on this slide.</a:t>
            </a:r>
          </a:p>
        </p:txBody>
      </p:sp>
      <p:grpSp>
        <p:nvGrpSpPr>
          <p:cNvPr id="13" name="Group 12">
            <a:extLst>
              <a:ext uri="{FF2B5EF4-FFF2-40B4-BE49-F238E27FC236}">
                <a16:creationId xmlns:a16="http://schemas.microsoft.com/office/drawing/2014/main" id="{7613807A-3481-494B-A9F2-109C84E15C7F}"/>
              </a:ext>
            </a:extLst>
          </p:cNvPr>
          <p:cNvGrpSpPr/>
          <p:nvPr userDrawn="1"/>
        </p:nvGrpSpPr>
        <p:grpSpPr>
          <a:xfrm>
            <a:off x="0" y="4774698"/>
            <a:ext cx="9144000" cy="289217"/>
            <a:chOff x="0" y="4774698"/>
            <a:chExt cx="9144000" cy="289217"/>
          </a:xfrm>
          <a:solidFill>
            <a:schemeClr val="bg1"/>
          </a:solidFill>
        </p:grpSpPr>
        <p:sp>
          <p:nvSpPr>
            <p:cNvPr id="14" name="Rectangle 13">
              <a:extLst>
                <a:ext uri="{FF2B5EF4-FFF2-40B4-BE49-F238E27FC236}">
                  <a16:creationId xmlns:a16="http://schemas.microsoft.com/office/drawing/2014/main" id="{B6576182-43F8-5344-A7CF-F91D8C93A746}"/>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15" name="Right Triangle 14">
              <a:extLst>
                <a:ext uri="{FF2B5EF4-FFF2-40B4-BE49-F238E27FC236}">
                  <a16:creationId xmlns:a16="http://schemas.microsoft.com/office/drawing/2014/main" id="{82E4CADD-2929-7F4D-AA9E-4DCBBE0B0B40}"/>
                </a:ext>
              </a:extLst>
            </p:cNvPr>
            <p:cNvSpPr/>
            <p:nvPr userDrawn="1"/>
          </p:nvSpPr>
          <p:spPr>
            <a:xfrm rot="10800000">
              <a:off x="511715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spTree>
    <p:extLst>
      <p:ext uri="{BB962C8B-B14F-4D97-AF65-F5344CB8AC3E}">
        <p14:creationId xmlns:p14="http://schemas.microsoft.com/office/powerpoint/2010/main" val="1449339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w/JAX nam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0A3A372-4204-3B48-A733-FC0AE9A49035}"/>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33DA902-A421-5943-96E0-9E29B96ABB1A}"/>
                </a:ext>
              </a:extLst>
            </p:cNvPr>
            <p:cNvGrpSpPr/>
            <p:nvPr userDrawn="1"/>
          </p:nvGrpSpPr>
          <p:grpSpPr>
            <a:xfrm>
              <a:off x="0" y="4774698"/>
              <a:ext cx="9144000" cy="289217"/>
              <a:chOff x="0" y="4774698"/>
              <a:chExt cx="9144000" cy="289217"/>
            </a:xfrm>
          </p:grpSpPr>
          <p:sp>
            <p:nvSpPr>
              <p:cNvPr id="3" name="Rectangle 2">
                <a:extLst>
                  <a:ext uri="{FF2B5EF4-FFF2-40B4-BE49-F238E27FC236}">
                    <a16:creationId xmlns:a16="http://schemas.microsoft.com/office/drawing/2014/main" id="{B71CD138-D925-094D-9960-C24AC278DA0B}"/>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Right Triangle 4">
                <a:extLst>
                  <a:ext uri="{FF2B5EF4-FFF2-40B4-BE49-F238E27FC236}">
                    <a16:creationId xmlns:a16="http://schemas.microsoft.com/office/drawing/2014/main" id="{DF62F2D2-65C0-8F42-ADBB-022705B0FDA4}"/>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0" name="TextBox 9">
              <a:extLst>
                <a:ext uri="{FF2B5EF4-FFF2-40B4-BE49-F238E27FC236}">
                  <a16:creationId xmlns:a16="http://schemas.microsoft.com/office/drawing/2014/main" id="{C5897DAB-8B45-E641-A42A-09B9B0341AAC}"/>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2"/>
                  </a:solidFill>
                  <a:latin typeface="Arial" panose="020B0604020202020204" pitchFamily="34" charset="0"/>
                  <a:cs typeface="Arial" panose="020B0604020202020204" pitchFamily="34" charset="0"/>
                </a:rPr>
                <a:t>THE JACKSON LABORATORY</a:t>
              </a:r>
              <a:endParaRPr lang="en-US" sz="1050" dirty="0">
                <a:solidFill>
                  <a:schemeClr val="bg2"/>
                </a:solidFill>
                <a:latin typeface="Arial" panose="020B0604020202020204" pitchFamily="34" charset="0"/>
                <a:cs typeface="Arial" panose="020B0604020202020204" pitchFamily="34" charset="0"/>
              </a:endParaRPr>
            </a:p>
          </p:txBody>
        </p:sp>
      </p:grpSp>
      <p:sp>
        <p:nvSpPr>
          <p:cNvPr id="12" name="Text Placeholder 9">
            <a:extLst>
              <a:ext uri="{FF2B5EF4-FFF2-40B4-BE49-F238E27FC236}">
                <a16:creationId xmlns:a16="http://schemas.microsoft.com/office/drawing/2014/main" id="{21562516-8970-ED4B-AE49-269793DF1C11}"/>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3903473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ay w/JAX nam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A6D8E88-4631-3948-8660-0ADFD25145C9}"/>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B6926067-3E3A-834B-B491-CF0EA645AD3D}"/>
                </a:ext>
              </a:extLst>
            </p:cNvPr>
            <p:cNvGrpSpPr/>
            <p:nvPr userDrawn="1"/>
          </p:nvGrpSpPr>
          <p:grpSpPr>
            <a:xfrm>
              <a:off x="0" y="4774698"/>
              <a:ext cx="9144000" cy="289217"/>
              <a:chOff x="0" y="4774698"/>
              <a:chExt cx="9144000" cy="289217"/>
            </a:xfrm>
          </p:grpSpPr>
          <p:sp>
            <p:nvSpPr>
              <p:cNvPr id="3" name="Rectangle 2">
                <a:extLst>
                  <a:ext uri="{FF2B5EF4-FFF2-40B4-BE49-F238E27FC236}">
                    <a16:creationId xmlns:a16="http://schemas.microsoft.com/office/drawing/2014/main" id="{927BC769-C362-0943-8EC8-3BEC86470703}"/>
                  </a:ext>
                </a:extLst>
              </p:cNvPr>
              <p:cNvSpPr/>
              <p:nvPr userDrawn="1"/>
            </p:nvSpPr>
            <p:spPr>
              <a:xfrm>
                <a:off x="0" y="4774698"/>
                <a:ext cx="9144000" cy="34289"/>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Right Triangle 4">
                <a:extLst>
                  <a:ext uri="{FF2B5EF4-FFF2-40B4-BE49-F238E27FC236}">
                    <a16:creationId xmlns:a16="http://schemas.microsoft.com/office/drawing/2014/main" id="{7C9338C1-2689-C542-9BD4-BBC7FC4767B8}"/>
                  </a:ext>
                </a:extLst>
              </p:cNvPr>
              <p:cNvSpPr/>
              <p:nvPr userDrawn="1"/>
            </p:nvSpPr>
            <p:spPr>
              <a:xfrm rot="10800000" flipH="1">
                <a:off x="2225844" y="4791842"/>
                <a:ext cx="232934" cy="272073"/>
              </a:xfrm>
              <a:prstGeom prst="rtTriangl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9" name="TextBox 8">
              <a:extLst>
                <a:ext uri="{FF2B5EF4-FFF2-40B4-BE49-F238E27FC236}">
                  <a16:creationId xmlns:a16="http://schemas.microsoft.com/office/drawing/2014/main" id="{A1603361-7093-8F4C-A457-AC0C5DBE3478}"/>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tx2"/>
                  </a:solidFill>
                  <a:latin typeface="Arial" panose="020B0604020202020204" pitchFamily="34" charset="0"/>
                  <a:cs typeface="Arial" panose="020B0604020202020204" pitchFamily="34" charset="0"/>
                </a:rPr>
                <a:t>THE JACKSON LABORATORY</a:t>
              </a:r>
              <a:endParaRPr lang="en-US" sz="1050" dirty="0">
                <a:solidFill>
                  <a:schemeClr val="tx2"/>
                </a:solidFill>
                <a:latin typeface="Arial" panose="020B0604020202020204" pitchFamily="34" charset="0"/>
                <a:cs typeface="Arial" panose="020B0604020202020204" pitchFamily="34" charset="0"/>
              </a:endParaRPr>
            </a:p>
          </p:txBody>
        </p:sp>
      </p:grpSp>
      <p:sp>
        <p:nvSpPr>
          <p:cNvPr id="10" name="Text Placeholder 9">
            <a:extLst>
              <a:ext uri="{FF2B5EF4-FFF2-40B4-BE49-F238E27FC236}">
                <a16:creationId xmlns:a16="http://schemas.microsoft.com/office/drawing/2014/main" id="{8743CDD0-2208-DE41-9BCC-3B428BE8A70D}"/>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2039585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Reverse w/JAX nam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A6F271-C725-2C4D-B082-15BC7DE40D25}"/>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3" name="Group 2">
            <a:extLst>
              <a:ext uri="{FF2B5EF4-FFF2-40B4-BE49-F238E27FC236}">
                <a16:creationId xmlns:a16="http://schemas.microsoft.com/office/drawing/2014/main" id="{8ED74923-8072-3946-BF6E-7F0445BFDA22}"/>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091AAD2B-1AED-9A41-88CA-02DDB614B029}"/>
                </a:ext>
              </a:extLst>
            </p:cNvPr>
            <p:cNvGrpSpPr/>
            <p:nvPr userDrawn="1"/>
          </p:nvGrpSpPr>
          <p:grpSpPr>
            <a:xfrm>
              <a:off x="0" y="4774698"/>
              <a:ext cx="9144000" cy="289217"/>
              <a:chOff x="0" y="4774698"/>
              <a:chExt cx="9144000" cy="289217"/>
            </a:xfrm>
          </p:grpSpPr>
          <p:sp>
            <p:nvSpPr>
              <p:cNvPr id="10" name="Rectangle 9">
                <a:extLst>
                  <a:ext uri="{FF2B5EF4-FFF2-40B4-BE49-F238E27FC236}">
                    <a16:creationId xmlns:a16="http://schemas.microsoft.com/office/drawing/2014/main" id="{A4E413CA-0523-3649-B537-FE5ACD420F76}"/>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2" name="Right Triangle 11">
                <a:extLst>
                  <a:ext uri="{FF2B5EF4-FFF2-40B4-BE49-F238E27FC236}">
                    <a16:creationId xmlns:a16="http://schemas.microsoft.com/office/drawing/2014/main" id="{489BD0B7-57DE-C949-A735-BE3D547A3BF4}"/>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3" name="TextBox 12">
              <a:extLst>
                <a:ext uri="{FF2B5EF4-FFF2-40B4-BE49-F238E27FC236}">
                  <a16:creationId xmlns:a16="http://schemas.microsoft.com/office/drawing/2014/main" id="{214418C5-B5FF-9D43-B9BE-358726B5EA2A}"/>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1"/>
                  </a:solidFill>
                  <a:latin typeface="Arial" panose="020B0604020202020204" pitchFamily="34" charset="0"/>
                  <a:cs typeface="Arial" panose="020B0604020202020204" pitchFamily="34" charset="0"/>
                </a:rPr>
                <a:t>THE JACKSON LABORATORY</a:t>
              </a:r>
              <a:endParaRPr lang="en-US" sz="1050" dirty="0">
                <a:solidFill>
                  <a:schemeClr val="bg1"/>
                </a:solidFill>
                <a:latin typeface="Arial" panose="020B0604020202020204" pitchFamily="34" charset="0"/>
                <a:cs typeface="Arial" panose="020B0604020202020204" pitchFamily="34" charset="0"/>
              </a:endParaRPr>
            </a:p>
          </p:txBody>
        </p:sp>
      </p:grpSp>
      <p:sp>
        <p:nvSpPr>
          <p:cNvPr id="18" name="Text Placeholder 9">
            <a:extLst>
              <a:ext uri="{FF2B5EF4-FFF2-40B4-BE49-F238E27FC236}">
                <a16:creationId xmlns:a16="http://schemas.microsoft.com/office/drawing/2014/main" id="{6D84452F-2E44-6C4A-9D53-C0E9C297CE8F}"/>
              </a:ext>
            </a:extLst>
          </p:cNvPr>
          <p:cNvSpPr>
            <a:spLocks noGrp="1"/>
          </p:cNvSpPr>
          <p:nvPr>
            <p:ph type="body" sz="quarter" idx="15" hasCustomPrompt="1"/>
          </p:nvPr>
        </p:nvSpPr>
        <p:spPr>
          <a:xfrm>
            <a:off x="243802" y="420688"/>
            <a:ext cx="8379204" cy="2998496"/>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9" name="Text Placeholder 9">
            <a:extLst>
              <a:ext uri="{FF2B5EF4-FFF2-40B4-BE49-F238E27FC236}">
                <a16:creationId xmlns:a16="http://schemas.microsoft.com/office/drawing/2014/main" id="{9BB09F22-22FC-E843-8B89-4987E9EC97F2}"/>
              </a:ext>
            </a:extLst>
          </p:cNvPr>
          <p:cNvSpPr>
            <a:spLocks noGrp="1"/>
          </p:cNvSpPr>
          <p:nvPr>
            <p:ph type="body" sz="quarter" idx="14" hasCustomPrompt="1"/>
          </p:nvPr>
        </p:nvSpPr>
        <p:spPr>
          <a:xfrm>
            <a:off x="243802" y="3708400"/>
            <a:ext cx="8379204" cy="635994"/>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Black or white text will work on this slide.</a:t>
            </a:r>
          </a:p>
        </p:txBody>
      </p:sp>
    </p:spTree>
    <p:extLst>
      <p:ext uri="{BB962C8B-B14F-4D97-AF65-F5344CB8AC3E}">
        <p14:creationId xmlns:p14="http://schemas.microsoft.com/office/powerpoint/2010/main" val="450586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JAX Informational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80703B-DC8B-6945-A0EC-208449BB3160}"/>
              </a:ext>
            </a:extLst>
          </p:cNvPr>
          <p:cNvGrpSpPr/>
          <p:nvPr userDrawn="1"/>
        </p:nvGrpSpPr>
        <p:grpSpPr>
          <a:xfrm>
            <a:off x="0" y="1252629"/>
            <a:ext cx="9144000" cy="349928"/>
            <a:chOff x="0" y="1252629"/>
            <a:chExt cx="9144000" cy="349928"/>
          </a:xfrm>
        </p:grpSpPr>
        <p:sp>
          <p:nvSpPr>
            <p:cNvPr id="3" name="Rectangle 2">
              <a:extLst>
                <a:ext uri="{FF2B5EF4-FFF2-40B4-BE49-F238E27FC236}">
                  <a16:creationId xmlns:a16="http://schemas.microsoft.com/office/drawing/2014/main" id="{629F9AAE-43FC-E14B-ACEA-331CF6545456}"/>
                </a:ext>
              </a:extLst>
            </p:cNvPr>
            <p:cNvSpPr/>
            <p:nvPr userDrawn="1"/>
          </p:nvSpPr>
          <p:spPr>
            <a:xfrm>
              <a:off x="0" y="1252629"/>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ight Triangle 3">
              <a:extLst>
                <a:ext uri="{FF2B5EF4-FFF2-40B4-BE49-F238E27FC236}">
                  <a16:creationId xmlns:a16="http://schemas.microsoft.com/office/drawing/2014/main" id="{3E7A331B-7026-1E47-BD4D-FE2B7AE0A468}"/>
                </a:ext>
              </a:extLst>
            </p:cNvPr>
            <p:cNvSpPr/>
            <p:nvPr userDrawn="1"/>
          </p:nvSpPr>
          <p:spPr>
            <a:xfrm rot="10800000">
              <a:off x="3217068" y="1269773"/>
              <a:ext cx="284911" cy="332784"/>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pic>
        <p:nvPicPr>
          <p:cNvPr id="5" name="Picture 4">
            <a:extLst>
              <a:ext uri="{FF2B5EF4-FFF2-40B4-BE49-F238E27FC236}">
                <a16:creationId xmlns:a16="http://schemas.microsoft.com/office/drawing/2014/main" id="{F623F9D7-AD2E-564F-9B08-FFA7BB1C03F9}"/>
              </a:ext>
            </a:extLst>
          </p:cNvPr>
          <p:cNvPicPr>
            <a:picLocks noChangeAspect="1"/>
          </p:cNvPicPr>
          <p:nvPr userDrawn="1"/>
        </p:nvPicPr>
        <p:blipFill rotWithShape="1">
          <a:blip r:embed="rId2"/>
          <a:srcRect l="-8405" t="-28146" r="-9101" b="-22219"/>
          <a:stretch/>
        </p:blipFill>
        <p:spPr>
          <a:xfrm>
            <a:off x="0" y="44192"/>
            <a:ext cx="3707601" cy="1154649"/>
          </a:xfrm>
          <a:prstGeom prst="rect">
            <a:avLst/>
          </a:prstGeom>
        </p:spPr>
      </p:pic>
      <p:sp>
        <p:nvSpPr>
          <p:cNvPr id="6" name="TextBox 5">
            <a:extLst>
              <a:ext uri="{FF2B5EF4-FFF2-40B4-BE49-F238E27FC236}">
                <a16:creationId xmlns:a16="http://schemas.microsoft.com/office/drawing/2014/main" id="{F75C272B-A03F-2543-AE09-4AD1BB58E51C}"/>
              </a:ext>
            </a:extLst>
          </p:cNvPr>
          <p:cNvSpPr txBox="1"/>
          <p:nvPr userDrawn="1"/>
        </p:nvSpPr>
        <p:spPr>
          <a:xfrm>
            <a:off x="3599189" y="1438030"/>
            <a:ext cx="5275034" cy="3000821"/>
          </a:xfrm>
          <a:prstGeom prst="rect">
            <a:avLst/>
          </a:prstGeom>
          <a:noFill/>
        </p:spPr>
        <p:txBody>
          <a:bodyPr wrap="square" rtlCol="0">
            <a:spAutoFit/>
          </a:bodyPr>
          <a:lstStyle/>
          <a:p>
            <a:r>
              <a:rPr lang="en-US" sz="2100" dirty="0">
                <a:solidFill>
                  <a:srgbClr val="7C7C7C"/>
                </a:solidFill>
                <a:latin typeface="Arial" panose="020B0604020202020204" pitchFamily="34" charset="0"/>
                <a:cs typeface="Arial" panose="020B0604020202020204" pitchFamily="34" charset="0"/>
              </a:rPr>
              <a:t>The Jackson Laboratory is an independent, nonprofit biomedical research institution with a mission to discover precise genomic solutions for disease and empower the global biomedical community in the shared quest to improve human health. </a:t>
            </a:r>
          </a:p>
          <a:p>
            <a:endParaRPr lang="en-US" sz="2100" dirty="0">
              <a:solidFill>
                <a:srgbClr val="7C7C7C"/>
              </a:solidFill>
              <a:latin typeface="Arial" panose="020B0604020202020204" pitchFamily="34" charset="0"/>
              <a:cs typeface="Arial" panose="020B0604020202020204" pitchFamily="34" charset="0"/>
            </a:endParaRPr>
          </a:p>
          <a:p>
            <a:r>
              <a:rPr lang="en-US" sz="2100" dirty="0">
                <a:solidFill>
                  <a:srgbClr val="7C7C7C"/>
                </a:solidFill>
                <a:latin typeface="Arial" panose="020B0604020202020204" pitchFamily="34" charset="0"/>
                <a:cs typeface="Arial" panose="020B0604020202020204" pitchFamily="34" charset="0"/>
              </a:rPr>
              <a:t>Learn more at </a:t>
            </a:r>
            <a:r>
              <a:rPr lang="en-US" sz="2100" b="1" i="1" dirty="0" err="1">
                <a:solidFill>
                  <a:srgbClr val="7C7C7C"/>
                </a:solidFill>
                <a:latin typeface="Arial" panose="020B0604020202020204" pitchFamily="34" charset="0"/>
                <a:cs typeface="Arial" panose="020B0604020202020204" pitchFamily="34" charset="0"/>
              </a:rPr>
              <a:t>www.jax.org</a:t>
            </a:r>
            <a:r>
              <a:rPr lang="en-US" sz="2100" dirty="0">
                <a:solidFill>
                  <a:srgbClr val="7C7C7C"/>
                </a:solidFill>
                <a:latin typeface="Arial" panose="020B0604020202020204" pitchFamily="34" charset="0"/>
                <a:cs typeface="Arial" panose="020B0604020202020204" pitchFamily="34" charset="0"/>
              </a:rPr>
              <a:t>.</a:t>
            </a:r>
          </a:p>
        </p:txBody>
      </p:sp>
      <p:pic>
        <p:nvPicPr>
          <p:cNvPr id="7" name="Picture 6" descr="A picture containing mirror, drawing, clock&#10;&#10;Description automatically generated">
            <a:extLst>
              <a:ext uri="{FF2B5EF4-FFF2-40B4-BE49-F238E27FC236}">
                <a16:creationId xmlns:a16="http://schemas.microsoft.com/office/drawing/2014/main" id="{C1BFD020-2FE7-CA4A-8D8B-BE68713B8274}"/>
              </a:ext>
            </a:extLst>
          </p:cNvPr>
          <p:cNvPicPr>
            <a:picLocks noChangeAspect="1"/>
          </p:cNvPicPr>
          <p:nvPr userDrawn="1"/>
        </p:nvPicPr>
        <p:blipFill>
          <a:blip r:embed="rId3"/>
          <a:stretch>
            <a:fillRect/>
          </a:stretch>
        </p:blipFill>
        <p:spPr>
          <a:xfrm>
            <a:off x="3666422" y="4474813"/>
            <a:ext cx="2080847" cy="313246"/>
          </a:xfrm>
          <a:prstGeom prst="rect">
            <a:avLst/>
          </a:prstGeom>
        </p:spPr>
      </p:pic>
    </p:spTree>
    <p:extLst>
      <p:ext uri="{BB962C8B-B14F-4D97-AF65-F5344CB8AC3E}">
        <p14:creationId xmlns:p14="http://schemas.microsoft.com/office/powerpoint/2010/main" val="2742565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Image - Large">
    <p:spTree>
      <p:nvGrpSpPr>
        <p:cNvPr id="1" name=""/>
        <p:cNvGrpSpPr/>
        <p:nvPr/>
      </p:nvGrpSpPr>
      <p:grpSpPr>
        <a:xfrm>
          <a:off x="0" y="0"/>
          <a:ext cx="0" cy="0"/>
          <a:chOff x="0" y="0"/>
          <a:chExt cx="0" cy="0"/>
        </a:xfrm>
      </p:grpSpPr>
      <p:pic>
        <p:nvPicPr>
          <p:cNvPr id="10" name="JAX_Logo_Amination-1080p-29_97fps_white.mp4">
            <a:hlinkClick r:id="" action="ppaction://media"/>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0" y="-309644"/>
            <a:ext cx="9144000" cy="5143500"/>
          </a:xfrm>
          <a:prstGeom prst="rect">
            <a:avLst/>
          </a:prstGeom>
        </p:spPr>
      </p:pic>
      <p:pic>
        <p:nvPicPr>
          <p:cNvPr id="11" name="Picture 10" descr="Screen Shot 2016-01-21 at 9.41.53 AM.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62077" y="1456041"/>
            <a:ext cx="5092128" cy="2436274"/>
          </a:xfrm>
          <a:prstGeom prst="rect">
            <a:avLst/>
          </a:prstGeom>
        </p:spPr>
      </p:pic>
    </p:spTree>
    <p:extLst>
      <p:ext uri="{BB962C8B-B14F-4D97-AF65-F5344CB8AC3E}">
        <p14:creationId xmlns:p14="http://schemas.microsoft.com/office/powerpoint/2010/main" val="8490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mediacall" presetSubtype="0" fill="hold" nodeType="withEffect">
                                  <p:stCondLst>
                                    <p:cond delay="0"/>
                                  </p:stCondLst>
                                  <p:childTnLst>
                                    <p:cmd type="call" cmd="playFrom(0.0)">
                                      <p:cBhvr>
                                        <p:cTn id="8" dur="706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p:cTn id="13" dur="1" fill="hold"/>
                                        <p:tgtEl>
                                          <p:spTgt spid="10"/>
                                        </p:tgtEl>
                                      </p:cBhvr>
                                    </p:cmd>
                                  </p:childTnLst>
                                </p:cTn>
                              </p:par>
                            </p:childTnLst>
                          </p:cTn>
                        </p:par>
                      </p:childTnLst>
                    </p:cTn>
                  </p:par>
                </p:childTnLst>
              </p:cTn>
              <p:nextCondLst>
                <p:cond evt="onClick" delay="0">
                  <p:tgtEl>
                    <p:spTgt spid="10"/>
                  </p:tgtEl>
                </p:cond>
              </p:nextCondLst>
            </p:seq>
            <p:video>
              <p:cMediaNode vol="80000">
                <p:cTn id="14" fill="hold" display="0">
                  <p:stCondLst>
                    <p:cond delay="indefinite"/>
                  </p:stCondLst>
                </p:cTn>
                <p:tgtEl>
                  <p:spTgt spid="10"/>
                </p:tgtEl>
              </p:cMediaNode>
            </p:video>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lt Title Slide w/Log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33EB50-8758-C242-AC0A-914AE0C39B18}"/>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4" name="Picture 3">
            <a:extLst>
              <a:ext uri="{FF2B5EF4-FFF2-40B4-BE49-F238E27FC236}">
                <a16:creationId xmlns:a16="http://schemas.microsoft.com/office/drawing/2014/main" id="{D3C279D0-A85D-7B40-8A18-E48ED5D64CA9}"/>
              </a:ext>
            </a:extLst>
          </p:cNvPr>
          <p:cNvPicPr>
            <a:picLocks noChangeAspect="1"/>
          </p:cNvPicPr>
          <p:nvPr userDrawn="1"/>
        </p:nvPicPr>
        <p:blipFill rotWithShape="1">
          <a:blip r:embed="rId2">
            <a:alphaModFix amt="35000"/>
          </a:blip>
          <a:srcRect l="4057" r="57173" b="46106"/>
          <a:stretch/>
        </p:blipFill>
        <p:spPr>
          <a:xfrm>
            <a:off x="-1" y="0"/>
            <a:ext cx="9144000" cy="5143500"/>
          </a:xfrm>
          <a:prstGeom prst="rect">
            <a:avLst/>
          </a:prstGeom>
        </p:spPr>
      </p:pic>
      <p:sp>
        <p:nvSpPr>
          <p:cNvPr id="5" name="Rectangle 4">
            <a:extLst>
              <a:ext uri="{FF2B5EF4-FFF2-40B4-BE49-F238E27FC236}">
                <a16:creationId xmlns:a16="http://schemas.microsoft.com/office/drawing/2014/main" id="{2F5B142A-BD2B-6044-9339-40FF387731E8}"/>
              </a:ext>
            </a:extLst>
          </p:cNvPr>
          <p:cNvSpPr/>
          <p:nvPr userDrawn="1"/>
        </p:nvSpPr>
        <p:spPr>
          <a:xfrm>
            <a:off x="0" y="903610"/>
            <a:ext cx="9144000" cy="3490232"/>
          </a:xfrm>
          <a:prstGeom prst="rect">
            <a:avLst/>
          </a:prstGeom>
          <a:solidFill>
            <a:schemeClr val="bg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7" name="Text Placeholder 7">
            <a:extLst>
              <a:ext uri="{FF2B5EF4-FFF2-40B4-BE49-F238E27FC236}">
                <a16:creationId xmlns:a16="http://schemas.microsoft.com/office/drawing/2014/main" id="{776A90FC-CF97-CD4C-9263-F6302CF7B756}"/>
              </a:ext>
            </a:extLst>
          </p:cNvPr>
          <p:cNvSpPr>
            <a:spLocks noGrp="1"/>
          </p:cNvSpPr>
          <p:nvPr>
            <p:ph type="body" sz="quarter" idx="10" hasCustomPrompt="1"/>
          </p:nvPr>
        </p:nvSpPr>
        <p:spPr>
          <a:xfrm>
            <a:off x="436960" y="1387986"/>
            <a:ext cx="8270081" cy="1156097"/>
          </a:xfrm>
          <a:prstGeom prst="rect">
            <a:avLst/>
          </a:prstGeom>
        </p:spPr>
        <p:txBody>
          <a:bodyPr/>
          <a:lstStyle>
            <a:lvl1pPr marL="0">
              <a:buNone/>
              <a:defRPr sz="4500" b="1">
                <a:solidFill>
                  <a:schemeClr val="bg1"/>
                </a:solidFill>
              </a:defRPr>
            </a:lvl1pPr>
          </a:lstStyle>
          <a:p>
            <a:pPr lvl="0"/>
            <a:r>
              <a:rPr lang="en-US" dirty="0"/>
              <a:t>Alternate Title Slide Here and Here and Here Arial </a:t>
            </a:r>
            <a:r>
              <a:rPr lang="en-US" dirty="0" err="1"/>
              <a:t>45pt</a:t>
            </a:r>
            <a:r>
              <a:rPr lang="en-US" dirty="0"/>
              <a:t> Bold</a:t>
            </a:r>
          </a:p>
        </p:txBody>
      </p:sp>
      <p:sp>
        <p:nvSpPr>
          <p:cNvPr id="8" name="Text Placeholder 12">
            <a:extLst>
              <a:ext uri="{FF2B5EF4-FFF2-40B4-BE49-F238E27FC236}">
                <a16:creationId xmlns:a16="http://schemas.microsoft.com/office/drawing/2014/main" id="{028B5449-3E99-0E4E-8A44-E6124D0F871D}"/>
              </a:ext>
            </a:extLst>
          </p:cNvPr>
          <p:cNvSpPr>
            <a:spLocks noGrp="1"/>
          </p:cNvSpPr>
          <p:nvPr>
            <p:ph type="body" sz="quarter" idx="11" hasCustomPrompt="1"/>
          </p:nvPr>
        </p:nvSpPr>
        <p:spPr>
          <a:xfrm>
            <a:off x="1369469" y="3028458"/>
            <a:ext cx="6405062" cy="493970"/>
          </a:xfrm>
          <a:prstGeom prst="rect">
            <a:avLst/>
          </a:prstGeom>
        </p:spPr>
        <p:txBody>
          <a:bodyPr/>
          <a:lstStyle>
            <a:lvl1pPr marL="0" marR="0" indent="-17145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2400">
                <a:solidFill>
                  <a:schemeClr val="bg1"/>
                </a:solidFill>
                <a:latin typeface="Arial" panose="020B0604020202020204" pitchFamily="34" charset="0"/>
                <a:cs typeface="Arial" panose="020B0604020202020204" pitchFamily="34" charset="0"/>
              </a:defRPr>
            </a:lvl1pPr>
          </a:lstStyle>
          <a:p>
            <a:pPr lvl="0"/>
            <a:r>
              <a:rPr lang="en-US" dirty="0"/>
              <a:t>Arial 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256729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Divider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E7801F-491D-3B44-B5E1-DD613AFC7E73}"/>
              </a:ext>
            </a:extLst>
          </p:cNvPr>
          <p:cNvGrpSpPr/>
          <p:nvPr userDrawn="1"/>
        </p:nvGrpSpPr>
        <p:grpSpPr>
          <a:xfrm>
            <a:off x="-1" y="-97971"/>
            <a:ext cx="9149554" cy="4020490"/>
            <a:chOff x="-1" y="-97971"/>
            <a:chExt cx="9149554" cy="4020490"/>
          </a:xfrm>
        </p:grpSpPr>
        <p:sp>
          <p:nvSpPr>
            <p:cNvPr id="8" name="Rectangle 7">
              <a:extLst>
                <a:ext uri="{FF2B5EF4-FFF2-40B4-BE49-F238E27FC236}">
                  <a16:creationId xmlns:a16="http://schemas.microsoft.com/office/drawing/2014/main" id="{82723300-028A-5645-BD87-CEABBF61D7B3}"/>
                </a:ext>
              </a:extLst>
            </p:cNvPr>
            <p:cNvSpPr/>
            <p:nvPr userDrawn="1"/>
          </p:nvSpPr>
          <p:spPr>
            <a:xfrm>
              <a:off x="-1" y="-97971"/>
              <a:ext cx="9149554" cy="3233057"/>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endParaRPr>
            </a:p>
          </p:txBody>
        </p:sp>
        <p:sp>
          <p:nvSpPr>
            <p:cNvPr id="9" name="Right Triangle 8">
              <a:extLst>
                <a:ext uri="{FF2B5EF4-FFF2-40B4-BE49-F238E27FC236}">
                  <a16:creationId xmlns:a16="http://schemas.microsoft.com/office/drawing/2014/main" id="{17426DAC-4A5D-4444-90AC-82382D437088}"/>
                </a:ext>
              </a:extLst>
            </p:cNvPr>
            <p:cNvSpPr/>
            <p:nvPr userDrawn="1"/>
          </p:nvSpPr>
          <p:spPr>
            <a:xfrm rot="10800000">
              <a:off x="2228851" y="3032261"/>
              <a:ext cx="694760" cy="890258"/>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2" name="Text Placeholder 4">
            <a:extLst>
              <a:ext uri="{FF2B5EF4-FFF2-40B4-BE49-F238E27FC236}">
                <a16:creationId xmlns:a16="http://schemas.microsoft.com/office/drawing/2014/main" id="{8E28F71E-4D86-B84E-9884-B2BA0F3719CB}"/>
              </a:ext>
            </a:extLst>
          </p:cNvPr>
          <p:cNvSpPr>
            <a:spLocks noGrp="1"/>
          </p:cNvSpPr>
          <p:nvPr>
            <p:ph type="body" sz="quarter" idx="10" hasCustomPrompt="1"/>
          </p:nvPr>
        </p:nvSpPr>
        <p:spPr>
          <a:xfrm>
            <a:off x="430461" y="358443"/>
            <a:ext cx="8334921" cy="2320227"/>
          </a:xfrm>
          <a:prstGeom prst="rect">
            <a:avLst/>
          </a:prstGeom>
        </p:spPr>
        <p:txBody>
          <a:bodyPr/>
          <a:lstStyle>
            <a:lvl1pPr marL="0">
              <a:buNone/>
              <a:defRPr sz="52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CHAPTER SLIDE:</a:t>
            </a:r>
          </a:p>
          <a:p>
            <a:pPr lvl="0"/>
            <a:r>
              <a:rPr lang="en-US" dirty="0"/>
              <a:t>TITLE GOES HERE AND HERE 52PT CAPS</a:t>
            </a:r>
          </a:p>
        </p:txBody>
      </p:sp>
      <p:sp>
        <p:nvSpPr>
          <p:cNvPr id="15" name="Text Placeholder 14">
            <a:extLst>
              <a:ext uri="{FF2B5EF4-FFF2-40B4-BE49-F238E27FC236}">
                <a16:creationId xmlns:a16="http://schemas.microsoft.com/office/drawing/2014/main" id="{B4E8AE6D-CCCE-0E47-8B74-AB8696060EFD}"/>
              </a:ext>
            </a:extLst>
          </p:cNvPr>
          <p:cNvSpPr>
            <a:spLocks noGrp="1"/>
          </p:cNvSpPr>
          <p:nvPr>
            <p:ph type="body" sz="quarter" idx="11" hasCustomPrompt="1"/>
          </p:nvPr>
        </p:nvSpPr>
        <p:spPr>
          <a:xfrm>
            <a:off x="3353992" y="3371644"/>
            <a:ext cx="5411390" cy="1288380"/>
          </a:xfrm>
          <a:prstGeom prst="rect">
            <a:avLst/>
          </a:prstGeom>
        </p:spPr>
        <p:txBody>
          <a:bodyPr/>
          <a:lstStyle>
            <a:lvl1pPr marL="0" indent="0">
              <a:buNone/>
              <a:defRPr sz="2800" baseline="0">
                <a:solidFill>
                  <a:schemeClr val="tx2"/>
                </a:solidFill>
                <a:latin typeface="Arial" panose="020B0604020202020204" pitchFamily="34" charset="0"/>
              </a:defRPr>
            </a:lvl1pPr>
          </a:lstStyle>
          <a:p>
            <a:pPr lvl="0"/>
            <a:r>
              <a:rPr lang="en-US" dirty="0"/>
              <a:t>Additional information here for this chapter, a quote, subtitle, statement, etc. </a:t>
            </a:r>
            <a:r>
              <a:rPr lang="en-US" dirty="0" err="1"/>
              <a:t>28pt</a:t>
            </a:r>
            <a:endParaRPr lang="en-US" dirty="0"/>
          </a:p>
        </p:txBody>
      </p:sp>
    </p:spTree>
    <p:extLst>
      <p:ext uri="{BB962C8B-B14F-4D97-AF65-F5344CB8AC3E}">
        <p14:creationId xmlns:p14="http://schemas.microsoft.com/office/powerpoint/2010/main" val="2991657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lt Title Slide w/Pictur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90ED608-500C-CC40-BA6D-26001AFF3EC8}"/>
              </a:ext>
            </a:extLst>
          </p:cNvPr>
          <p:cNvSpPr>
            <a:spLocks noGrp="1"/>
          </p:cNvSpPr>
          <p:nvPr>
            <p:ph type="pic" sz="quarter" idx="12" hasCustomPrompt="1"/>
          </p:nvPr>
        </p:nvSpPr>
        <p:spPr>
          <a:xfrm>
            <a:off x="0" y="0"/>
            <a:ext cx="9144000" cy="5143500"/>
          </a:xfrm>
          <a:prstGeom prst="rect">
            <a:avLst/>
          </a:prstGeom>
          <a:solidFill>
            <a:schemeClr val="bg1">
              <a:lumMod val="85000"/>
            </a:schemeClr>
          </a:solidFill>
        </p:spPr>
        <p:txBody>
          <a:bodyPr/>
          <a:lstStyle>
            <a:lvl1pPr>
              <a:buNone/>
              <a:defRPr/>
            </a:lvl1pPr>
          </a:lstStyle>
          <a:p>
            <a:r>
              <a:rPr lang="en-US" dirty="0"/>
              <a:t>PICTURE</a:t>
            </a:r>
          </a:p>
        </p:txBody>
      </p:sp>
      <p:sp>
        <p:nvSpPr>
          <p:cNvPr id="9" name="Text Placeholder 7">
            <a:extLst>
              <a:ext uri="{FF2B5EF4-FFF2-40B4-BE49-F238E27FC236}">
                <a16:creationId xmlns:a16="http://schemas.microsoft.com/office/drawing/2014/main" id="{77D4993E-3014-2B4F-A42A-4701885FBDA2}"/>
              </a:ext>
            </a:extLst>
          </p:cNvPr>
          <p:cNvSpPr>
            <a:spLocks noGrp="1"/>
          </p:cNvSpPr>
          <p:nvPr>
            <p:ph type="body" sz="quarter" idx="10" hasCustomPrompt="1"/>
          </p:nvPr>
        </p:nvSpPr>
        <p:spPr>
          <a:xfrm>
            <a:off x="436960" y="1387986"/>
            <a:ext cx="8270081" cy="1156097"/>
          </a:xfrm>
          <a:prstGeom prst="rect">
            <a:avLst/>
          </a:prstGeom>
        </p:spPr>
        <p:txBody>
          <a:bodyPr/>
          <a:lstStyle>
            <a:lvl1pPr marL="0">
              <a:buNone/>
              <a:defRPr sz="4500" b="1">
                <a:solidFill>
                  <a:schemeClr val="bg1"/>
                </a:solidFill>
              </a:defRPr>
            </a:lvl1pPr>
          </a:lstStyle>
          <a:p>
            <a:pPr lvl="0"/>
            <a:r>
              <a:rPr lang="en-US" dirty="0"/>
              <a:t>Alternate Title Slide Here and Here and Here Arial </a:t>
            </a:r>
            <a:r>
              <a:rPr lang="en-US" dirty="0" err="1"/>
              <a:t>45pt</a:t>
            </a:r>
            <a:r>
              <a:rPr lang="en-US" dirty="0"/>
              <a:t> Bold</a:t>
            </a:r>
          </a:p>
        </p:txBody>
      </p:sp>
      <p:sp>
        <p:nvSpPr>
          <p:cNvPr id="10" name="Text Placeholder 12">
            <a:extLst>
              <a:ext uri="{FF2B5EF4-FFF2-40B4-BE49-F238E27FC236}">
                <a16:creationId xmlns:a16="http://schemas.microsoft.com/office/drawing/2014/main" id="{8D07B18F-36C2-8E46-AA3F-ED2458361B00}"/>
              </a:ext>
            </a:extLst>
          </p:cNvPr>
          <p:cNvSpPr>
            <a:spLocks noGrp="1"/>
          </p:cNvSpPr>
          <p:nvPr>
            <p:ph type="body" sz="quarter" idx="11" hasCustomPrompt="1"/>
          </p:nvPr>
        </p:nvSpPr>
        <p:spPr>
          <a:xfrm>
            <a:off x="1369469" y="3028458"/>
            <a:ext cx="6405062" cy="525775"/>
          </a:xfrm>
          <a:prstGeom prst="rect">
            <a:avLst/>
          </a:prstGeom>
        </p:spPr>
        <p:txBody>
          <a:bodyPr/>
          <a:lstStyle>
            <a:lvl1pPr marL="0" marR="0" indent="-17145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2400">
                <a:solidFill>
                  <a:schemeClr val="bg1"/>
                </a:solidFill>
                <a:latin typeface="Arial" panose="020B0604020202020204" pitchFamily="34" charset="0"/>
                <a:cs typeface="Arial" panose="020B0604020202020204" pitchFamily="34" charset="0"/>
              </a:defRPr>
            </a:lvl1pPr>
          </a:lstStyle>
          <a:p>
            <a:pPr lvl="0"/>
            <a:r>
              <a:rPr lang="en-US" dirty="0"/>
              <a:t>Arial 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3294598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
        <p:nvSpPr>
          <p:cNvPr id="3" name="Table Placeholder 2">
            <a:extLst>
              <a:ext uri="{FF2B5EF4-FFF2-40B4-BE49-F238E27FC236}">
                <a16:creationId xmlns:a16="http://schemas.microsoft.com/office/drawing/2014/main" id="{85F2041D-DCDD-E646-AB93-2E0B7AA30E53}"/>
              </a:ext>
            </a:extLst>
          </p:cNvPr>
          <p:cNvSpPr>
            <a:spLocks noGrp="1"/>
          </p:cNvSpPr>
          <p:nvPr>
            <p:ph type="tbl" sz="quarter" idx="11" hasCustomPrompt="1"/>
          </p:nvPr>
        </p:nvSpPr>
        <p:spPr>
          <a:xfrm>
            <a:off x="243802" y="1006135"/>
            <a:ext cx="8626821" cy="3853492"/>
          </a:xfrm>
          <a:prstGeom prst="rect">
            <a:avLst/>
          </a:prstGeom>
        </p:spPr>
        <p:txBody>
          <a:bodyPr/>
          <a:lstStyle>
            <a:lvl1pPr>
              <a:buNone/>
              <a:defRPr sz="2000"/>
            </a:lvl1pPr>
          </a:lstStyle>
          <a:p>
            <a:pPr lvl="0"/>
            <a:r>
              <a:rPr lang="en-US" dirty="0"/>
              <a:t>TABLE: Arial </a:t>
            </a:r>
            <a:r>
              <a:rPr lang="en-US" dirty="0" err="1"/>
              <a:t>20pt</a:t>
            </a:r>
            <a:r>
              <a:rPr lang="en-US" dirty="0"/>
              <a:t> text in table (minimum for ease of viewing)</a:t>
            </a:r>
          </a:p>
        </p:txBody>
      </p:sp>
    </p:spTree>
    <p:extLst>
      <p:ext uri="{BB962C8B-B14F-4D97-AF65-F5344CB8AC3E}">
        <p14:creationId xmlns:p14="http://schemas.microsoft.com/office/powerpoint/2010/main" val="1641204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
        <p:nvSpPr>
          <p:cNvPr id="4" name="Chart Placeholder 3">
            <a:extLst>
              <a:ext uri="{FF2B5EF4-FFF2-40B4-BE49-F238E27FC236}">
                <a16:creationId xmlns:a16="http://schemas.microsoft.com/office/drawing/2014/main" id="{F0569EBD-AE55-EA4E-ABC0-1CE1D3E95991}"/>
              </a:ext>
            </a:extLst>
          </p:cNvPr>
          <p:cNvSpPr>
            <a:spLocks noGrp="1"/>
          </p:cNvSpPr>
          <p:nvPr>
            <p:ph type="chart" sz="quarter" idx="11" hasCustomPrompt="1"/>
          </p:nvPr>
        </p:nvSpPr>
        <p:spPr>
          <a:xfrm>
            <a:off x="244475" y="1006135"/>
            <a:ext cx="8655050" cy="3857965"/>
          </a:xfrm>
          <a:prstGeom prst="rect">
            <a:avLst/>
          </a:prstGeom>
        </p:spPr>
        <p:txBody>
          <a:bodyPr/>
          <a:lstStyle>
            <a:lvl1pPr>
              <a:buNone/>
              <a:defRPr/>
            </a:lvl1pPr>
          </a:lstStyle>
          <a:p>
            <a:r>
              <a:rPr lang="en-US" dirty="0"/>
              <a:t>CHART</a:t>
            </a:r>
          </a:p>
        </p:txBody>
      </p:sp>
    </p:spTree>
    <p:extLst>
      <p:ext uri="{BB962C8B-B14F-4D97-AF65-F5344CB8AC3E}">
        <p14:creationId xmlns:p14="http://schemas.microsoft.com/office/powerpoint/2010/main" val="128712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
        <p:nvSpPr>
          <p:cNvPr id="7" name="Picture Placeholder 2">
            <a:extLst>
              <a:ext uri="{FF2B5EF4-FFF2-40B4-BE49-F238E27FC236}">
                <a16:creationId xmlns:a16="http://schemas.microsoft.com/office/drawing/2014/main" id="{7D6EABED-5DB5-5F46-ACA9-C979582A3ABF}"/>
              </a:ext>
            </a:extLst>
          </p:cNvPr>
          <p:cNvSpPr>
            <a:spLocks noGrp="1"/>
          </p:cNvSpPr>
          <p:nvPr>
            <p:ph type="pic" sz="quarter" idx="12" hasCustomPrompt="1"/>
          </p:nvPr>
        </p:nvSpPr>
        <p:spPr>
          <a:xfrm>
            <a:off x="244475" y="990600"/>
            <a:ext cx="8664575" cy="3868738"/>
          </a:xfrm>
          <a:prstGeom prst="rect">
            <a:avLst/>
          </a:prstGeom>
        </p:spPr>
        <p:txBody>
          <a:bodyPr/>
          <a:lstStyle>
            <a:lvl1pPr>
              <a:buNone/>
              <a:defRPr/>
            </a:lvl1pPr>
          </a:lstStyle>
          <a:p>
            <a:r>
              <a:rPr lang="en-US" dirty="0"/>
              <a:t>PICTURE</a:t>
            </a:r>
          </a:p>
        </p:txBody>
      </p:sp>
    </p:spTree>
    <p:extLst>
      <p:ext uri="{BB962C8B-B14F-4D97-AF65-F5344CB8AC3E}">
        <p14:creationId xmlns:p14="http://schemas.microsoft.com/office/powerpoint/2010/main" val="33209880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Online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
        <p:nvSpPr>
          <p:cNvPr id="7" name="Online Image Placeholder 2">
            <a:extLst>
              <a:ext uri="{FF2B5EF4-FFF2-40B4-BE49-F238E27FC236}">
                <a16:creationId xmlns:a16="http://schemas.microsoft.com/office/drawing/2014/main" id="{79DE00AA-ED41-A446-AF94-2695E77202D0}"/>
              </a:ext>
            </a:extLst>
          </p:cNvPr>
          <p:cNvSpPr>
            <a:spLocks noGrp="1"/>
          </p:cNvSpPr>
          <p:nvPr>
            <p:ph type="clipArt" sz="quarter" idx="14" hasCustomPrompt="1"/>
          </p:nvPr>
        </p:nvSpPr>
        <p:spPr>
          <a:xfrm>
            <a:off x="244475" y="990600"/>
            <a:ext cx="8664575" cy="3868738"/>
          </a:xfrm>
          <a:prstGeom prst="rect">
            <a:avLst/>
          </a:prstGeom>
        </p:spPr>
        <p:txBody>
          <a:bodyPr/>
          <a:lstStyle>
            <a:lvl1pPr>
              <a:buNone/>
              <a:defRPr/>
            </a:lvl1pPr>
          </a:lstStyle>
          <a:p>
            <a:r>
              <a:rPr lang="en-US" dirty="0"/>
              <a:t>ONLINE IMAGE</a:t>
            </a:r>
          </a:p>
        </p:txBody>
      </p:sp>
    </p:spTree>
    <p:extLst>
      <p:ext uri="{BB962C8B-B14F-4D97-AF65-F5344CB8AC3E}">
        <p14:creationId xmlns:p14="http://schemas.microsoft.com/office/powerpoint/2010/main" val="2624481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Medi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
        <p:nvSpPr>
          <p:cNvPr id="9" name="Media Placeholder 2">
            <a:extLst>
              <a:ext uri="{FF2B5EF4-FFF2-40B4-BE49-F238E27FC236}">
                <a16:creationId xmlns:a16="http://schemas.microsoft.com/office/drawing/2014/main" id="{525B0C2C-9976-FA40-A1FD-39112ED504F8}"/>
              </a:ext>
            </a:extLst>
          </p:cNvPr>
          <p:cNvSpPr>
            <a:spLocks noGrp="1"/>
          </p:cNvSpPr>
          <p:nvPr>
            <p:ph type="media" sz="quarter" idx="13" hasCustomPrompt="1"/>
          </p:nvPr>
        </p:nvSpPr>
        <p:spPr>
          <a:xfrm>
            <a:off x="244475" y="990600"/>
            <a:ext cx="8664575" cy="3868738"/>
          </a:xfrm>
          <a:prstGeom prst="rect">
            <a:avLst/>
          </a:prstGeom>
        </p:spPr>
        <p:txBody>
          <a:bodyPr/>
          <a:lstStyle>
            <a:lvl1pPr>
              <a:buNone/>
              <a:defRPr/>
            </a:lvl1pPr>
          </a:lstStyle>
          <a:p>
            <a:r>
              <a:rPr lang="en-US" dirty="0"/>
              <a:t>MEDIA</a:t>
            </a:r>
          </a:p>
        </p:txBody>
      </p:sp>
    </p:spTree>
    <p:extLst>
      <p:ext uri="{BB962C8B-B14F-4D97-AF65-F5344CB8AC3E}">
        <p14:creationId xmlns:p14="http://schemas.microsoft.com/office/powerpoint/2010/main" val="16991678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ulleted List">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tx2"/>
                </a:solidFill>
              </a:defRPr>
            </a:lvl1pPr>
          </a:lstStyle>
          <a:p>
            <a:pPr algn="ctr"/>
            <a:fld id="{6625A8D5-DBAF-8845-9299-98FFBA23C9BF}" type="slidenum">
              <a:rPr lang="en-US" sz="1050" smtClean="0">
                <a:cs typeface="Arial" panose="020B0604020202020204" pitchFamily="34" charset="0"/>
              </a:rPr>
              <a:pPr algn="ctr"/>
              <a:t>‹#›</a:t>
            </a:fld>
            <a:endParaRPr lang="en-US" sz="1050" dirty="0">
              <a:cs typeface="Arial" panose="020B0604020202020204" pitchFamily="34" charset="0"/>
            </a:endParaRPr>
          </a:p>
        </p:txBody>
      </p:sp>
      <p:grpSp>
        <p:nvGrpSpPr>
          <p:cNvPr id="3" name="Group 2">
            <a:extLst>
              <a:ext uri="{FF2B5EF4-FFF2-40B4-BE49-F238E27FC236}">
                <a16:creationId xmlns:a16="http://schemas.microsoft.com/office/drawing/2014/main" id="{751632F2-D6A3-5143-BF0F-1CC05596F886}"/>
              </a:ext>
            </a:extLst>
          </p:cNvPr>
          <p:cNvGrpSpPr/>
          <p:nvPr userDrawn="1"/>
        </p:nvGrpSpPr>
        <p:grpSpPr>
          <a:xfrm>
            <a:off x="0" y="4774698"/>
            <a:ext cx="9144000" cy="289217"/>
            <a:chOff x="0" y="4774698"/>
            <a:chExt cx="9144000" cy="289217"/>
          </a:xfrm>
        </p:grpSpPr>
        <p:sp>
          <p:nvSpPr>
            <p:cNvPr id="6" name="TextBox 5">
              <a:extLst>
                <a:ext uri="{FF2B5EF4-FFF2-40B4-BE49-F238E27FC236}">
                  <a16:creationId xmlns:a16="http://schemas.microsoft.com/office/drawing/2014/main" id="{B162175B-7F4D-D949-97C5-A619E6C65A49}"/>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rgbClr val="04A7F1"/>
                  </a:solidFill>
                  <a:latin typeface="Arial" panose="020B0604020202020204" pitchFamily="34" charset="0"/>
                  <a:cs typeface="Arial" panose="020B0604020202020204" pitchFamily="34" charset="0"/>
                </a:rPr>
                <a:t>THE JACKSON LABORATORY</a:t>
              </a:r>
              <a:endParaRPr lang="en-US" sz="1050" dirty="0">
                <a:solidFill>
                  <a:srgbClr val="04A7F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Right Triangle 6">
                <a:extLst>
                  <a:ext uri="{FF2B5EF4-FFF2-40B4-BE49-F238E27FC236}">
                    <a16:creationId xmlns:a16="http://schemas.microsoft.com/office/drawing/2014/main" id="{95242366-61CD-5449-86EB-92143117F000}"/>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tx2"/>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90921448-5840-334C-8546-6109675394AF}"/>
              </a:ext>
            </a:extLst>
          </p:cNvPr>
          <p:cNvSpPr>
            <a:spLocks noGrp="1"/>
          </p:cNvSpPr>
          <p:nvPr>
            <p:ph type="body" sz="quarter" idx="13" hasCustomPrompt="1"/>
          </p:nvPr>
        </p:nvSpPr>
        <p:spPr>
          <a:xfrm>
            <a:off x="313531" y="334513"/>
            <a:ext cx="8516937" cy="4081462"/>
          </a:xfrm>
          <a:prstGeom prst="rect">
            <a:avLst/>
          </a:prstGeom>
        </p:spPr>
        <p:txBody>
          <a:bodyPr/>
          <a:lstStyle>
            <a:lvl1pPr>
              <a:lnSpc>
                <a:spcPct val="150000"/>
              </a:lnSpc>
              <a:spcBef>
                <a:spcPts val="600"/>
              </a:spcBef>
              <a:buClr>
                <a:schemeClr val="tx1"/>
              </a:buClr>
              <a:buSzPct val="75000"/>
              <a:defRPr sz="2800"/>
            </a:lvl1pPr>
            <a:lvl2pPr>
              <a:lnSpc>
                <a:spcPct val="150000"/>
              </a:lnSpc>
              <a:spcBef>
                <a:spcPts val="600"/>
              </a:spcBef>
              <a:buClr>
                <a:schemeClr val="tx1"/>
              </a:buClr>
              <a:buSzPct val="65000"/>
              <a:buFont typeface="Arial" panose="020B0604020202020204" pitchFamily="34" charset="0"/>
              <a:buChar char="•"/>
              <a:defRPr sz="2400"/>
            </a:lvl2pPr>
            <a:lvl3pPr>
              <a:lnSpc>
                <a:spcPct val="150000"/>
              </a:lnSpc>
              <a:spcBef>
                <a:spcPts val="600"/>
              </a:spcBef>
              <a:buClr>
                <a:schemeClr val="tx1"/>
              </a:buClr>
              <a:buSzPct val="55000"/>
              <a:defRPr sz="2000"/>
            </a:lvl3pPr>
          </a:lstStyle>
          <a:p>
            <a:pPr lvl="0"/>
            <a:r>
              <a:rPr lang="en-US" dirty="0"/>
              <a:t>Bulleted List Black Text (Arial </a:t>
            </a:r>
            <a:r>
              <a:rPr lang="en-US" dirty="0" err="1"/>
              <a:t>28pt</a:t>
            </a:r>
            <a:r>
              <a:rPr lang="en-US" dirty="0"/>
              <a:t>)</a:t>
            </a:r>
          </a:p>
          <a:p>
            <a:pPr lvl="1"/>
            <a:r>
              <a:rPr lang="en-US" dirty="0"/>
              <a:t>Second level (Arial </a:t>
            </a:r>
            <a:r>
              <a:rPr lang="en-US" dirty="0" err="1"/>
              <a:t>24pt</a:t>
            </a:r>
            <a:r>
              <a:rPr lang="en-US" dirty="0"/>
              <a:t>)</a:t>
            </a:r>
          </a:p>
          <a:p>
            <a:pPr lvl="2"/>
            <a:r>
              <a:rPr lang="en-US" dirty="0"/>
              <a:t>Third level (Arial </a:t>
            </a:r>
            <a:r>
              <a:rPr lang="en-US" dirty="0" err="1"/>
              <a:t>20pt</a:t>
            </a:r>
            <a:r>
              <a:rPr lang="en-US" dirty="0"/>
              <a:t>)</a:t>
            </a:r>
          </a:p>
        </p:txBody>
      </p:sp>
    </p:spTree>
    <p:extLst>
      <p:ext uri="{BB962C8B-B14F-4D97-AF65-F5344CB8AC3E}">
        <p14:creationId xmlns:p14="http://schemas.microsoft.com/office/powerpoint/2010/main" val="301690718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Bulleted Lis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userDrawn="1"/>
        </p:nvGrpSpPr>
        <p:grpSpPr>
          <a:xfrm>
            <a:off x="-1" y="0"/>
            <a:ext cx="9144001" cy="51435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4" name="Group 3">
              <a:extLst>
                <a:ext uri="{FF2B5EF4-FFF2-40B4-BE49-F238E27FC236}">
                  <a16:creationId xmlns:a16="http://schemas.microsoft.com/office/drawing/2014/main" id="{19FE1D65-821C-7449-ACD8-CD5ED09E42FC}"/>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2388502-05BC-5945-A033-AACACF358BD9}"/>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Right Triangle 6">
                  <a:extLst>
                    <a:ext uri="{FF2B5EF4-FFF2-40B4-BE49-F238E27FC236}">
                      <a16:creationId xmlns:a16="http://schemas.microsoft.com/office/drawing/2014/main" id="{2D08FF64-15EC-3D4E-9A2A-6860016F6E90}"/>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6" name="TextBox 15">
                <a:extLst>
                  <a:ext uri="{FF2B5EF4-FFF2-40B4-BE49-F238E27FC236}">
                    <a16:creationId xmlns:a16="http://schemas.microsoft.com/office/drawing/2014/main" id="{93A0CBE5-922A-6B4D-A0B3-9451FD291D27}"/>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1"/>
                    </a:solidFill>
                    <a:latin typeface="Arial" panose="020B0604020202020204" pitchFamily="34" charset="0"/>
                    <a:cs typeface="Arial" panose="020B0604020202020204" pitchFamily="34" charset="0"/>
                  </a:rPr>
                  <a:t>THE JACKSON LABORATORY</a:t>
                </a:r>
                <a:endParaRPr lang="en-US" sz="1050" dirty="0">
                  <a:solidFill>
                    <a:schemeClr val="bg1"/>
                  </a:solidFill>
                  <a:latin typeface="Arial" panose="020B0604020202020204" pitchFamily="34" charset="0"/>
                  <a:cs typeface="Arial" panose="020B0604020202020204" pitchFamily="34" charset="0"/>
                </a:endParaRP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bg1"/>
                </a:solidFill>
              </a:defRPr>
            </a:lvl1pPr>
          </a:lstStyle>
          <a:p>
            <a:pPr algn="ctr"/>
            <a:fld id="{6625A8D5-DBAF-8845-9299-98FFBA23C9BF}" type="slidenum">
              <a:rPr lang="en-US" sz="1050" smtClean="0">
                <a:cs typeface="Arial" panose="020B0604020202020204" pitchFamily="34" charset="0"/>
              </a:rPr>
              <a:pPr algn="ctr"/>
              <a:t>‹#›</a:t>
            </a:fld>
            <a:endParaRPr lang="en-US" sz="1050" dirty="0">
              <a:cs typeface="Arial" panose="020B0604020202020204" pitchFamily="34" charset="0"/>
            </a:endParaRPr>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bg1"/>
                </a:solidFill>
              </a:defRPr>
            </a:lvl1pPr>
          </a:lstStyle>
          <a:p>
            <a:pPr lvl="0"/>
            <a:r>
              <a:rPr lang="en-US" dirty="0"/>
              <a:t>PRESENTATION TITLE OR NICKNAME CAN LIVE HERE</a:t>
            </a:r>
          </a:p>
        </p:txBody>
      </p:sp>
      <p:sp>
        <p:nvSpPr>
          <p:cNvPr id="19" name="Text Placeholder 9">
            <a:extLst>
              <a:ext uri="{FF2B5EF4-FFF2-40B4-BE49-F238E27FC236}">
                <a16:creationId xmlns:a16="http://schemas.microsoft.com/office/drawing/2014/main" id="{822D3FD8-6681-BE4D-AA6B-BE7D511CEBC2}"/>
              </a:ext>
            </a:extLst>
          </p:cNvPr>
          <p:cNvSpPr>
            <a:spLocks noGrp="1"/>
          </p:cNvSpPr>
          <p:nvPr>
            <p:ph type="body" sz="quarter" idx="13" hasCustomPrompt="1"/>
          </p:nvPr>
        </p:nvSpPr>
        <p:spPr>
          <a:xfrm>
            <a:off x="313531" y="334513"/>
            <a:ext cx="8516937" cy="4081462"/>
          </a:xfrm>
          <a:prstGeom prst="rect">
            <a:avLst/>
          </a:prstGeom>
        </p:spPr>
        <p:txBody>
          <a:bodyPr/>
          <a:lstStyle>
            <a:lvl1pPr>
              <a:lnSpc>
                <a:spcPct val="150000"/>
              </a:lnSpc>
              <a:spcBef>
                <a:spcPts val="600"/>
              </a:spcBef>
              <a:buClr>
                <a:schemeClr val="bg1"/>
              </a:buClr>
              <a:buSzPct val="75000"/>
              <a:defRPr sz="2800">
                <a:solidFill>
                  <a:schemeClr val="bg1"/>
                </a:solidFill>
              </a:defRPr>
            </a:lvl1pPr>
            <a:lvl2pPr>
              <a:lnSpc>
                <a:spcPct val="150000"/>
              </a:lnSpc>
              <a:spcBef>
                <a:spcPts val="600"/>
              </a:spcBef>
              <a:buClr>
                <a:schemeClr val="bg1"/>
              </a:buClr>
              <a:buSzPct val="65000"/>
              <a:buFont typeface="Arial" panose="020B0604020202020204" pitchFamily="34" charset="0"/>
              <a:buChar char="•"/>
              <a:defRPr sz="2400">
                <a:solidFill>
                  <a:schemeClr val="bg1"/>
                </a:solidFill>
              </a:defRPr>
            </a:lvl2pPr>
            <a:lvl3pPr>
              <a:lnSpc>
                <a:spcPct val="150000"/>
              </a:lnSpc>
              <a:spcBef>
                <a:spcPts val="600"/>
              </a:spcBef>
              <a:buClr>
                <a:schemeClr val="bg1"/>
              </a:buClr>
              <a:buSzPct val="55000"/>
              <a:defRPr sz="2000">
                <a:solidFill>
                  <a:schemeClr val="bg1"/>
                </a:solidFill>
              </a:defRPr>
            </a:lvl3pPr>
          </a:lstStyle>
          <a:p>
            <a:pPr lvl="0"/>
            <a:r>
              <a:rPr lang="en-US" dirty="0"/>
              <a:t>Bulleted List White Text (Arial </a:t>
            </a:r>
            <a:r>
              <a:rPr lang="en-US" dirty="0" err="1"/>
              <a:t>28pt</a:t>
            </a:r>
            <a:r>
              <a:rPr lang="en-US" dirty="0"/>
              <a:t>)</a:t>
            </a:r>
          </a:p>
          <a:p>
            <a:pPr lvl="1"/>
            <a:r>
              <a:rPr lang="en-US" dirty="0"/>
              <a:t>Second level (Arial </a:t>
            </a:r>
            <a:r>
              <a:rPr lang="en-US" dirty="0" err="1"/>
              <a:t>24pt</a:t>
            </a:r>
            <a:r>
              <a:rPr lang="en-US" dirty="0"/>
              <a:t>)</a:t>
            </a:r>
          </a:p>
          <a:p>
            <a:pPr lvl="2"/>
            <a:r>
              <a:rPr lang="en-US" dirty="0"/>
              <a:t>Third level (Arial </a:t>
            </a:r>
            <a:r>
              <a:rPr lang="en-US" dirty="0" err="1"/>
              <a:t>20pt</a:t>
            </a:r>
            <a:r>
              <a:rPr lang="en-US" dirty="0"/>
              <a:t>)</a:t>
            </a:r>
          </a:p>
        </p:txBody>
      </p:sp>
    </p:spTree>
    <p:extLst>
      <p:ext uri="{BB962C8B-B14F-4D97-AF65-F5344CB8AC3E}">
        <p14:creationId xmlns:p14="http://schemas.microsoft.com/office/powerpoint/2010/main" val="300031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eneral Header Slide">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D944E324-23F9-E046-A2CE-E51DCFFCEC28}"/>
              </a:ext>
            </a:extLst>
          </p:cNvPr>
          <p:cNvSpPr>
            <a:spLocks noGrp="1"/>
          </p:cNvSpPr>
          <p:nvPr>
            <p:ph type="body" sz="quarter" idx="13" hasCustomPrompt="1"/>
          </p:nvPr>
        </p:nvSpPr>
        <p:spPr>
          <a:xfrm>
            <a:off x="243802" y="1030188"/>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Text Placeholder 6">
            <a:extLst>
              <a:ext uri="{FF2B5EF4-FFF2-40B4-BE49-F238E27FC236}">
                <a16:creationId xmlns:a16="http://schemas.microsoft.com/office/drawing/2014/main" id="{5964C5C6-BC04-0946-9302-7D266C169AE0}"/>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Tree>
    <p:extLst>
      <p:ext uri="{BB962C8B-B14F-4D97-AF65-F5344CB8AC3E}">
        <p14:creationId xmlns:p14="http://schemas.microsoft.com/office/powerpoint/2010/main" val="367732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eneral w/JAX name, Title, Page#">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tx2"/>
                </a:solidFill>
              </a:defRPr>
            </a:lvl1pPr>
          </a:lstStyle>
          <a:p>
            <a:pPr algn="ctr"/>
            <a:fld id="{6625A8D5-DBAF-8845-9299-98FFBA23C9BF}" type="slidenum">
              <a:rPr lang="en-US" sz="1050" smtClean="0">
                <a:cs typeface="Arial" panose="020B0604020202020204" pitchFamily="34" charset="0"/>
              </a:rPr>
              <a:pPr algn="ctr"/>
              <a:t>‹#›</a:t>
            </a:fld>
            <a:endParaRPr lang="en-US" sz="1050" dirty="0">
              <a:cs typeface="Arial" panose="020B0604020202020204" pitchFamily="34" charset="0"/>
            </a:endParaRPr>
          </a:p>
        </p:txBody>
      </p:sp>
      <p:grpSp>
        <p:nvGrpSpPr>
          <p:cNvPr id="3" name="Group 2">
            <a:extLst>
              <a:ext uri="{FF2B5EF4-FFF2-40B4-BE49-F238E27FC236}">
                <a16:creationId xmlns:a16="http://schemas.microsoft.com/office/drawing/2014/main" id="{751632F2-D6A3-5143-BF0F-1CC05596F886}"/>
              </a:ext>
            </a:extLst>
          </p:cNvPr>
          <p:cNvGrpSpPr/>
          <p:nvPr userDrawn="1"/>
        </p:nvGrpSpPr>
        <p:grpSpPr>
          <a:xfrm>
            <a:off x="0" y="4774698"/>
            <a:ext cx="9144000" cy="289217"/>
            <a:chOff x="0" y="4774698"/>
            <a:chExt cx="9144000" cy="289217"/>
          </a:xfrm>
        </p:grpSpPr>
        <p:sp>
          <p:nvSpPr>
            <p:cNvPr id="6" name="TextBox 5">
              <a:extLst>
                <a:ext uri="{FF2B5EF4-FFF2-40B4-BE49-F238E27FC236}">
                  <a16:creationId xmlns:a16="http://schemas.microsoft.com/office/drawing/2014/main" id="{B162175B-7F4D-D949-97C5-A619E6C65A49}"/>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rgbClr val="04A7F1"/>
                  </a:solidFill>
                  <a:latin typeface="Arial" panose="020B0604020202020204" pitchFamily="34" charset="0"/>
                  <a:cs typeface="Arial" panose="020B0604020202020204" pitchFamily="34" charset="0"/>
                </a:rPr>
                <a:t>THE JACKSON LABORATORY</a:t>
              </a:r>
              <a:endParaRPr lang="en-US" sz="1050" dirty="0">
                <a:solidFill>
                  <a:srgbClr val="04A7F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Right Triangle 6">
                <a:extLst>
                  <a:ext uri="{FF2B5EF4-FFF2-40B4-BE49-F238E27FC236}">
                    <a16:creationId xmlns:a16="http://schemas.microsoft.com/office/drawing/2014/main" id="{95242366-61CD-5449-86EB-92143117F000}"/>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tx2"/>
                </a:solidFill>
              </a:defRPr>
            </a:lvl1pPr>
          </a:lstStyle>
          <a:p>
            <a:pPr lvl="0"/>
            <a:r>
              <a:rPr lang="en-US" dirty="0"/>
              <a:t>PRESENTATION TITLE OR NICKNAME CAN LIVE HERE</a:t>
            </a:r>
          </a:p>
        </p:txBody>
      </p:sp>
      <p:sp>
        <p:nvSpPr>
          <p:cNvPr id="13" name="Text Placeholder 9">
            <a:extLst>
              <a:ext uri="{FF2B5EF4-FFF2-40B4-BE49-F238E27FC236}">
                <a16:creationId xmlns:a16="http://schemas.microsoft.com/office/drawing/2014/main" id="{F58ECC1F-A3B0-AF45-924F-AAD097B17E4E}"/>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317363930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w/JAX name, Title,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FE2F1D-71EB-A74F-8417-D4469D3AC008}"/>
              </a:ext>
            </a:extLst>
          </p:cNvPr>
          <p:cNvSpPr/>
          <p:nvPr userDrawn="1"/>
        </p:nvSpPr>
        <p:spPr>
          <a:xfrm>
            <a:off x="0" y="4774698"/>
            <a:ext cx="9144000" cy="368803"/>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7" name="Right Triangle 6">
            <a:extLst>
              <a:ext uri="{FF2B5EF4-FFF2-40B4-BE49-F238E27FC236}">
                <a16:creationId xmlns:a16="http://schemas.microsoft.com/office/drawing/2014/main" id="{1AE5EBAB-FA5E-D840-86FF-3BAD451E0163}"/>
              </a:ext>
            </a:extLst>
          </p:cNvPr>
          <p:cNvSpPr/>
          <p:nvPr userDrawn="1"/>
        </p:nvSpPr>
        <p:spPr>
          <a:xfrm rot="10800000" flipH="1">
            <a:off x="2262584" y="4744440"/>
            <a:ext cx="273517" cy="319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Slide Number Placeholder 17">
            <a:extLst>
              <a:ext uri="{FF2B5EF4-FFF2-40B4-BE49-F238E27FC236}">
                <a16:creationId xmlns:a16="http://schemas.microsoft.com/office/drawing/2014/main" id="{27BBF15B-3140-F54B-9864-DF212160A9A7}"/>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bg1"/>
                </a:solidFill>
              </a:defRPr>
            </a:lvl1pPr>
          </a:lstStyle>
          <a:p>
            <a:pPr algn="ctr"/>
            <a:fld id="{4723624F-8E48-9C49-BDEC-1C4437A0BD87}" type="slidenum">
              <a:rPr lang="en-US" sz="1050" smtClean="0">
                <a:cs typeface="Arial" panose="020B0604020202020204" pitchFamily="34" charset="0"/>
              </a:rPr>
              <a:pPr algn="ctr"/>
              <a:t>‹#›</a:t>
            </a:fld>
            <a:endParaRPr lang="en-US" sz="1050" dirty="0">
              <a:cs typeface="Arial" panose="020B0604020202020204" pitchFamily="34" charset="0"/>
            </a:endParaRPr>
          </a:p>
        </p:txBody>
      </p:sp>
      <p:sp>
        <p:nvSpPr>
          <p:cNvPr id="14" name="TextBox 13">
            <a:extLst>
              <a:ext uri="{FF2B5EF4-FFF2-40B4-BE49-F238E27FC236}">
                <a16:creationId xmlns:a16="http://schemas.microsoft.com/office/drawing/2014/main" id="{2AF0211F-789F-FB45-9F7C-ED24763E3520}"/>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1"/>
                </a:solidFill>
                <a:latin typeface="Arial" panose="020B0604020202020204" pitchFamily="34" charset="0"/>
                <a:cs typeface="Arial" panose="020B0604020202020204" pitchFamily="34" charset="0"/>
              </a:rPr>
              <a:t>THE JACKSON LABORATORY</a:t>
            </a:r>
            <a:endParaRPr lang="en-US" sz="1050" dirty="0">
              <a:solidFill>
                <a:schemeClr val="bg1"/>
              </a:solidFill>
              <a:latin typeface="Arial" panose="020B0604020202020204" pitchFamily="34" charset="0"/>
              <a:cs typeface="Arial" panose="020B0604020202020204" pitchFamily="34" charset="0"/>
            </a:endParaRPr>
          </a:p>
        </p:txBody>
      </p:sp>
      <p:sp>
        <p:nvSpPr>
          <p:cNvPr id="15" name="Text Placeholder 9">
            <a:extLst>
              <a:ext uri="{FF2B5EF4-FFF2-40B4-BE49-F238E27FC236}">
                <a16:creationId xmlns:a16="http://schemas.microsoft.com/office/drawing/2014/main" id="{8254639E-A807-E346-8119-F65E75313C81}"/>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bg1"/>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4B0F26A9-B7B1-8B4E-8595-3AA3444B76FF}"/>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218415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ay w/JAX name, Title,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89480-D3DF-8748-8722-1FFFFD7A55FD}"/>
              </a:ext>
            </a:extLst>
          </p:cNvPr>
          <p:cNvSpPr/>
          <p:nvPr userDrawn="1"/>
        </p:nvSpPr>
        <p:spPr>
          <a:xfrm>
            <a:off x="0" y="4774698"/>
            <a:ext cx="9144000" cy="3688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Right Triangle 6">
            <a:extLst>
              <a:ext uri="{FF2B5EF4-FFF2-40B4-BE49-F238E27FC236}">
                <a16:creationId xmlns:a16="http://schemas.microsoft.com/office/drawing/2014/main" id="{36B33EAC-AF78-ED4B-90C7-47F2FDB0F5BC}"/>
              </a:ext>
            </a:extLst>
          </p:cNvPr>
          <p:cNvSpPr/>
          <p:nvPr userDrawn="1"/>
        </p:nvSpPr>
        <p:spPr>
          <a:xfrm rot="10800000" flipH="1">
            <a:off x="2262584" y="4744440"/>
            <a:ext cx="273517" cy="319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Slide Number Placeholder 17">
            <a:extLst>
              <a:ext uri="{FF2B5EF4-FFF2-40B4-BE49-F238E27FC236}">
                <a16:creationId xmlns:a16="http://schemas.microsoft.com/office/drawing/2014/main" id="{B60A824E-FEEF-FA4E-9895-D1C8877C0C5F}"/>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bg1"/>
                </a:solidFill>
              </a:defRPr>
            </a:lvl1pPr>
          </a:lstStyle>
          <a:p>
            <a:pPr algn="ctr"/>
            <a:fld id="{6625A8D5-DBAF-8845-9299-98FFBA23C9BF}" type="slidenum">
              <a:rPr lang="en-US" sz="1050" smtClean="0">
                <a:cs typeface="Arial" panose="020B0604020202020204" pitchFamily="34" charset="0"/>
              </a:rPr>
              <a:pPr algn="ctr"/>
              <a:t>‹#›</a:t>
            </a:fld>
            <a:endParaRPr lang="en-US" sz="1050" dirty="0">
              <a:cs typeface="Arial" panose="020B0604020202020204" pitchFamily="34" charset="0"/>
            </a:endParaRPr>
          </a:p>
        </p:txBody>
      </p:sp>
      <p:sp>
        <p:nvSpPr>
          <p:cNvPr id="14" name="TextBox 13">
            <a:extLst>
              <a:ext uri="{FF2B5EF4-FFF2-40B4-BE49-F238E27FC236}">
                <a16:creationId xmlns:a16="http://schemas.microsoft.com/office/drawing/2014/main" id="{0D2FFD54-152A-C246-AF71-2548E723F048}"/>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1"/>
                </a:solidFill>
                <a:latin typeface="Arial" panose="020B0604020202020204" pitchFamily="34" charset="0"/>
                <a:cs typeface="Arial" panose="020B0604020202020204" pitchFamily="34" charset="0"/>
              </a:rPr>
              <a:t>THE JACKSON LABORATORY</a:t>
            </a:r>
            <a:endParaRPr lang="en-US" sz="1050" dirty="0">
              <a:solidFill>
                <a:schemeClr val="bg1"/>
              </a:solidFill>
              <a:latin typeface="Arial" panose="020B0604020202020204" pitchFamily="34" charset="0"/>
              <a:cs typeface="Arial" panose="020B0604020202020204" pitchFamily="34" charset="0"/>
            </a:endParaRPr>
          </a:p>
        </p:txBody>
      </p:sp>
      <p:sp>
        <p:nvSpPr>
          <p:cNvPr id="15" name="Text Placeholder 9">
            <a:extLst>
              <a:ext uri="{FF2B5EF4-FFF2-40B4-BE49-F238E27FC236}">
                <a16:creationId xmlns:a16="http://schemas.microsoft.com/office/drawing/2014/main" id="{2211C028-FA6A-4443-92CD-F57FCCAE7F41}"/>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bg1"/>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6E2021D8-CF06-1648-A34D-B933BE729F43}"/>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180212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Reverse w/JAX name, Title, Pag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userDrawn="1"/>
        </p:nvGrpSpPr>
        <p:grpSpPr>
          <a:xfrm>
            <a:off x="-1" y="0"/>
            <a:ext cx="9144001" cy="51435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4" name="Group 3">
              <a:extLst>
                <a:ext uri="{FF2B5EF4-FFF2-40B4-BE49-F238E27FC236}">
                  <a16:creationId xmlns:a16="http://schemas.microsoft.com/office/drawing/2014/main" id="{19FE1D65-821C-7449-ACD8-CD5ED09E42FC}"/>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2388502-05BC-5945-A033-AACACF358BD9}"/>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Right Triangle 6">
                  <a:extLst>
                    <a:ext uri="{FF2B5EF4-FFF2-40B4-BE49-F238E27FC236}">
                      <a16:creationId xmlns:a16="http://schemas.microsoft.com/office/drawing/2014/main" id="{2D08FF64-15EC-3D4E-9A2A-6860016F6E90}"/>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6" name="TextBox 15">
                <a:extLst>
                  <a:ext uri="{FF2B5EF4-FFF2-40B4-BE49-F238E27FC236}">
                    <a16:creationId xmlns:a16="http://schemas.microsoft.com/office/drawing/2014/main" id="{93A0CBE5-922A-6B4D-A0B3-9451FD291D27}"/>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1"/>
                    </a:solidFill>
                    <a:latin typeface="Arial" panose="020B0604020202020204" pitchFamily="34" charset="0"/>
                    <a:cs typeface="Arial" panose="020B0604020202020204" pitchFamily="34" charset="0"/>
                  </a:rPr>
                  <a:t>THE JACKSON LABORATORY</a:t>
                </a:r>
                <a:endParaRPr lang="en-US" sz="1050" dirty="0">
                  <a:solidFill>
                    <a:schemeClr val="bg1"/>
                  </a:solidFill>
                  <a:latin typeface="Arial" panose="020B0604020202020204" pitchFamily="34" charset="0"/>
                  <a:cs typeface="Arial" panose="020B0604020202020204" pitchFamily="34" charset="0"/>
                </a:endParaRP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bg1"/>
                </a:solidFill>
              </a:defRPr>
            </a:lvl1pPr>
          </a:lstStyle>
          <a:p>
            <a:pPr algn="ctr"/>
            <a:fld id="{6625A8D5-DBAF-8845-9299-98FFBA23C9BF}" type="slidenum">
              <a:rPr lang="en-US" sz="1050" smtClean="0">
                <a:cs typeface="Arial" panose="020B0604020202020204" pitchFamily="34" charset="0"/>
              </a:rPr>
              <a:pPr algn="ctr"/>
              <a:t>‹#›</a:t>
            </a:fld>
            <a:endParaRPr lang="en-US" sz="1050" dirty="0">
              <a:cs typeface="Arial" panose="020B0604020202020204" pitchFamily="34" charset="0"/>
            </a:endParaRPr>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bg1"/>
                </a:solidFill>
              </a:defRPr>
            </a:lvl1pPr>
          </a:lstStyle>
          <a:p>
            <a:pPr lvl="0"/>
            <a:r>
              <a:rPr lang="en-US" dirty="0"/>
              <a:t>PRESENTATION TITLE OR NICKNAME CAN LIVE HERE</a:t>
            </a:r>
          </a:p>
        </p:txBody>
      </p:sp>
      <p:sp>
        <p:nvSpPr>
          <p:cNvPr id="14" name="Text Placeholder 9">
            <a:extLst>
              <a:ext uri="{FF2B5EF4-FFF2-40B4-BE49-F238E27FC236}">
                <a16:creationId xmlns:a16="http://schemas.microsoft.com/office/drawing/2014/main" id="{FED1C3DA-384D-2F44-AD88-3E6B1155052F}"/>
              </a:ext>
            </a:extLst>
          </p:cNvPr>
          <p:cNvSpPr>
            <a:spLocks noGrp="1"/>
          </p:cNvSpPr>
          <p:nvPr>
            <p:ph type="body" sz="quarter" idx="15" hasCustomPrompt="1"/>
          </p:nvPr>
        </p:nvSpPr>
        <p:spPr>
          <a:xfrm>
            <a:off x="243802" y="420688"/>
            <a:ext cx="8379204" cy="2998496"/>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3" name="Text Placeholder 9">
            <a:extLst>
              <a:ext uri="{FF2B5EF4-FFF2-40B4-BE49-F238E27FC236}">
                <a16:creationId xmlns:a16="http://schemas.microsoft.com/office/drawing/2014/main" id="{61AE034E-2254-2B43-BEA3-1BDC0022F9F2}"/>
              </a:ext>
            </a:extLst>
          </p:cNvPr>
          <p:cNvSpPr>
            <a:spLocks noGrp="1"/>
          </p:cNvSpPr>
          <p:nvPr>
            <p:ph type="body" sz="quarter" idx="14" hasCustomPrompt="1"/>
          </p:nvPr>
        </p:nvSpPr>
        <p:spPr>
          <a:xfrm>
            <a:off x="243802" y="3708400"/>
            <a:ext cx="8379204" cy="635994"/>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Black or white text will work on this slide.</a:t>
            </a:r>
          </a:p>
        </p:txBody>
      </p:sp>
    </p:spTree>
    <p:extLst>
      <p:ext uri="{BB962C8B-B14F-4D97-AF65-F5344CB8AC3E}">
        <p14:creationId xmlns:p14="http://schemas.microsoft.com/office/powerpoint/2010/main" val="43015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ue w/Logo and P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0E12F-8FB2-AF44-BAD9-573B972EED43}"/>
              </a:ext>
            </a:extLst>
          </p:cNvPr>
          <p:cNvSpPr txBox="1"/>
          <p:nvPr userDrawn="1"/>
        </p:nvSpPr>
        <p:spPr>
          <a:xfrm>
            <a:off x="8737044" y="4845329"/>
            <a:ext cx="369133" cy="253916"/>
          </a:xfrm>
          <a:prstGeom prst="rect">
            <a:avLst/>
          </a:prstGeom>
          <a:noFill/>
        </p:spPr>
        <p:txBody>
          <a:bodyPr wrap="square" rtlCol="0">
            <a:spAutoFit/>
          </a:bodyPr>
          <a:lstStyle/>
          <a:p>
            <a:fld id="{6625A8D5-DBAF-8845-9299-98FFBA23C9BF}" type="slidenum">
              <a:rPr lang="en-US" sz="1050" smtClean="0">
                <a:solidFill>
                  <a:schemeClr val="bg2"/>
                </a:solidFill>
                <a:latin typeface="Arial" panose="020B0604020202020204" pitchFamily="34" charset="0"/>
                <a:cs typeface="Arial" panose="020B0604020202020204" pitchFamily="34" charset="0"/>
              </a:rPr>
              <a:pPr/>
              <a:t>‹#›</a:t>
            </a:fld>
            <a:endParaRPr lang="en-US" sz="1050" dirty="0">
              <a:solidFill>
                <a:schemeClr val="bg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CE3CF96-05E5-424D-906E-FD90FB1429C9}"/>
              </a:ext>
            </a:extLst>
          </p:cNvPr>
          <p:cNvPicPr>
            <a:picLocks noChangeAspect="1"/>
          </p:cNvPicPr>
          <p:nvPr userDrawn="1"/>
        </p:nvPicPr>
        <p:blipFill rotWithShape="1">
          <a:blip r:embed="rId2"/>
          <a:srcRect r="50000"/>
          <a:stretch/>
        </p:blipFill>
        <p:spPr>
          <a:xfrm>
            <a:off x="7927040" y="4863266"/>
            <a:ext cx="400532" cy="194958"/>
          </a:xfrm>
          <a:prstGeom prst="rect">
            <a:avLst/>
          </a:prstGeom>
        </p:spPr>
      </p:pic>
      <p:sp>
        <p:nvSpPr>
          <p:cNvPr id="12" name="Text Placeholder 9">
            <a:extLst>
              <a:ext uri="{FF2B5EF4-FFF2-40B4-BE49-F238E27FC236}">
                <a16:creationId xmlns:a16="http://schemas.microsoft.com/office/drawing/2014/main" id="{B171E673-F3EF-A54F-B2C5-D338BF711A03}"/>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3" name="Group 12">
            <a:extLst>
              <a:ext uri="{FF2B5EF4-FFF2-40B4-BE49-F238E27FC236}">
                <a16:creationId xmlns:a16="http://schemas.microsoft.com/office/drawing/2014/main" id="{C1769838-2C1E-5440-BDDE-23BE2E4428F7}"/>
              </a:ext>
            </a:extLst>
          </p:cNvPr>
          <p:cNvGrpSpPr/>
          <p:nvPr userDrawn="1"/>
        </p:nvGrpSpPr>
        <p:grpSpPr>
          <a:xfrm>
            <a:off x="0" y="4774698"/>
            <a:ext cx="9144000" cy="289217"/>
            <a:chOff x="0" y="4774698"/>
            <a:chExt cx="9144000" cy="289217"/>
          </a:xfrm>
          <a:solidFill>
            <a:schemeClr val="bg2"/>
          </a:solidFill>
        </p:grpSpPr>
        <p:sp>
          <p:nvSpPr>
            <p:cNvPr id="14" name="Rectangle 13">
              <a:extLst>
                <a:ext uri="{FF2B5EF4-FFF2-40B4-BE49-F238E27FC236}">
                  <a16:creationId xmlns:a16="http://schemas.microsoft.com/office/drawing/2014/main" id="{D9F33472-65F5-8249-A819-63D184349BAD}"/>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15" name="Right Triangle 14">
              <a:extLst>
                <a:ext uri="{FF2B5EF4-FFF2-40B4-BE49-F238E27FC236}">
                  <a16:creationId xmlns:a16="http://schemas.microsoft.com/office/drawing/2014/main" id="{296ED723-6154-9843-9E4E-DD8E188E1F02}"/>
                </a:ext>
              </a:extLst>
            </p:cNvPr>
            <p:cNvSpPr/>
            <p:nvPr userDrawn="1"/>
          </p:nvSpPr>
          <p:spPr>
            <a:xfrm rot="10800000">
              <a:off x="843274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Tree>
    <p:extLst>
      <p:ext uri="{BB962C8B-B14F-4D97-AF65-F5344CB8AC3E}">
        <p14:creationId xmlns:p14="http://schemas.microsoft.com/office/powerpoint/2010/main" val="393316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ay w/Logo and P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A1161-4F71-3D49-B447-5988CD0A7DA4}"/>
              </a:ext>
            </a:extLst>
          </p:cNvPr>
          <p:cNvSpPr txBox="1"/>
          <p:nvPr userDrawn="1"/>
        </p:nvSpPr>
        <p:spPr>
          <a:xfrm>
            <a:off x="8737044" y="4845329"/>
            <a:ext cx="369133" cy="253916"/>
          </a:xfrm>
          <a:prstGeom prst="rect">
            <a:avLst/>
          </a:prstGeom>
          <a:noFill/>
        </p:spPr>
        <p:txBody>
          <a:bodyPr wrap="square" rtlCol="0">
            <a:spAutoFit/>
          </a:bodyPr>
          <a:lstStyle/>
          <a:p>
            <a:fld id="{6625A8D5-DBAF-8845-9299-98FFBA23C9BF}" type="slidenum">
              <a:rPr lang="en-US" sz="1050" smtClean="0">
                <a:solidFill>
                  <a:schemeClr val="tx2"/>
                </a:solidFill>
                <a:latin typeface="Arial" panose="020B0604020202020204" pitchFamily="34" charset="0"/>
                <a:cs typeface="Arial" panose="020B0604020202020204" pitchFamily="34" charset="0"/>
              </a:rPr>
              <a:pPr/>
              <a:t>‹#›</a:t>
            </a:fld>
            <a:endParaRPr lang="en-US" sz="1050" dirty="0">
              <a:solidFill>
                <a:schemeClr val="tx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AF9A9C3-3E01-EA40-AED8-6F538928103C}"/>
              </a:ext>
            </a:extLst>
          </p:cNvPr>
          <p:cNvPicPr>
            <a:picLocks noChangeAspect="1"/>
          </p:cNvPicPr>
          <p:nvPr userDrawn="1"/>
        </p:nvPicPr>
        <p:blipFill rotWithShape="1">
          <a:blip r:embed="rId2"/>
          <a:srcRect r="50000"/>
          <a:stretch/>
        </p:blipFill>
        <p:spPr>
          <a:xfrm>
            <a:off x="7927040" y="4863266"/>
            <a:ext cx="400532" cy="194958"/>
          </a:xfrm>
          <a:prstGeom prst="rect">
            <a:avLst/>
          </a:prstGeom>
        </p:spPr>
      </p:pic>
      <p:sp>
        <p:nvSpPr>
          <p:cNvPr id="11" name="Text Placeholder 9">
            <a:extLst>
              <a:ext uri="{FF2B5EF4-FFF2-40B4-BE49-F238E27FC236}">
                <a16:creationId xmlns:a16="http://schemas.microsoft.com/office/drawing/2014/main" id="{E0B26E3F-CBC5-0247-97AE-28C578E83C71}"/>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5" name="Group 14">
            <a:extLst>
              <a:ext uri="{FF2B5EF4-FFF2-40B4-BE49-F238E27FC236}">
                <a16:creationId xmlns:a16="http://schemas.microsoft.com/office/drawing/2014/main" id="{B4549D79-BC67-FE4F-8F17-1D6E6081354B}"/>
              </a:ext>
            </a:extLst>
          </p:cNvPr>
          <p:cNvGrpSpPr/>
          <p:nvPr userDrawn="1"/>
        </p:nvGrpSpPr>
        <p:grpSpPr>
          <a:xfrm>
            <a:off x="0" y="4774698"/>
            <a:ext cx="9144000" cy="289217"/>
            <a:chOff x="0" y="4774698"/>
            <a:chExt cx="9144000" cy="289217"/>
          </a:xfrm>
          <a:solidFill>
            <a:schemeClr val="accent3"/>
          </a:solidFill>
        </p:grpSpPr>
        <p:sp>
          <p:nvSpPr>
            <p:cNvPr id="16" name="Rectangle 15">
              <a:extLst>
                <a:ext uri="{FF2B5EF4-FFF2-40B4-BE49-F238E27FC236}">
                  <a16:creationId xmlns:a16="http://schemas.microsoft.com/office/drawing/2014/main" id="{FC87542C-7242-FA4C-A2DA-A68A513178A3}"/>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17" name="Right Triangle 16">
              <a:extLst>
                <a:ext uri="{FF2B5EF4-FFF2-40B4-BE49-F238E27FC236}">
                  <a16:creationId xmlns:a16="http://schemas.microsoft.com/office/drawing/2014/main" id="{10A53183-4A2E-854E-8CB5-1016426315C3}"/>
                </a:ext>
              </a:extLst>
            </p:cNvPr>
            <p:cNvSpPr/>
            <p:nvPr userDrawn="1"/>
          </p:nvSpPr>
          <p:spPr>
            <a:xfrm rot="10800000">
              <a:off x="843274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Tree>
    <p:extLst>
      <p:ext uri="{BB962C8B-B14F-4D97-AF65-F5344CB8AC3E}">
        <p14:creationId xmlns:p14="http://schemas.microsoft.com/office/powerpoint/2010/main" val="307906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619915"/>
      </p:ext>
    </p:extLst>
  </p:cSld>
  <p:clrMap bg1="lt1" tx1="dk1" bg2="lt2" tx2="dk2" accent1="accent1" accent2="accent2" accent3="accent3" accent4="accent4" accent5="accent5" accent6="accent6" hlink="hlink" folHlink="folHlink"/>
  <p:sldLayoutIdLst>
    <p:sldLayoutId id="214748366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712" r:id="rId1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170703"/>
      </p:ext>
    </p:extLst>
  </p:cSld>
  <p:clrMap bg1="lt1" tx1="dk1" bg2="lt2" tx2="dk2" accent1="accent1" accent2="accent2" accent3="accent3" accent4="accent4" accent5="accent5" accent6="accent6" hlink="hlink" folHlink="folHlink"/>
  <p:sldLayoutIdLst>
    <p:sldLayoutId id="2147483710" r:id="rId1"/>
    <p:sldLayoutId id="2147483711"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754784"/>
      </p:ext>
    </p:extLst>
  </p:cSld>
  <p:clrMap bg1="lt1" tx1="dk1" bg2="lt2" tx2="dk2" accent1="accent1" accent2="accent2" accent3="accent3" accent4="accent4" accent5="accent5" accent6="accent6" hlink="hlink" folHlink="folHlink"/>
  <p:sldLayoutIdLst>
    <p:sldLayoutId id="2147483672" r:id="rId1"/>
    <p:sldLayoutId id="2147483688" r:id="rId2"/>
    <p:sldLayoutId id="2147483689" r:id="rId3"/>
    <p:sldLayoutId id="2147483691" r:id="rId4"/>
    <p:sldLayoutId id="2147483690" r:id="rId5"/>
    <p:sldLayoutId id="2147483673" r:id="rId6"/>
    <p:sldLayoutId id="2147483676" r:id="rId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50E410-204E-4FFF-9EAA-57B7A12CFC40}"/>
              </a:ext>
            </a:extLst>
          </p:cNvPr>
          <p:cNvSpPr>
            <a:spLocks noGrp="1"/>
          </p:cNvSpPr>
          <p:nvPr>
            <p:ph type="body" sz="quarter" idx="11"/>
          </p:nvPr>
        </p:nvSpPr>
        <p:spPr/>
        <p:txBody>
          <a:bodyPr/>
          <a:lstStyle/>
          <a:p>
            <a:r>
              <a:rPr lang="en-US" dirty="0"/>
              <a:t>Dr. Erick Martins Ratamero</a:t>
            </a:r>
          </a:p>
          <a:p>
            <a:r>
              <a:rPr lang="en-US" dirty="0"/>
              <a:t>From Images to Knowledge– 05/09/22</a:t>
            </a:r>
          </a:p>
        </p:txBody>
      </p:sp>
      <p:sp>
        <p:nvSpPr>
          <p:cNvPr id="3" name="Text Placeholder 2">
            <a:extLst>
              <a:ext uri="{FF2B5EF4-FFF2-40B4-BE49-F238E27FC236}">
                <a16:creationId xmlns:a16="http://schemas.microsoft.com/office/drawing/2014/main" id="{8AB80468-2EBD-4DF7-93CB-24D3BD727066}"/>
              </a:ext>
            </a:extLst>
          </p:cNvPr>
          <p:cNvSpPr>
            <a:spLocks noGrp="1"/>
          </p:cNvSpPr>
          <p:nvPr>
            <p:ph type="body" sz="quarter" idx="12"/>
          </p:nvPr>
        </p:nvSpPr>
        <p:spPr>
          <a:xfrm>
            <a:off x="509477" y="1226344"/>
            <a:ext cx="8125044" cy="2690812"/>
          </a:xfrm>
        </p:spPr>
        <p:txBody>
          <a:bodyPr/>
          <a:lstStyle/>
          <a:p>
            <a:r>
              <a:rPr lang="en-US" sz="5400" dirty="0"/>
              <a:t>ezomero – connecting Python with OMERO</a:t>
            </a:r>
          </a:p>
          <a:p>
            <a:endParaRPr lang="en-US" sz="4000" dirty="0"/>
          </a:p>
        </p:txBody>
      </p:sp>
    </p:spTree>
    <p:extLst>
      <p:ext uri="{BB962C8B-B14F-4D97-AF65-F5344CB8AC3E}">
        <p14:creationId xmlns:p14="http://schemas.microsoft.com/office/powerpoint/2010/main" val="114283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A5BF8E-31B6-4218-83F5-22CEEA5B30B3}"/>
              </a:ext>
            </a:extLst>
          </p:cNvPr>
          <p:cNvSpPr>
            <a:spLocks noGrp="1"/>
          </p:cNvSpPr>
          <p:nvPr>
            <p:ph type="body" sz="quarter" idx="12"/>
          </p:nvPr>
        </p:nvSpPr>
        <p:spPr>
          <a:xfrm>
            <a:off x="2458778" y="4873270"/>
            <a:ext cx="5119595" cy="145424"/>
          </a:xfrm>
        </p:spPr>
        <p:txBody>
          <a:bodyPr/>
          <a:lstStyle/>
          <a:p>
            <a:r>
              <a:rPr lang="en-US" sz="1050" dirty="0"/>
              <a:t>ezomero – connecting Python with OMERO</a:t>
            </a:r>
          </a:p>
        </p:txBody>
      </p:sp>
      <p:sp>
        <p:nvSpPr>
          <p:cNvPr id="5" name="Text Placeholder 4">
            <a:extLst>
              <a:ext uri="{FF2B5EF4-FFF2-40B4-BE49-F238E27FC236}">
                <a16:creationId xmlns:a16="http://schemas.microsoft.com/office/drawing/2014/main" id="{6581BD42-648D-4A14-B1F2-2A23CC65DACA}"/>
              </a:ext>
            </a:extLst>
          </p:cNvPr>
          <p:cNvSpPr>
            <a:spLocks noGrp="1"/>
          </p:cNvSpPr>
          <p:nvPr>
            <p:ph type="body" sz="quarter" idx="14"/>
          </p:nvPr>
        </p:nvSpPr>
        <p:spPr>
          <a:xfrm>
            <a:off x="243802" y="0"/>
            <a:ext cx="8379204" cy="3829439"/>
          </a:xfrm>
        </p:spPr>
        <p:txBody>
          <a:bodyPr/>
          <a:lstStyle/>
          <a:p>
            <a:r>
              <a:rPr lang="en-US" dirty="0"/>
              <a:t>What is OMERO?</a:t>
            </a:r>
          </a:p>
        </p:txBody>
      </p:sp>
      <p:pic>
        <p:nvPicPr>
          <p:cNvPr id="7" name="Picture 6">
            <a:extLst>
              <a:ext uri="{FF2B5EF4-FFF2-40B4-BE49-F238E27FC236}">
                <a16:creationId xmlns:a16="http://schemas.microsoft.com/office/drawing/2014/main" id="{B6CE56FE-6FCB-41AD-A4D8-C8A38A9A63B3}"/>
              </a:ext>
            </a:extLst>
          </p:cNvPr>
          <p:cNvPicPr>
            <a:picLocks noChangeAspect="1"/>
          </p:cNvPicPr>
          <p:nvPr/>
        </p:nvPicPr>
        <p:blipFill>
          <a:blip r:embed="rId3"/>
          <a:stretch>
            <a:fillRect/>
          </a:stretch>
        </p:blipFill>
        <p:spPr>
          <a:xfrm>
            <a:off x="1135424" y="699521"/>
            <a:ext cx="6595960" cy="3744458"/>
          </a:xfrm>
          <a:prstGeom prst="rect">
            <a:avLst/>
          </a:prstGeom>
        </p:spPr>
      </p:pic>
      <p:sp>
        <p:nvSpPr>
          <p:cNvPr id="8" name="TextBox 7">
            <a:extLst>
              <a:ext uri="{FF2B5EF4-FFF2-40B4-BE49-F238E27FC236}">
                <a16:creationId xmlns:a16="http://schemas.microsoft.com/office/drawing/2014/main" id="{7B89B2F7-4B54-4208-8CEB-2E44CE6CCE47}"/>
              </a:ext>
            </a:extLst>
          </p:cNvPr>
          <p:cNvSpPr txBox="1"/>
          <p:nvPr/>
        </p:nvSpPr>
        <p:spPr>
          <a:xfrm>
            <a:off x="5772538" y="4405849"/>
            <a:ext cx="3122645" cy="246221"/>
          </a:xfrm>
          <a:prstGeom prst="rect">
            <a:avLst/>
          </a:prstGeom>
          <a:noFill/>
        </p:spPr>
        <p:txBody>
          <a:bodyPr wrap="square" rtlCol="0">
            <a:spAutoFit/>
          </a:bodyPr>
          <a:lstStyle/>
          <a:p>
            <a:r>
              <a:rPr lang="en-US" sz="1000" dirty="0"/>
              <a:t>Image courtesy of the OME team</a:t>
            </a:r>
          </a:p>
        </p:txBody>
      </p:sp>
    </p:spTree>
    <p:extLst>
      <p:ext uri="{BB962C8B-B14F-4D97-AF65-F5344CB8AC3E}">
        <p14:creationId xmlns:p14="http://schemas.microsoft.com/office/powerpoint/2010/main" val="13369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A5BF8E-31B6-4218-83F5-22CEEA5B30B3}"/>
              </a:ext>
            </a:extLst>
          </p:cNvPr>
          <p:cNvSpPr>
            <a:spLocks noGrp="1"/>
          </p:cNvSpPr>
          <p:nvPr>
            <p:ph type="body" sz="quarter" idx="12"/>
          </p:nvPr>
        </p:nvSpPr>
        <p:spPr>
          <a:xfrm>
            <a:off x="2458778" y="4873270"/>
            <a:ext cx="5119595" cy="145424"/>
          </a:xfrm>
        </p:spPr>
        <p:txBody>
          <a:bodyPr/>
          <a:lstStyle/>
          <a:p>
            <a:r>
              <a:rPr lang="en-US" sz="1050" dirty="0"/>
              <a:t>ezomero – connecting Python with OMERO</a:t>
            </a:r>
          </a:p>
        </p:txBody>
      </p:sp>
      <p:sp>
        <p:nvSpPr>
          <p:cNvPr id="5" name="Text Placeholder 4">
            <a:extLst>
              <a:ext uri="{FF2B5EF4-FFF2-40B4-BE49-F238E27FC236}">
                <a16:creationId xmlns:a16="http://schemas.microsoft.com/office/drawing/2014/main" id="{6581BD42-648D-4A14-B1F2-2A23CC65DACA}"/>
              </a:ext>
            </a:extLst>
          </p:cNvPr>
          <p:cNvSpPr>
            <a:spLocks noGrp="1"/>
          </p:cNvSpPr>
          <p:nvPr>
            <p:ph type="body" sz="quarter" idx="14"/>
          </p:nvPr>
        </p:nvSpPr>
        <p:spPr>
          <a:xfrm>
            <a:off x="243802" y="0"/>
            <a:ext cx="8379204" cy="3829439"/>
          </a:xfrm>
        </p:spPr>
        <p:txBody>
          <a:bodyPr/>
          <a:lstStyle/>
          <a:p>
            <a:pPr algn="ctr"/>
            <a:r>
              <a:rPr lang="en-US" sz="2800" dirty="0"/>
              <a:t>A quick comparison…</a:t>
            </a:r>
          </a:p>
        </p:txBody>
      </p:sp>
      <p:pic>
        <p:nvPicPr>
          <p:cNvPr id="6" name="Picture 5">
            <a:extLst>
              <a:ext uri="{FF2B5EF4-FFF2-40B4-BE49-F238E27FC236}">
                <a16:creationId xmlns:a16="http://schemas.microsoft.com/office/drawing/2014/main" id="{E6221C36-C84F-4559-8A4C-633D46C3D6B6}"/>
              </a:ext>
            </a:extLst>
          </p:cNvPr>
          <p:cNvPicPr>
            <a:picLocks noChangeAspect="1"/>
          </p:cNvPicPr>
          <p:nvPr/>
        </p:nvPicPr>
        <p:blipFill>
          <a:blip r:embed="rId3"/>
          <a:stretch>
            <a:fillRect/>
          </a:stretch>
        </p:blipFill>
        <p:spPr>
          <a:xfrm>
            <a:off x="1218732" y="819860"/>
            <a:ext cx="6706536" cy="2048161"/>
          </a:xfrm>
          <a:prstGeom prst="rect">
            <a:avLst/>
          </a:prstGeom>
        </p:spPr>
      </p:pic>
      <p:pic>
        <p:nvPicPr>
          <p:cNvPr id="9" name="Picture 8">
            <a:extLst>
              <a:ext uri="{FF2B5EF4-FFF2-40B4-BE49-F238E27FC236}">
                <a16:creationId xmlns:a16="http://schemas.microsoft.com/office/drawing/2014/main" id="{8E8B3394-9AAC-4D91-ADF4-31A0F270E4F4}"/>
              </a:ext>
            </a:extLst>
          </p:cNvPr>
          <p:cNvPicPr>
            <a:picLocks noChangeAspect="1"/>
          </p:cNvPicPr>
          <p:nvPr/>
        </p:nvPicPr>
        <p:blipFill>
          <a:blip r:embed="rId4"/>
          <a:stretch>
            <a:fillRect/>
          </a:stretch>
        </p:blipFill>
        <p:spPr>
          <a:xfrm>
            <a:off x="1218732" y="3161255"/>
            <a:ext cx="5801535" cy="1047896"/>
          </a:xfrm>
          <a:prstGeom prst="rect">
            <a:avLst/>
          </a:prstGeom>
        </p:spPr>
      </p:pic>
    </p:spTree>
    <p:extLst>
      <p:ext uri="{BB962C8B-B14F-4D97-AF65-F5344CB8AC3E}">
        <p14:creationId xmlns:p14="http://schemas.microsoft.com/office/powerpoint/2010/main" val="297259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A5BF8E-31B6-4218-83F5-22CEEA5B30B3}"/>
              </a:ext>
            </a:extLst>
          </p:cNvPr>
          <p:cNvSpPr>
            <a:spLocks noGrp="1"/>
          </p:cNvSpPr>
          <p:nvPr>
            <p:ph type="body" sz="quarter" idx="12"/>
          </p:nvPr>
        </p:nvSpPr>
        <p:spPr>
          <a:xfrm>
            <a:off x="2458778" y="4873270"/>
            <a:ext cx="5119595" cy="145424"/>
          </a:xfrm>
        </p:spPr>
        <p:txBody>
          <a:bodyPr/>
          <a:lstStyle/>
          <a:p>
            <a:r>
              <a:rPr lang="en-US" sz="1050" dirty="0"/>
              <a:t>ezomero – connecting Python with OMERO</a:t>
            </a:r>
          </a:p>
        </p:txBody>
      </p:sp>
      <p:sp>
        <p:nvSpPr>
          <p:cNvPr id="5" name="Text Placeholder 4">
            <a:extLst>
              <a:ext uri="{FF2B5EF4-FFF2-40B4-BE49-F238E27FC236}">
                <a16:creationId xmlns:a16="http://schemas.microsoft.com/office/drawing/2014/main" id="{6581BD42-648D-4A14-B1F2-2A23CC65DACA}"/>
              </a:ext>
            </a:extLst>
          </p:cNvPr>
          <p:cNvSpPr>
            <a:spLocks noGrp="1"/>
          </p:cNvSpPr>
          <p:nvPr>
            <p:ph type="body" sz="quarter" idx="14"/>
          </p:nvPr>
        </p:nvSpPr>
        <p:spPr>
          <a:xfrm>
            <a:off x="243802" y="0"/>
            <a:ext cx="8379204" cy="3829439"/>
          </a:xfrm>
        </p:spPr>
        <p:txBody>
          <a:bodyPr/>
          <a:lstStyle/>
          <a:p>
            <a:pPr algn="ctr"/>
            <a:r>
              <a:rPr lang="en-US" sz="2800" dirty="0"/>
              <a:t>Installing it is easy!</a:t>
            </a:r>
          </a:p>
        </p:txBody>
      </p:sp>
      <p:pic>
        <p:nvPicPr>
          <p:cNvPr id="6" name="Picture 5">
            <a:extLst>
              <a:ext uri="{FF2B5EF4-FFF2-40B4-BE49-F238E27FC236}">
                <a16:creationId xmlns:a16="http://schemas.microsoft.com/office/drawing/2014/main" id="{33D6984C-D502-4F7E-ADE2-56F152AEC6C2}"/>
              </a:ext>
            </a:extLst>
          </p:cNvPr>
          <p:cNvPicPr>
            <a:picLocks noChangeAspect="1"/>
          </p:cNvPicPr>
          <p:nvPr/>
        </p:nvPicPr>
        <p:blipFill>
          <a:blip r:embed="rId3"/>
          <a:stretch>
            <a:fillRect/>
          </a:stretch>
        </p:blipFill>
        <p:spPr>
          <a:xfrm>
            <a:off x="1352842" y="841856"/>
            <a:ext cx="6161124" cy="3581445"/>
          </a:xfrm>
          <a:prstGeom prst="rect">
            <a:avLst/>
          </a:prstGeom>
        </p:spPr>
      </p:pic>
    </p:spTree>
    <p:extLst>
      <p:ext uri="{BB962C8B-B14F-4D97-AF65-F5344CB8AC3E}">
        <p14:creationId xmlns:p14="http://schemas.microsoft.com/office/powerpoint/2010/main" val="162346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A5BF8E-31B6-4218-83F5-22CEEA5B30B3}"/>
              </a:ext>
            </a:extLst>
          </p:cNvPr>
          <p:cNvSpPr>
            <a:spLocks noGrp="1"/>
          </p:cNvSpPr>
          <p:nvPr>
            <p:ph type="body" sz="quarter" idx="12"/>
          </p:nvPr>
        </p:nvSpPr>
        <p:spPr>
          <a:xfrm>
            <a:off x="2458778" y="4873270"/>
            <a:ext cx="5119595" cy="145424"/>
          </a:xfrm>
        </p:spPr>
        <p:txBody>
          <a:bodyPr/>
          <a:lstStyle/>
          <a:p>
            <a:r>
              <a:rPr lang="en-US" sz="1050" dirty="0"/>
              <a:t>ezomero – connecting Python with OMERO</a:t>
            </a:r>
          </a:p>
        </p:txBody>
      </p:sp>
      <p:sp>
        <p:nvSpPr>
          <p:cNvPr id="5" name="Text Placeholder 4">
            <a:extLst>
              <a:ext uri="{FF2B5EF4-FFF2-40B4-BE49-F238E27FC236}">
                <a16:creationId xmlns:a16="http://schemas.microsoft.com/office/drawing/2014/main" id="{6581BD42-648D-4A14-B1F2-2A23CC65DACA}"/>
              </a:ext>
            </a:extLst>
          </p:cNvPr>
          <p:cNvSpPr>
            <a:spLocks noGrp="1"/>
          </p:cNvSpPr>
          <p:nvPr>
            <p:ph type="body" sz="quarter" idx="14"/>
          </p:nvPr>
        </p:nvSpPr>
        <p:spPr>
          <a:xfrm>
            <a:off x="243802" y="0"/>
            <a:ext cx="8379204" cy="3829439"/>
          </a:xfrm>
        </p:spPr>
        <p:txBody>
          <a:bodyPr/>
          <a:lstStyle/>
          <a:p>
            <a:pPr algn="ctr"/>
            <a:r>
              <a:rPr lang="en-US" sz="2800" dirty="0"/>
              <a:t>We’re on </a:t>
            </a:r>
            <a:r>
              <a:rPr lang="en-US" sz="2800" dirty="0" err="1"/>
              <a:t>Github</a:t>
            </a:r>
            <a:endParaRPr lang="en-US" sz="2800" dirty="0"/>
          </a:p>
        </p:txBody>
      </p:sp>
      <p:sp>
        <p:nvSpPr>
          <p:cNvPr id="7" name="TextBox 6">
            <a:extLst>
              <a:ext uri="{FF2B5EF4-FFF2-40B4-BE49-F238E27FC236}">
                <a16:creationId xmlns:a16="http://schemas.microsoft.com/office/drawing/2014/main" id="{E9C08909-B4D8-4A6A-AC7C-4B9FCD6D6838}"/>
              </a:ext>
            </a:extLst>
          </p:cNvPr>
          <p:cNvSpPr txBox="1"/>
          <p:nvPr/>
        </p:nvSpPr>
        <p:spPr>
          <a:xfrm>
            <a:off x="640702" y="4345934"/>
            <a:ext cx="7887478" cy="400110"/>
          </a:xfrm>
          <a:prstGeom prst="rect">
            <a:avLst/>
          </a:prstGeom>
          <a:noFill/>
        </p:spPr>
        <p:txBody>
          <a:bodyPr wrap="square" rtlCol="0">
            <a:spAutoFit/>
          </a:bodyPr>
          <a:lstStyle/>
          <a:p>
            <a:pPr algn="ctr"/>
            <a:r>
              <a:rPr lang="en-US" sz="2000" dirty="0"/>
              <a:t>https://github.com/TheJacksonLaboratory/ezomero</a:t>
            </a:r>
          </a:p>
        </p:txBody>
      </p:sp>
      <p:pic>
        <p:nvPicPr>
          <p:cNvPr id="3" name="Picture 2">
            <a:extLst>
              <a:ext uri="{FF2B5EF4-FFF2-40B4-BE49-F238E27FC236}">
                <a16:creationId xmlns:a16="http://schemas.microsoft.com/office/drawing/2014/main" id="{E297DC63-1CF4-4D6F-BCD7-58A92DEA166E}"/>
              </a:ext>
            </a:extLst>
          </p:cNvPr>
          <p:cNvPicPr>
            <a:picLocks noChangeAspect="1"/>
          </p:cNvPicPr>
          <p:nvPr/>
        </p:nvPicPr>
        <p:blipFill>
          <a:blip r:embed="rId3"/>
          <a:stretch>
            <a:fillRect/>
          </a:stretch>
        </p:blipFill>
        <p:spPr>
          <a:xfrm>
            <a:off x="1995132" y="655024"/>
            <a:ext cx="5178617" cy="3690910"/>
          </a:xfrm>
          <a:prstGeom prst="rect">
            <a:avLst/>
          </a:prstGeom>
        </p:spPr>
      </p:pic>
    </p:spTree>
    <p:extLst>
      <p:ext uri="{BB962C8B-B14F-4D97-AF65-F5344CB8AC3E}">
        <p14:creationId xmlns:p14="http://schemas.microsoft.com/office/powerpoint/2010/main" val="357449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6692900" y="4710114"/>
            <a:ext cx="2133600" cy="27384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4791E93-A2B7-0848-BDB4-10A6DF01D9B6}" type="slidenum">
              <a:rPr lang="en-US" smtClean="0"/>
              <a:pPr/>
              <a:t>6</a:t>
            </a:fld>
            <a:endParaRPr lang="en-US" dirty="0"/>
          </a:p>
        </p:txBody>
      </p:sp>
    </p:spTree>
    <p:extLst>
      <p:ext uri="{BB962C8B-B14F-4D97-AF65-F5344CB8AC3E}">
        <p14:creationId xmlns:p14="http://schemas.microsoft.com/office/powerpoint/2010/main" val="482235643"/>
      </p:ext>
    </p:extLst>
  </p:cSld>
  <p:clrMapOvr>
    <a:masterClrMapping/>
  </p:clrMapOvr>
</p:sld>
</file>

<file path=ppt/theme/theme1.xml><?xml version="1.0" encoding="utf-8"?>
<a:theme xmlns:a="http://schemas.openxmlformats.org/drawingml/2006/main" name="JAX 16x9 Template Slides">
  <a:themeElements>
    <a:clrScheme name="jax-10-2020-template">
      <a:dk1>
        <a:srgbClr val="000000"/>
      </a:dk1>
      <a:lt1>
        <a:srgbClr val="FFFFFF"/>
      </a:lt1>
      <a:dk2>
        <a:srgbClr val="A6A6A6"/>
      </a:dk2>
      <a:lt2>
        <a:srgbClr val="04A6F0"/>
      </a:lt2>
      <a:accent1>
        <a:srgbClr val="04A6F0"/>
      </a:accent1>
      <a:accent2>
        <a:srgbClr val="A6A6A6"/>
      </a:accent2>
      <a:accent3>
        <a:srgbClr val="BEBEBE"/>
      </a:accent3>
      <a:accent4>
        <a:srgbClr val="FEFFFF"/>
      </a:accent4>
      <a:accent5>
        <a:srgbClr val="FEFFFF"/>
      </a:accent5>
      <a:accent6>
        <a:srgbClr val="FEFFFF"/>
      </a:accent6>
      <a:hlink>
        <a:srgbClr val="04A6F0"/>
      </a:hlink>
      <a:folHlink>
        <a:srgbClr val="04A6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1CCDB4DB-ACB2-C846-8C46-529542E659E6}" vid="{898E8C55-0205-CE41-812C-D2B5C09BF4C2}"/>
    </a:ext>
  </a:extLst>
</a:theme>
</file>

<file path=ppt/theme/theme2.xml><?xml version="1.0" encoding="utf-8"?>
<a:theme xmlns:a="http://schemas.openxmlformats.org/drawingml/2006/main" name="Alternate 16x9 Title Slides">
  <a:themeElements>
    <a:clrScheme name="jax-10-2020-template">
      <a:dk1>
        <a:srgbClr val="000000"/>
      </a:dk1>
      <a:lt1>
        <a:srgbClr val="FFFFFF"/>
      </a:lt1>
      <a:dk2>
        <a:srgbClr val="A6A6A6"/>
      </a:dk2>
      <a:lt2>
        <a:srgbClr val="04A6F0"/>
      </a:lt2>
      <a:accent1>
        <a:srgbClr val="04A6F0"/>
      </a:accent1>
      <a:accent2>
        <a:srgbClr val="A6A6A6"/>
      </a:accent2>
      <a:accent3>
        <a:srgbClr val="BEBEBE"/>
      </a:accent3>
      <a:accent4>
        <a:srgbClr val="FEFFFF"/>
      </a:accent4>
      <a:accent5>
        <a:srgbClr val="FEFFFF"/>
      </a:accent5>
      <a:accent6>
        <a:srgbClr val="FEFFFF"/>
      </a:accent6>
      <a:hlink>
        <a:srgbClr val="04A6F0"/>
      </a:hlink>
      <a:folHlink>
        <a:srgbClr val="04A6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1CCDB4DB-ACB2-C846-8C46-529542E659E6}" vid="{364608FA-90A6-F54F-B3E8-3C7F9F043B0C}"/>
    </a:ext>
  </a:extLst>
</a:theme>
</file>

<file path=ppt/theme/theme3.xml><?xml version="1.0" encoding="utf-8"?>
<a:theme xmlns:a="http://schemas.openxmlformats.org/drawingml/2006/main" name="16x9 Content Options">
  <a:themeElements>
    <a:clrScheme name="jax-10-2020-template">
      <a:dk1>
        <a:srgbClr val="000000"/>
      </a:dk1>
      <a:lt1>
        <a:srgbClr val="FFFFFF"/>
      </a:lt1>
      <a:dk2>
        <a:srgbClr val="A6A6A6"/>
      </a:dk2>
      <a:lt2>
        <a:srgbClr val="04A6F0"/>
      </a:lt2>
      <a:accent1>
        <a:srgbClr val="04A6F0"/>
      </a:accent1>
      <a:accent2>
        <a:srgbClr val="A6A6A6"/>
      </a:accent2>
      <a:accent3>
        <a:srgbClr val="BEBEBE"/>
      </a:accent3>
      <a:accent4>
        <a:srgbClr val="FEFFFF"/>
      </a:accent4>
      <a:accent5>
        <a:srgbClr val="FEFFFF"/>
      </a:accent5>
      <a:accent6>
        <a:srgbClr val="FEFFFF"/>
      </a:accent6>
      <a:hlink>
        <a:srgbClr val="04A6F0"/>
      </a:hlink>
      <a:folHlink>
        <a:srgbClr val="04A6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1CCDB4DB-ACB2-C846-8C46-529542E659E6}" vid="{9D4A9D68-44F8-484C-96EF-48FCC04B188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A7BD09C7C7044F8405D6F39905F712" ma:contentTypeVersion="8" ma:contentTypeDescription="Create a new document." ma:contentTypeScope="" ma:versionID="a8669919fb5ada7a70efda1587f8fb7a">
  <xsd:schema xmlns:xsd="http://www.w3.org/2001/XMLSchema" xmlns:xs="http://www.w3.org/2001/XMLSchema" xmlns:p="http://schemas.microsoft.com/office/2006/metadata/properties" xmlns:ns2="46d234e1-776c-4c7d-8395-adcc008bf941" targetNamespace="http://schemas.microsoft.com/office/2006/metadata/properties" ma:root="true" ma:fieldsID="f622a0430bd1f37f36fe2a3873545d65" ns2:_="">
    <xsd:import namespace="46d234e1-776c-4c7d-8395-adcc008bf9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d234e1-776c-4c7d-8395-adcc008bf9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277667-357F-4BE6-8CB1-7A3D91025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d234e1-776c-4c7d-8395-adcc008bf9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4BC7C9-932E-48BF-A829-E2B94F64141C}">
  <ds:schemaRefs>
    <ds:schemaRef ds:uri="http://schemas.microsoft.com/sharepoint/v3/contenttype/forms"/>
  </ds:schemaRefs>
</ds:datastoreItem>
</file>

<file path=customXml/itemProps3.xml><?xml version="1.0" encoding="utf-8"?>
<ds:datastoreItem xmlns:ds="http://schemas.openxmlformats.org/officeDocument/2006/customXml" ds:itemID="{392CF67B-E2E9-4209-BCCB-D94D6967B570}">
  <ds:schemaRefs>
    <ds:schemaRef ds:uri="http://purl.org/dc/terms/"/>
    <ds:schemaRef ds:uri="http://schemas.microsoft.com/office/2006/documentManagement/types"/>
    <ds:schemaRef ds:uri="http://schemas.microsoft.com/office/2006/metadata/properties"/>
    <ds:schemaRef ds:uri="http://purl.org/dc/elements/1.1/"/>
    <ds:schemaRef ds:uri="http://purl.org/dc/dcmitype/"/>
    <ds:schemaRef ds:uri="46d234e1-776c-4c7d-8395-adcc008bf941"/>
    <ds:schemaRef ds:uri="http://schemas.openxmlformats.org/package/2006/metadata/core-properties"/>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827</TotalTime>
  <Words>467</Words>
  <Application>Microsoft Office PowerPoint</Application>
  <PresentationFormat>On-screen Show (16:9)</PresentationFormat>
  <Paragraphs>27</Paragraphs>
  <Slides>6</Slides>
  <Notes>6</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6</vt:i4>
      </vt:variant>
    </vt:vector>
  </HeadingPairs>
  <TitlesOfParts>
    <vt:vector size="11" baseType="lpstr">
      <vt:lpstr>Arial</vt:lpstr>
      <vt:lpstr>Calibri</vt:lpstr>
      <vt:lpstr>JAX 16x9 Template Slides</vt:lpstr>
      <vt:lpstr>Alternate 16x9 Title Slides</vt:lpstr>
      <vt:lpstr>16x9 Content Options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Erick Ratamero</cp:lastModifiedBy>
  <cp:revision>31</cp:revision>
  <dcterms:created xsi:type="dcterms:W3CDTF">2021-01-14T19:13:03Z</dcterms:created>
  <dcterms:modified xsi:type="dcterms:W3CDTF">2022-04-21T14:06:41Z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0x010100ABA7BD09C7C7044F8405D6F39905F712</vt:lpwstr>
  </property>
</Properties>
</file>