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66" r:id="rId4"/>
    <p:sldId id="257" r:id="rId5"/>
    <p:sldId id="258" r:id="rId6"/>
    <p:sldId id="268" r:id="rId7"/>
    <p:sldId id="263" r:id="rId8"/>
    <p:sldId id="269" r:id="rId9"/>
    <p:sldId id="264" r:id="rId10"/>
    <p:sldId id="259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982B-8D74-4154-9199-AC90F83155C2}" v="2" dt="2021-11-02T22:41:2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OZA GOMEZ, ERICK DAVID" userId="e429d224-cce7-4244-95c6-9a677dbdf54c" providerId="ADAL" clId="{2DBA982B-8D74-4154-9199-AC90F83155C2}"/>
    <pc:docChg chg="modSld">
      <pc:chgData name="MENDOZA GOMEZ, ERICK DAVID" userId="e429d224-cce7-4244-95c6-9a677dbdf54c" providerId="ADAL" clId="{2DBA982B-8D74-4154-9199-AC90F83155C2}" dt="2021-11-02T22:41:26.733" v="16" actId="20577"/>
      <pc:docMkLst>
        <pc:docMk/>
      </pc:docMkLst>
      <pc:sldChg chg="addSp modSp mod">
        <pc:chgData name="MENDOZA GOMEZ, ERICK DAVID" userId="e429d224-cce7-4244-95c6-9a677dbdf54c" providerId="ADAL" clId="{2DBA982B-8D74-4154-9199-AC90F83155C2}" dt="2021-11-02T22:41:26.733" v="16" actId="20577"/>
        <pc:sldMkLst>
          <pc:docMk/>
          <pc:sldMk cId="172218981" sldId="265"/>
        </pc:sldMkLst>
        <pc:spChg chg="add mod">
          <ac:chgData name="MENDOZA GOMEZ, ERICK DAVID" userId="e429d224-cce7-4244-95c6-9a677dbdf54c" providerId="ADAL" clId="{2DBA982B-8D74-4154-9199-AC90F83155C2}" dt="2021-11-02T22:41:26.733" v="16" actId="20577"/>
          <ac:spMkLst>
            <pc:docMk/>
            <pc:sldMk cId="172218981" sldId="265"/>
            <ac:spMk id="3" creationId="{B150AD86-43E5-486E-9839-C17647D4F6A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61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038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27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748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767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08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27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82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6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89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DF8D-C6CD-4F55-B3F0-C8168EE91E54}" type="datetimeFigureOut">
              <a:rPr lang="es-MX" smtClean="0"/>
              <a:t>02/11/2021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1B38-35CC-4949-BC3D-C03B1B1DFF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63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nce.com/es/futur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E47E-43EC-4857-9834-6D3587D2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BINANCE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50AD86-43E5-486E-9839-C17647D4F6AC}"/>
              </a:ext>
            </a:extLst>
          </p:cNvPr>
          <p:cNvSpPr txBox="1"/>
          <p:nvPr/>
        </p:nvSpPr>
        <p:spPr>
          <a:xfrm>
            <a:off x="755374" y="6281530"/>
            <a:ext cx="1089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Referencia: </a:t>
            </a:r>
            <a:r>
              <a:rPr lang="es-MX" dirty="0">
                <a:hlinkClick r:id="rId2"/>
              </a:rPr>
              <a:t>https://www.binance.com/es/futures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218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08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Garantía cruzada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47067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Función innovadora que permite a los usuarios utilizar sus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criptoactivos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como garantía para tomar prestado otro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criptoactivo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D188754B-F688-4A95-A708-9E0AF5CAD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6" t="29872" r="628" b="8843"/>
          <a:stretch/>
        </p:blipFill>
        <p:spPr bwMode="auto">
          <a:xfrm>
            <a:off x="1421443" y="3816888"/>
            <a:ext cx="3420905" cy="29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0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8127121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Tabla de clasificación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29" y="1534079"/>
            <a:ext cx="52896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1E20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ezcla entre una red social y el trading de criptomonedas que permite a los usuarios visualizar y seguir las posiciones de los mejores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traders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la plataforma.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A473C521-7E48-4C1B-97A4-F361552CB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86" y="4224635"/>
            <a:ext cx="6064842" cy="24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26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54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Batalla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29" y="1534079"/>
            <a:ext cx="52896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s-MX" sz="2800" dirty="0">
                <a:solidFill>
                  <a:srgbClr val="1E2026"/>
                </a:solidFill>
                <a:latin typeface="BinancePlex"/>
              </a:rPr>
              <a:t>L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BinancePlex"/>
              </a:rPr>
              <a:t>a gamificación del trading de criptomonedas que enfrenta a los </a:t>
            </a:r>
            <a:r>
              <a:rPr lang="es-MX" sz="2800" b="0" i="0" dirty="0" err="1">
                <a:solidFill>
                  <a:srgbClr val="1E2026"/>
                </a:solidFill>
                <a:effectLst/>
                <a:latin typeface="BinancePlex"/>
              </a:rPr>
              <a:t>traders</a:t>
            </a:r>
            <a:r>
              <a:rPr lang="es-MX" sz="2800" b="0" i="0" dirty="0">
                <a:solidFill>
                  <a:srgbClr val="1E2026"/>
                </a:solidFill>
                <a:effectLst/>
                <a:latin typeface="BinancePlex"/>
              </a:rPr>
              <a:t> cara a cara en una batalla para ver quién obtiene más beneficios en un período. determinado.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" r="76547" b="-1"/>
          <a:stretch/>
        </p:blipFill>
        <p:spPr>
          <a:xfrm>
            <a:off x="7408606" y="3082744"/>
            <a:ext cx="571244" cy="698104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5B6BCF6-A042-4A93-9024-A58F7023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416" y="4211735"/>
            <a:ext cx="3097111" cy="251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86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71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USDS-M Futures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Contratos perpetuos o trimestrales liquidados en USDT o BUSD.</a:t>
            </a:r>
          </a:p>
        </p:txBody>
      </p:sp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EBE88342-825E-493D-84E9-F1FC213F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22" y="3072670"/>
            <a:ext cx="2435653" cy="706589"/>
          </a:xfrm>
          <a:prstGeom prst="rect">
            <a:avLst/>
          </a:prstGeom>
        </p:spPr>
      </p:pic>
      <p:pic>
        <p:nvPicPr>
          <p:cNvPr id="45" name="Imagen 44" descr="Tabla&#10;&#10;Descripción generada automáticamente">
            <a:extLst>
              <a:ext uri="{FF2B5EF4-FFF2-40B4-BE49-F238E27FC236}">
                <a16:creationId xmlns:a16="http://schemas.microsoft.com/office/drawing/2014/main" id="{68CA5265-3700-4872-A814-5170F9A31C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5" r="2472"/>
          <a:stretch/>
        </p:blipFill>
        <p:spPr>
          <a:xfrm>
            <a:off x="468846" y="4420163"/>
            <a:ext cx="4909979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5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71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USDS-M Futures</a:t>
            </a: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58466" y="1932243"/>
            <a:ext cx="53561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Liquidación en USDS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los contratos se expresan y liquidan en BUSD o USDT.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Vencimiento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perpetuo y trimestral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Reglas claras de fijación de precios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cada contrato de futuros de USDS-M especifica la cantidad del activo base entregada para un único contrato, también conocido como «unidad de contrato». Por ejemplo, los contratos de futuros en BTC/USDT, ETH/USDT y BCH/USDT representan solamente una unidad de su activo base respectivo, de forma similar a los mercados spot.</a:t>
            </a:r>
          </a:p>
          <a:p>
            <a:pPr algn="just"/>
            <a:endParaRPr lang="es-MX" sz="1400" b="0" i="0" dirty="0">
              <a:solidFill>
                <a:srgbClr val="1E20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400" b="1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Comisión de financiación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los contratos perpetuos de USDS-M llevan asociada una comisión de financiación. Los pagos de financiación se efectúan mediante transferencias entre los </a:t>
            </a:r>
            <a:r>
              <a:rPr lang="es-MX" sz="1400" b="0" i="0" dirty="0" err="1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traders</a:t>
            </a:r>
            <a:r>
              <a:rPr lang="es-MX" sz="1400" b="0" i="0" dirty="0">
                <a:solidFill>
                  <a:srgbClr val="1E20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se cobran cada ocho horas.</a:t>
            </a:r>
          </a:p>
          <a:p>
            <a:pPr algn="just"/>
            <a:endParaRPr lang="es-MX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EBE88342-825E-493D-84E9-F1FC213F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22" y="3072670"/>
            <a:ext cx="2435653" cy="7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1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8880944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35892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COIN-M Futures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Contratos perpetuos, bimestrales o trimestrales liquidados en criptomoneda.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57" r="28699" b="-1"/>
          <a:stretch/>
        </p:blipFill>
        <p:spPr>
          <a:xfrm>
            <a:off x="6196166" y="3062920"/>
            <a:ext cx="1736659" cy="760700"/>
          </a:xfrm>
          <a:prstGeom prst="rect">
            <a:avLst/>
          </a:prstGeom>
        </p:spPr>
      </p:pic>
      <p:pic>
        <p:nvPicPr>
          <p:cNvPr id="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5A8D933B-29E6-4B79-A785-1A6B937E2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" t="22849"/>
          <a:stretch/>
        </p:blipFill>
        <p:spPr>
          <a:xfrm>
            <a:off x="463826" y="4346711"/>
            <a:ext cx="4932479" cy="237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62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Leveraged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mayor apalancamiento sin riesgo de liquidación.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80" r="55826" b="-1"/>
          <a:stretch/>
        </p:blipFill>
        <p:spPr>
          <a:xfrm>
            <a:off x="6878472" y="2872372"/>
            <a:ext cx="1075926" cy="955178"/>
          </a:xfrm>
          <a:prstGeom prst="rect">
            <a:avLst/>
          </a:prstGeom>
        </p:spPr>
      </p:pic>
      <p:pic>
        <p:nvPicPr>
          <p:cNvPr id="4" name="Imagen 3" descr="Tabla&#10;&#10;Descripción generada automáticamente">
            <a:extLst>
              <a:ext uri="{FF2B5EF4-FFF2-40B4-BE49-F238E27FC236}">
                <a16:creationId xmlns:a16="http://schemas.microsoft.com/office/drawing/2014/main" id="{D2CCF7A0-0CB8-4826-B6E3-0013962649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r="1041"/>
          <a:stretch/>
        </p:blipFill>
        <p:spPr>
          <a:xfrm>
            <a:off x="779107" y="4231323"/>
            <a:ext cx="4799750" cy="23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6200000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Leveraged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Tokens</a:t>
            </a: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403288" y="1806007"/>
            <a:ext cx="626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0" i="0" dirty="0">
                <a:solidFill>
                  <a:srgbClr val="1E2026"/>
                </a:solidFill>
                <a:effectLst/>
                <a:latin typeface="BinancePlex"/>
              </a:rPr>
              <a:t>Los tokens apalancados de </a:t>
            </a:r>
            <a:r>
              <a:rPr lang="es-MX" sz="2000" b="0" i="0" dirty="0" err="1">
                <a:solidFill>
                  <a:srgbClr val="1E2026"/>
                </a:solidFill>
                <a:effectLst/>
                <a:latin typeface="BinancePlex"/>
              </a:rPr>
              <a:t>Binance</a:t>
            </a:r>
            <a:r>
              <a:rPr lang="es-MX" sz="2000" b="0" i="0" dirty="0">
                <a:solidFill>
                  <a:srgbClr val="1E2026"/>
                </a:solidFill>
                <a:effectLst/>
                <a:latin typeface="BinancePlex"/>
              </a:rPr>
              <a:t> (BLVT, por su nombre en inglés) son activos con los que puedes hacer trading en el mercado de spot y que te ofrecen la posibilidad de apalancar una criptomoneda sin riesgo de liquidación.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80" r="55826" b="-1"/>
          <a:stretch/>
        </p:blipFill>
        <p:spPr>
          <a:xfrm>
            <a:off x="6878472" y="2872372"/>
            <a:ext cx="1075926" cy="955178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989C31D-4F04-4D41-A779-496D5AD0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51" y="4158117"/>
            <a:ext cx="7151543" cy="187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50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3408077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1189630" y="1534079"/>
            <a:ext cx="3468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cripto-opciones simplificadas. Riesgo limitado y beneficios ilimitados.</a:t>
            </a: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9" r="77027" b="-1"/>
          <a:stretch/>
        </p:blipFill>
        <p:spPr>
          <a:xfrm>
            <a:off x="7354998" y="3111911"/>
            <a:ext cx="559558" cy="746937"/>
          </a:xfrm>
          <a:prstGeom prst="rect">
            <a:avLst/>
          </a:prstGeom>
        </p:spPr>
      </p:pic>
      <p:pic>
        <p:nvPicPr>
          <p:cNvPr id="9" name="Imagen 8" descr="Tabla&#10;&#10;Descripción generada automáticamente con confianza media">
            <a:extLst>
              <a:ext uri="{FF2B5EF4-FFF2-40B4-BE49-F238E27FC236}">
                <a16:creationId xmlns:a16="http://schemas.microsoft.com/office/drawing/2014/main" id="{72C62C5A-BB6D-4DC7-A646-0DA9A13C0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07" r="-408"/>
          <a:stretch/>
        </p:blipFill>
        <p:spPr>
          <a:xfrm>
            <a:off x="331535" y="4103701"/>
            <a:ext cx="5614759" cy="25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9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2B03D2E3-7327-4347-856C-6C0F45E066FD}"/>
              </a:ext>
            </a:extLst>
          </p:cNvPr>
          <p:cNvGrpSpPr/>
          <p:nvPr/>
        </p:nvGrpSpPr>
        <p:grpSpPr>
          <a:xfrm rot="13408077">
            <a:off x="7447227" y="404955"/>
            <a:ext cx="6050312" cy="6045332"/>
            <a:chOff x="4552597" y="406334"/>
            <a:chExt cx="6050312" cy="6045332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B1A11957-0FC2-49E9-BFAE-1B3A6EAF7612}"/>
                </a:ext>
              </a:extLst>
            </p:cNvPr>
            <p:cNvSpPr/>
            <p:nvPr/>
          </p:nvSpPr>
          <p:spPr>
            <a:xfrm>
              <a:off x="4850771" y="704508"/>
              <a:ext cx="5453964" cy="5448984"/>
            </a:xfrm>
            <a:custGeom>
              <a:avLst/>
              <a:gdLst>
                <a:gd name="connsiteX0" fmla="*/ 2729472 w 5453964"/>
                <a:gd name="connsiteY0" fmla="*/ 729148 h 5448984"/>
                <a:gd name="connsiteX1" fmla="*/ 734128 w 5453964"/>
                <a:gd name="connsiteY1" fmla="*/ 2724492 h 5448984"/>
                <a:gd name="connsiteX2" fmla="*/ 2729472 w 5453964"/>
                <a:gd name="connsiteY2" fmla="*/ 4719836 h 5448984"/>
                <a:gd name="connsiteX3" fmla="*/ 4724816 w 5453964"/>
                <a:gd name="connsiteY3" fmla="*/ 2724492 h 5448984"/>
                <a:gd name="connsiteX4" fmla="*/ 2729472 w 5453964"/>
                <a:gd name="connsiteY4" fmla="*/ 729148 h 5448984"/>
                <a:gd name="connsiteX5" fmla="*/ 2341601 w 5453964"/>
                <a:gd name="connsiteY5" fmla="*/ 0 h 5448984"/>
                <a:gd name="connsiteX6" fmla="*/ 2346476 w 5453964"/>
                <a:gd name="connsiteY6" fmla="*/ 48357 h 5448984"/>
                <a:gd name="connsiteX7" fmla="*/ 2729472 w 5453964"/>
                <a:gd name="connsiteY7" fmla="*/ 360508 h 5448984"/>
                <a:gd name="connsiteX8" fmla="*/ 3112469 w 5453964"/>
                <a:gd name="connsiteY8" fmla="*/ 48357 h 5448984"/>
                <a:gd name="connsiteX9" fmla="*/ 3117344 w 5453964"/>
                <a:gd name="connsiteY9" fmla="*/ 0 h 5448984"/>
                <a:gd name="connsiteX10" fmla="*/ 3284685 w 5453964"/>
                <a:gd name="connsiteY10" fmla="*/ 25539 h 5448984"/>
                <a:gd name="connsiteX11" fmla="*/ 4269776 w 5453964"/>
                <a:gd name="connsiteY11" fmla="*/ 440067 h 5448984"/>
                <a:gd name="connsiteX12" fmla="*/ 4384272 w 5453964"/>
                <a:gd name="connsiteY12" fmla="*/ 525685 h 5448984"/>
                <a:gd name="connsiteX13" fmla="*/ 4378344 w 5453964"/>
                <a:gd name="connsiteY13" fmla="*/ 532869 h 5448984"/>
                <a:gd name="connsiteX14" fmla="*/ 4311578 w 5453964"/>
                <a:gd name="connsiteY14" fmla="*/ 751447 h 5448984"/>
                <a:gd name="connsiteX15" fmla="*/ 4702517 w 5453964"/>
                <a:gd name="connsiteY15" fmla="*/ 1142386 h 5448984"/>
                <a:gd name="connsiteX16" fmla="*/ 4921095 w 5453964"/>
                <a:gd name="connsiteY16" fmla="*/ 1075620 h 5448984"/>
                <a:gd name="connsiteX17" fmla="*/ 4928279 w 5453964"/>
                <a:gd name="connsiteY17" fmla="*/ 1069693 h 5448984"/>
                <a:gd name="connsiteX18" fmla="*/ 5013897 w 5453964"/>
                <a:gd name="connsiteY18" fmla="*/ 1184188 h 5448984"/>
                <a:gd name="connsiteX19" fmla="*/ 5428425 w 5453964"/>
                <a:gd name="connsiteY19" fmla="*/ 2169279 h 5448984"/>
                <a:gd name="connsiteX20" fmla="*/ 5453964 w 5453964"/>
                <a:gd name="connsiteY20" fmla="*/ 2336621 h 5448984"/>
                <a:gd name="connsiteX21" fmla="*/ 5405607 w 5453964"/>
                <a:gd name="connsiteY21" fmla="*/ 2341496 h 5448984"/>
                <a:gd name="connsiteX22" fmla="*/ 5093456 w 5453964"/>
                <a:gd name="connsiteY22" fmla="*/ 2724492 h 5448984"/>
                <a:gd name="connsiteX23" fmla="*/ 5405607 w 5453964"/>
                <a:gd name="connsiteY23" fmla="*/ 3107489 h 5448984"/>
                <a:gd name="connsiteX24" fmla="*/ 5453964 w 5453964"/>
                <a:gd name="connsiteY24" fmla="*/ 3112363 h 5448984"/>
                <a:gd name="connsiteX25" fmla="*/ 5428425 w 5453964"/>
                <a:gd name="connsiteY25" fmla="*/ 3279705 h 5448984"/>
                <a:gd name="connsiteX26" fmla="*/ 5013897 w 5453964"/>
                <a:gd name="connsiteY26" fmla="*/ 4264796 h 5448984"/>
                <a:gd name="connsiteX27" fmla="*/ 4928279 w 5453964"/>
                <a:gd name="connsiteY27" fmla="*/ 4379292 h 5448984"/>
                <a:gd name="connsiteX28" fmla="*/ 4921095 w 5453964"/>
                <a:gd name="connsiteY28" fmla="*/ 4373364 h 5448984"/>
                <a:gd name="connsiteX29" fmla="*/ 4702517 w 5453964"/>
                <a:gd name="connsiteY29" fmla="*/ 4306598 h 5448984"/>
                <a:gd name="connsiteX30" fmla="*/ 4311578 w 5453964"/>
                <a:gd name="connsiteY30" fmla="*/ 4697537 h 5448984"/>
                <a:gd name="connsiteX31" fmla="*/ 4378344 w 5453964"/>
                <a:gd name="connsiteY31" fmla="*/ 4916115 h 5448984"/>
                <a:gd name="connsiteX32" fmla="*/ 4384272 w 5453964"/>
                <a:gd name="connsiteY32" fmla="*/ 4923299 h 5448984"/>
                <a:gd name="connsiteX33" fmla="*/ 4269776 w 5453964"/>
                <a:gd name="connsiteY33" fmla="*/ 5008918 h 5448984"/>
                <a:gd name="connsiteX34" fmla="*/ 3284685 w 5453964"/>
                <a:gd name="connsiteY34" fmla="*/ 5423445 h 5448984"/>
                <a:gd name="connsiteX35" fmla="*/ 3117344 w 5453964"/>
                <a:gd name="connsiteY35" fmla="*/ 5448984 h 5448984"/>
                <a:gd name="connsiteX36" fmla="*/ 3112469 w 5453964"/>
                <a:gd name="connsiteY36" fmla="*/ 5400627 h 5448984"/>
                <a:gd name="connsiteX37" fmla="*/ 2729472 w 5453964"/>
                <a:gd name="connsiteY37" fmla="*/ 5088476 h 5448984"/>
                <a:gd name="connsiteX38" fmla="*/ 2346476 w 5453964"/>
                <a:gd name="connsiteY38" fmla="*/ 5400627 h 5448984"/>
                <a:gd name="connsiteX39" fmla="*/ 2341601 w 5453964"/>
                <a:gd name="connsiteY39" fmla="*/ 5448984 h 5448984"/>
                <a:gd name="connsiteX40" fmla="*/ 2174259 w 5453964"/>
                <a:gd name="connsiteY40" fmla="*/ 5423445 h 5448984"/>
                <a:gd name="connsiteX41" fmla="*/ 1189169 w 5453964"/>
                <a:gd name="connsiteY41" fmla="*/ 5008918 h 5448984"/>
                <a:gd name="connsiteX42" fmla="*/ 1074673 w 5453964"/>
                <a:gd name="connsiteY42" fmla="*/ 4923299 h 5448984"/>
                <a:gd name="connsiteX43" fmla="*/ 1080600 w 5453964"/>
                <a:gd name="connsiteY43" fmla="*/ 4916115 h 5448984"/>
                <a:gd name="connsiteX44" fmla="*/ 1147366 w 5453964"/>
                <a:gd name="connsiteY44" fmla="*/ 4697537 h 5448984"/>
                <a:gd name="connsiteX45" fmla="*/ 756427 w 5453964"/>
                <a:gd name="connsiteY45" fmla="*/ 4306598 h 5448984"/>
                <a:gd name="connsiteX46" fmla="*/ 537849 w 5453964"/>
                <a:gd name="connsiteY46" fmla="*/ 4373364 h 5448984"/>
                <a:gd name="connsiteX47" fmla="*/ 530665 w 5453964"/>
                <a:gd name="connsiteY47" fmla="*/ 4379292 h 5448984"/>
                <a:gd name="connsiteX48" fmla="*/ 445047 w 5453964"/>
                <a:gd name="connsiteY48" fmla="*/ 4264796 h 5448984"/>
                <a:gd name="connsiteX49" fmla="*/ 30520 w 5453964"/>
                <a:gd name="connsiteY49" fmla="*/ 3279705 h 5448984"/>
                <a:gd name="connsiteX50" fmla="*/ 9960 w 5453964"/>
                <a:gd name="connsiteY50" fmla="*/ 3144992 h 5448984"/>
                <a:gd name="connsiteX51" fmla="*/ 53337 w 5453964"/>
                <a:gd name="connsiteY51" fmla="*/ 3140620 h 5448984"/>
                <a:gd name="connsiteX52" fmla="*/ 365488 w 5453964"/>
                <a:gd name="connsiteY52" fmla="*/ 2757623 h 5448984"/>
                <a:gd name="connsiteX53" fmla="*/ 53337 w 5453964"/>
                <a:gd name="connsiteY53" fmla="*/ 2374627 h 5448984"/>
                <a:gd name="connsiteX54" fmla="*/ 0 w 5453964"/>
                <a:gd name="connsiteY54" fmla="*/ 2369250 h 5448984"/>
                <a:gd name="connsiteX55" fmla="*/ 30520 w 5453964"/>
                <a:gd name="connsiteY55" fmla="*/ 2169279 h 5448984"/>
                <a:gd name="connsiteX56" fmla="*/ 445047 w 5453964"/>
                <a:gd name="connsiteY56" fmla="*/ 1184188 h 5448984"/>
                <a:gd name="connsiteX57" fmla="*/ 530665 w 5453964"/>
                <a:gd name="connsiteY57" fmla="*/ 1069693 h 5448984"/>
                <a:gd name="connsiteX58" fmla="*/ 537849 w 5453964"/>
                <a:gd name="connsiteY58" fmla="*/ 1075621 h 5448984"/>
                <a:gd name="connsiteX59" fmla="*/ 756427 w 5453964"/>
                <a:gd name="connsiteY59" fmla="*/ 1142387 h 5448984"/>
                <a:gd name="connsiteX60" fmla="*/ 1147366 w 5453964"/>
                <a:gd name="connsiteY60" fmla="*/ 751447 h 5448984"/>
                <a:gd name="connsiteX61" fmla="*/ 1080600 w 5453964"/>
                <a:gd name="connsiteY61" fmla="*/ 532869 h 5448984"/>
                <a:gd name="connsiteX62" fmla="*/ 1074673 w 5453964"/>
                <a:gd name="connsiteY62" fmla="*/ 525685 h 5448984"/>
                <a:gd name="connsiteX63" fmla="*/ 1189169 w 5453964"/>
                <a:gd name="connsiteY63" fmla="*/ 440067 h 5448984"/>
                <a:gd name="connsiteX64" fmla="*/ 2174259 w 5453964"/>
                <a:gd name="connsiteY64" fmla="*/ 25539 h 544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453964" h="5448984">
                  <a:moveTo>
                    <a:pt x="2729472" y="729148"/>
                  </a:moveTo>
                  <a:cubicBezTo>
                    <a:pt x="1627474" y="729148"/>
                    <a:pt x="734128" y="1622494"/>
                    <a:pt x="734128" y="2724492"/>
                  </a:cubicBezTo>
                  <a:cubicBezTo>
                    <a:pt x="734128" y="3826490"/>
                    <a:pt x="1627474" y="4719836"/>
                    <a:pt x="2729472" y="4719836"/>
                  </a:cubicBezTo>
                  <a:cubicBezTo>
                    <a:pt x="3831470" y="4719836"/>
                    <a:pt x="4724816" y="3826490"/>
                    <a:pt x="4724816" y="2724492"/>
                  </a:cubicBezTo>
                  <a:cubicBezTo>
                    <a:pt x="4724816" y="1622494"/>
                    <a:pt x="3831470" y="729148"/>
                    <a:pt x="2729472" y="729148"/>
                  </a:cubicBezTo>
                  <a:close/>
                  <a:moveTo>
                    <a:pt x="2341601" y="0"/>
                  </a:moveTo>
                  <a:lnTo>
                    <a:pt x="2346476" y="48357"/>
                  </a:lnTo>
                  <a:cubicBezTo>
                    <a:pt x="2382929" y="226502"/>
                    <a:pt x="2540551" y="360508"/>
                    <a:pt x="2729472" y="360508"/>
                  </a:cubicBezTo>
                  <a:cubicBezTo>
                    <a:pt x="2918393" y="360508"/>
                    <a:pt x="3076015" y="226502"/>
                    <a:pt x="3112469" y="48357"/>
                  </a:cubicBezTo>
                  <a:lnTo>
                    <a:pt x="3117344" y="0"/>
                  </a:lnTo>
                  <a:lnTo>
                    <a:pt x="3284685" y="25539"/>
                  </a:lnTo>
                  <a:cubicBezTo>
                    <a:pt x="3643363" y="98935"/>
                    <a:pt x="3976650" y="242035"/>
                    <a:pt x="4269776" y="440067"/>
                  </a:cubicBezTo>
                  <a:lnTo>
                    <a:pt x="4384272" y="525685"/>
                  </a:lnTo>
                  <a:lnTo>
                    <a:pt x="4378344" y="532869"/>
                  </a:lnTo>
                  <a:cubicBezTo>
                    <a:pt x="4336191" y="595264"/>
                    <a:pt x="4311578" y="670481"/>
                    <a:pt x="4311578" y="751447"/>
                  </a:cubicBezTo>
                  <a:cubicBezTo>
                    <a:pt x="4311578" y="967357"/>
                    <a:pt x="4486607" y="1142386"/>
                    <a:pt x="4702517" y="1142386"/>
                  </a:cubicBezTo>
                  <a:cubicBezTo>
                    <a:pt x="4783483" y="1142386"/>
                    <a:pt x="4858701" y="1117773"/>
                    <a:pt x="4921095" y="1075620"/>
                  </a:cubicBezTo>
                  <a:lnTo>
                    <a:pt x="4928279" y="1069693"/>
                  </a:lnTo>
                  <a:lnTo>
                    <a:pt x="5013897" y="1184188"/>
                  </a:lnTo>
                  <a:cubicBezTo>
                    <a:pt x="5211929" y="1477314"/>
                    <a:pt x="5355029" y="1810601"/>
                    <a:pt x="5428425" y="2169279"/>
                  </a:cubicBezTo>
                  <a:lnTo>
                    <a:pt x="5453964" y="2336621"/>
                  </a:lnTo>
                  <a:lnTo>
                    <a:pt x="5405607" y="2341496"/>
                  </a:lnTo>
                  <a:cubicBezTo>
                    <a:pt x="5227463" y="2377949"/>
                    <a:pt x="5093456" y="2535571"/>
                    <a:pt x="5093456" y="2724492"/>
                  </a:cubicBezTo>
                  <a:cubicBezTo>
                    <a:pt x="5093456" y="2913413"/>
                    <a:pt x="5227463" y="3071035"/>
                    <a:pt x="5405607" y="3107489"/>
                  </a:cubicBezTo>
                  <a:lnTo>
                    <a:pt x="5453964" y="3112363"/>
                  </a:lnTo>
                  <a:lnTo>
                    <a:pt x="5428425" y="3279705"/>
                  </a:lnTo>
                  <a:cubicBezTo>
                    <a:pt x="5355029" y="3638383"/>
                    <a:pt x="5211929" y="3971670"/>
                    <a:pt x="5013897" y="4264796"/>
                  </a:cubicBezTo>
                  <a:lnTo>
                    <a:pt x="4928279" y="4379292"/>
                  </a:lnTo>
                  <a:lnTo>
                    <a:pt x="4921095" y="4373364"/>
                  </a:lnTo>
                  <a:cubicBezTo>
                    <a:pt x="4858701" y="4331212"/>
                    <a:pt x="4783483" y="4306598"/>
                    <a:pt x="4702517" y="4306598"/>
                  </a:cubicBezTo>
                  <a:cubicBezTo>
                    <a:pt x="4486607" y="4306598"/>
                    <a:pt x="4311578" y="4481627"/>
                    <a:pt x="4311578" y="4697537"/>
                  </a:cubicBezTo>
                  <a:cubicBezTo>
                    <a:pt x="4311578" y="4778504"/>
                    <a:pt x="4336191" y="4853721"/>
                    <a:pt x="4378344" y="4916115"/>
                  </a:cubicBezTo>
                  <a:lnTo>
                    <a:pt x="4384272" y="4923299"/>
                  </a:lnTo>
                  <a:lnTo>
                    <a:pt x="4269776" y="5008918"/>
                  </a:lnTo>
                  <a:cubicBezTo>
                    <a:pt x="3976650" y="5206950"/>
                    <a:pt x="3643363" y="5350049"/>
                    <a:pt x="3284685" y="5423445"/>
                  </a:cubicBezTo>
                  <a:lnTo>
                    <a:pt x="3117344" y="5448984"/>
                  </a:lnTo>
                  <a:lnTo>
                    <a:pt x="3112469" y="5400627"/>
                  </a:lnTo>
                  <a:cubicBezTo>
                    <a:pt x="3076015" y="5222483"/>
                    <a:pt x="2918393" y="5088476"/>
                    <a:pt x="2729472" y="5088476"/>
                  </a:cubicBezTo>
                  <a:cubicBezTo>
                    <a:pt x="2540551" y="5088476"/>
                    <a:pt x="2382929" y="5222483"/>
                    <a:pt x="2346476" y="5400627"/>
                  </a:cubicBezTo>
                  <a:lnTo>
                    <a:pt x="2341601" y="5448984"/>
                  </a:lnTo>
                  <a:lnTo>
                    <a:pt x="2174259" y="5423445"/>
                  </a:lnTo>
                  <a:cubicBezTo>
                    <a:pt x="1815582" y="5350049"/>
                    <a:pt x="1482294" y="5206950"/>
                    <a:pt x="1189169" y="5008918"/>
                  </a:cubicBezTo>
                  <a:lnTo>
                    <a:pt x="1074673" y="4923299"/>
                  </a:lnTo>
                  <a:lnTo>
                    <a:pt x="1080600" y="4916115"/>
                  </a:lnTo>
                  <a:cubicBezTo>
                    <a:pt x="1122753" y="4853721"/>
                    <a:pt x="1147366" y="4778504"/>
                    <a:pt x="1147366" y="4697537"/>
                  </a:cubicBezTo>
                  <a:cubicBezTo>
                    <a:pt x="1147366" y="4481627"/>
                    <a:pt x="972337" y="4306598"/>
                    <a:pt x="756427" y="4306598"/>
                  </a:cubicBezTo>
                  <a:cubicBezTo>
                    <a:pt x="675461" y="4306598"/>
                    <a:pt x="600244" y="4331212"/>
                    <a:pt x="537849" y="4373364"/>
                  </a:cubicBezTo>
                  <a:lnTo>
                    <a:pt x="530665" y="4379292"/>
                  </a:lnTo>
                  <a:lnTo>
                    <a:pt x="445047" y="4264796"/>
                  </a:lnTo>
                  <a:cubicBezTo>
                    <a:pt x="247015" y="3971670"/>
                    <a:pt x="103916" y="3638383"/>
                    <a:pt x="30520" y="3279705"/>
                  </a:cubicBezTo>
                  <a:lnTo>
                    <a:pt x="9960" y="3144992"/>
                  </a:lnTo>
                  <a:lnTo>
                    <a:pt x="53337" y="3140620"/>
                  </a:lnTo>
                  <a:cubicBezTo>
                    <a:pt x="231482" y="3104166"/>
                    <a:pt x="365488" y="2946544"/>
                    <a:pt x="365488" y="2757623"/>
                  </a:cubicBezTo>
                  <a:cubicBezTo>
                    <a:pt x="365488" y="2568703"/>
                    <a:pt x="231482" y="2411080"/>
                    <a:pt x="53337" y="2374627"/>
                  </a:cubicBezTo>
                  <a:lnTo>
                    <a:pt x="0" y="2369250"/>
                  </a:lnTo>
                  <a:lnTo>
                    <a:pt x="30520" y="2169279"/>
                  </a:lnTo>
                  <a:cubicBezTo>
                    <a:pt x="103916" y="1810601"/>
                    <a:pt x="247015" y="1477314"/>
                    <a:pt x="445047" y="1184188"/>
                  </a:cubicBezTo>
                  <a:lnTo>
                    <a:pt x="530665" y="1069693"/>
                  </a:lnTo>
                  <a:lnTo>
                    <a:pt x="537849" y="1075621"/>
                  </a:lnTo>
                  <a:cubicBezTo>
                    <a:pt x="600244" y="1117774"/>
                    <a:pt x="675461" y="1142387"/>
                    <a:pt x="756427" y="1142387"/>
                  </a:cubicBezTo>
                  <a:cubicBezTo>
                    <a:pt x="972337" y="1142387"/>
                    <a:pt x="1147366" y="967358"/>
                    <a:pt x="1147366" y="751447"/>
                  </a:cubicBezTo>
                  <a:cubicBezTo>
                    <a:pt x="1147366" y="670481"/>
                    <a:pt x="1122753" y="595264"/>
                    <a:pt x="1080600" y="532869"/>
                  </a:cubicBezTo>
                  <a:lnTo>
                    <a:pt x="1074673" y="525685"/>
                  </a:lnTo>
                  <a:lnTo>
                    <a:pt x="1189169" y="440067"/>
                  </a:lnTo>
                  <a:cubicBezTo>
                    <a:pt x="1482294" y="242035"/>
                    <a:pt x="1815582" y="98935"/>
                    <a:pt x="2174259" y="25539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07892E1-7437-421D-975C-4BF2B49E7E4B}"/>
                </a:ext>
              </a:extLst>
            </p:cNvPr>
            <p:cNvSpPr/>
            <p:nvPr/>
          </p:nvSpPr>
          <p:spPr>
            <a:xfrm>
              <a:off x="7279579" y="406334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A69FF2E-5FEA-4CEC-9ECB-BEC2DF4D2420}"/>
                </a:ext>
              </a:extLst>
            </p:cNvPr>
            <p:cNvSpPr/>
            <p:nvPr/>
          </p:nvSpPr>
          <p:spPr>
            <a:xfrm>
              <a:off x="7279579" y="585531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4A953AD-6A4C-436B-8D25-A0ADE981743C}"/>
                </a:ext>
              </a:extLst>
            </p:cNvPr>
            <p:cNvSpPr/>
            <p:nvPr/>
          </p:nvSpPr>
          <p:spPr>
            <a:xfrm>
              <a:off x="10006561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EE3DFF-92BD-40D2-B2A0-6BF9352B6691}"/>
                </a:ext>
              </a:extLst>
            </p:cNvPr>
            <p:cNvSpPr/>
            <p:nvPr/>
          </p:nvSpPr>
          <p:spPr>
            <a:xfrm>
              <a:off x="4552597" y="3130826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C7477E6-A406-418F-B17C-16326FB77928}"/>
                </a:ext>
              </a:extLst>
            </p:cNvPr>
            <p:cNvSpPr/>
            <p:nvPr/>
          </p:nvSpPr>
          <p:spPr>
            <a:xfrm>
              <a:off x="531459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4F7A522-9192-42EE-9136-4C012688D5C6}"/>
                </a:ext>
              </a:extLst>
            </p:cNvPr>
            <p:cNvSpPr/>
            <p:nvPr/>
          </p:nvSpPr>
          <p:spPr>
            <a:xfrm>
              <a:off x="9243866" y="1166191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6DB1C7B-F84D-4481-BC03-9ED51B7BB9C9}"/>
                </a:ext>
              </a:extLst>
            </p:cNvPr>
            <p:cNvSpPr/>
            <p:nvPr/>
          </p:nvSpPr>
          <p:spPr>
            <a:xfrm>
              <a:off x="531459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BBD281D-CF0A-4439-9AA5-75ECBEF8449C}"/>
                </a:ext>
              </a:extLst>
            </p:cNvPr>
            <p:cNvSpPr/>
            <p:nvPr/>
          </p:nvSpPr>
          <p:spPr>
            <a:xfrm>
              <a:off x="9243866" y="5092148"/>
              <a:ext cx="596348" cy="5963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7B63F0F-2170-430C-9ECE-BE20CFE4D034}"/>
              </a:ext>
            </a:extLst>
          </p:cNvPr>
          <p:cNvSpPr txBox="1"/>
          <p:nvPr/>
        </p:nvSpPr>
        <p:spPr>
          <a:xfrm>
            <a:off x="1068780" y="703129"/>
            <a:ext cx="58096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Binance</a:t>
            </a:r>
            <a:r>
              <a:rPr lang="es-MX" sz="3200" b="1" i="0" dirty="0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b="1" i="0" dirty="0" err="1">
                <a:solidFill>
                  <a:srgbClr val="1E23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endParaRPr lang="es-MX" sz="3200" b="1" i="0" dirty="0">
              <a:solidFill>
                <a:srgbClr val="1E23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9CDD5FE-3A70-40E3-92D0-242B48048846}"/>
              </a:ext>
            </a:extLst>
          </p:cNvPr>
          <p:cNvSpPr txBox="1"/>
          <p:nvPr/>
        </p:nvSpPr>
        <p:spPr>
          <a:xfrm>
            <a:off x="377163" y="1298713"/>
            <a:ext cx="70380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E2026"/>
                </a:solidFill>
                <a:effectLst/>
                <a:latin typeface="BinancePlex"/>
              </a:rPr>
              <a:t>Las opciones se clasifican en opciones de estilo americano y de estilo europeo, en función de las fechas en las que pueden ejercerse. Las opciones de estilo americano permiten a los </a:t>
            </a:r>
            <a:r>
              <a:rPr lang="es-MX" b="0" i="0" dirty="0" err="1">
                <a:solidFill>
                  <a:srgbClr val="1E2026"/>
                </a:solidFill>
                <a:effectLst/>
                <a:latin typeface="BinancePlex"/>
              </a:rPr>
              <a:t>traders</a:t>
            </a:r>
            <a:r>
              <a:rPr lang="es-MX" b="0" i="0" dirty="0">
                <a:solidFill>
                  <a:srgbClr val="1E2026"/>
                </a:solidFill>
                <a:effectLst/>
                <a:latin typeface="BinancePlex"/>
              </a:rPr>
              <a:t> ejercer los derechos en cualquier momento antes de la fecha de vencimiento de las opciones, e incluso en la misma fecha, mientras que las opciones de estilo europeo solo pueden ejercerse en la fecha de vencimiento.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3FCBA9FF-F068-49F9-9A3B-1CA594B1E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09" r="77027" b="-1"/>
          <a:stretch/>
        </p:blipFill>
        <p:spPr>
          <a:xfrm>
            <a:off x="7354998" y="3111911"/>
            <a:ext cx="559558" cy="746937"/>
          </a:xfrm>
          <a:prstGeom prst="rect">
            <a:avLst/>
          </a:prstGeom>
        </p:spPr>
      </p:pic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05AC6F16-246A-41E6-A125-17F659F16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76508"/>
              </p:ext>
            </p:extLst>
          </p:nvPr>
        </p:nvGraphicFramePr>
        <p:xfrm>
          <a:off x="348690" y="3111911"/>
          <a:ext cx="8249382" cy="3413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4513">
                  <a:extLst>
                    <a:ext uri="{9D8B030D-6E8A-4147-A177-3AD203B41FA5}">
                      <a16:colId xmlns:a16="http://schemas.microsoft.com/office/drawing/2014/main" val="2216658094"/>
                    </a:ext>
                  </a:extLst>
                </a:gridCol>
                <a:gridCol w="5654869">
                  <a:extLst>
                    <a:ext uri="{9D8B030D-6E8A-4147-A177-3AD203B41FA5}">
                      <a16:colId xmlns:a16="http://schemas.microsoft.com/office/drawing/2014/main" val="1706413909"/>
                    </a:ext>
                  </a:extLst>
                </a:gridCol>
              </a:tblGrid>
              <a:tr h="286075">
                <a:tc>
                  <a:txBody>
                    <a:bodyPr/>
                    <a:lstStyle/>
                    <a:p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43738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dk1"/>
                          </a:solidFill>
                          <a:effectLst/>
                        </a:rPr>
                        <a:t> Activo subyacente</a:t>
                      </a:r>
                      <a:endParaRPr lang="es-MX" sz="14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La seguridad en la que se basa un contrato de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540051593"/>
                  </a:ext>
                </a:extLst>
              </a:tr>
              <a:tr h="360588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Tamaño del contrato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tamaño del contrato de opciones hace referencia a la cantidad del activo subyacente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3870492551"/>
                  </a:ext>
                </a:extLst>
              </a:tr>
              <a:tr h="515126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Precio de ejercicio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También conocido como el precio de ejercicio. Es el precio al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pueden comprar o vender el activo subyacente cuando se ejercen las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594709529"/>
                  </a:ext>
                </a:extLst>
              </a:tr>
              <a:tr h="286075">
                <a:tc>
                  <a:txBody>
                    <a:bodyPr/>
                    <a:lstStyle/>
                    <a:p>
                      <a:r>
                        <a:rPr lang="es-MX" sz="1400" b="1" kern="1200" dirty="0">
                          <a:solidFill>
                            <a:schemeClr val="dk1"/>
                          </a:solidFill>
                          <a:effectLst/>
                        </a:rPr>
                        <a:t> Prima</a:t>
                      </a:r>
                      <a:endParaRPr lang="es-MX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precio por el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adquieren las opciones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106921402"/>
                  </a:ext>
                </a:extLst>
              </a:tr>
              <a:tr h="515126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Fecha de vencimiento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El último día en el que las opciones son válidas, lo que significa que los </a:t>
                      </a:r>
                      <a:r>
                        <a:rPr lang="es-MX" sz="1400" dirty="0" err="1">
                          <a:solidFill>
                            <a:srgbClr val="1E2026"/>
                          </a:solidFill>
                          <a:effectLst/>
                        </a:rPr>
                        <a:t>traders</a:t>
                      </a:r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 solo pueden ejercer las opciones antes de esta fecha o en la propia fecha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250476004"/>
                  </a:ext>
                </a:extLst>
              </a:tr>
              <a:tr h="360588">
                <a:tc>
                  <a:txBody>
                    <a:bodyPr/>
                    <a:lstStyle/>
                    <a:p>
                      <a:pPr fontAlgn="t"/>
                      <a:r>
                        <a:rPr lang="es-MX" sz="1400" b="1" dirty="0">
                          <a:solidFill>
                            <a:srgbClr val="1E2026"/>
                          </a:solidFill>
                          <a:effectLst/>
                        </a:rPr>
                        <a:t>Estilo de ejercicio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MX" sz="1400" dirty="0">
                          <a:solidFill>
                            <a:srgbClr val="1E2026"/>
                          </a:solidFill>
                          <a:effectLst/>
                        </a:rPr>
                        <a:t>Las fechas en las que se puede ejercer la opción, ya sean opciones americanas o europeas</a:t>
                      </a:r>
                      <a:endParaRPr lang="es-MX" sz="1400" dirty="0">
                        <a:solidFill>
                          <a:srgbClr val="1E20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/>
                </a:tc>
                <a:extLst>
                  <a:ext uri="{0D108BD9-81ED-4DB2-BD59-A6C34878D82A}">
                    <a16:rowId xmlns:a16="http://schemas.microsoft.com/office/drawing/2014/main" val="119815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1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4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EE47E-43EC-4857-9834-6D3587D267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29788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521</Words>
  <Application>Microsoft Office PowerPoint</Application>
  <PresentationFormat>Panorámica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BinancePlex</vt:lpstr>
      <vt:lpstr>Calibri</vt:lpstr>
      <vt:lpstr>Calibri Light</vt:lpstr>
      <vt:lpstr>Times New Roman</vt:lpstr>
      <vt:lpstr>Wingdings</vt:lpstr>
      <vt:lpstr>Office Theme</vt:lpstr>
      <vt:lpstr>BINANCE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BINANCE</dc:title>
  <dc:creator>MENDOZA GOMEZ, ERICK DAVID</dc:creator>
  <cp:lastModifiedBy>MENDOZA GOMEZ, ERICK DAVID</cp:lastModifiedBy>
  <cp:revision>1</cp:revision>
  <dcterms:created xsi:type="dcterms:W3CDTF">2021-11-02T20:24:55Z</dcterms:created>
  <dcterms:modified xsi:type="dcterms:W3CDTF">2021-11-02T22:41:54Z</dcterms:modified>
</cp:coreProperties>
</file>