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66" r:id="rId4"/>
    <p:sldId id="257" r:id="rId5"/>
    <p:sldId id="258" r:id="rId6"/>
    <p:sldId id="268" r:id="rId7"/>
    <p:sldId id="263" r:id="rId8"/>
    <p:sldId id="269" r:id="rId9"/>
    <p:sldId id="264" r:id="rId10"/>
    <p:sldId id="259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18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038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27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748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67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85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927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582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91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96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897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63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EE47E-43EC-4857-9834-6D3587D26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BINANCE</a:t>
            </a:r>
          </a:p>
        </p:txBody>
      </p:sp>
    </p:spTree>
    <p:extLst>
      <p:ext uri="{BB962C8B-B14F-4D97-AF65-F5344CB8AC3E}">
        <p14:creationId xmlns:p14="http://schemas.microsoft.com/office/powerpoint/2010/main" val="172218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 rot="10800000"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58096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Garantía cruzada</a:t>
            </a:r>
            <a:endParaRPr lang="es-MX" sz="3200" b="1" i="0" dirty="0">
              <a:solidFill>
                <a:srgbClr val="1E23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1189630" y="1534079"/>
            <a:ext cx="47067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Función innovadora que permite a los usuarios utilizar sus </a:t>
            </a:r>
            <a:r>
              <a:rPr lang="es-MX" sz="2800" b="0" i="0" dirty="0" err="1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criptoactivos</a:t>
            </a:r>
            <a:r>
              <a:rPr lang="es-MX" sz="28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como garantía para tomar prestado otro </a:t>
            </a:r>
            <a:r>
              <a:rPr lang="es-MX" sz="2800" b="0" i="0" dirty="0" err="1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criptoactivo</a:t>
            </a:r>
            <a:r>
              <a:rPr lang="es-MX" sz="28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FCBA9FF-F068-49F9-9A3B-1CA594B1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" r="76547" b="-1"/>
          <a:stretch/>
        </p:blipFill>
        <p:spPr>
          <a:xfrm>
            <a:off x="7408606" y="3082744"/>
            <a:ext cx="571244" cy="69810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188754B-F688-4A95-A708-9E0AF5CAD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66" t="29872" r="628" b="8843"/>
          <a:stretch/>
        </p:blipFill>
        <p:spPr bwMode="auto">
          <a:xfrm>
            <a:off x="1421443" y="3816888"/>
            <a:ext cx="3420905" cy="29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309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 rot="8127121"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58096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Tabla de clasificación</a:t>
            </a:r>
            <a:endParaRPr lang="es-MX" sz="3200" b="1" i="0" dirty="0">
              <a:solidFill>
                <a:srgbClr val="1E23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1189629" y="1534079"/>
            <a:ext cx="52896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MX" sz="2800" dirty="0">
                <a:solidFill>
                  <a:srgbClr val="1E20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MX" sz="28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ezcla entre una red social y el trading de criptomonedas que permite a los usuarios visualizar y seguir las posiciones de los mejores </a:t>
            </a:r>
            <a:r>
              <a:rPr lang="es-MX" sz="2800" b="0" i="0" dirty="0" err="1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traders</a:t>
            </a:r>
            <a:r>
              <a:rPr lang="es-MX" sz="28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la plataforma.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FCBA9FF-F068-49F9-9A3B-1CA594B1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" r="76547" b="-1"/>
          <a:stretch/>
        </p:blipFill>
        <p:spPr>
          <a:xfrm>
            <a:off x="7408606" y="3082744"/>
            <a:ext cx="571244" cy="698104"/>
          </a:xfrm>
          <a:prstGeom prst="rect">
            <a:avLst/>
          </a:prstGeom>
        </p:spPr>
      </p:pic>
      <p:pic>
        <p:nvPicPr>
          <p:cNvPr id="15" name="Imagen 1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473C521-7E48-4C1B-97A4-F361552CB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6" y="4224635"/>
            <a:ext cx="6064842" cy="24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26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 rot="5400000"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58096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Batalla</a:t>
            </a:r>
            <a:endParaRPr lang="es-MX" sz="3200" b="1" i="0" dirty="0">
              <a:solidFill>
                <a:srgbClr val="1E23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1189629" y="1534079"/>
            <a:ext cx="52896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MX" sz="2800" dirty="0">
                <a:solidFill>
                  <a:srgbClr val="1E2026"/>
                </a:solidFill>
                <a:latin typeface="BinancePlex"/>
              </a:rPr>
              <a:t>L</a:t>
            </a:r>
            <a:r>
              <a:rPr lang="es-MX" sz="2800" b="0" i="0" dirty="0">
                <a:solidFill>
                  <a:srgbClr val="1E2026"/>
                </a:solidFill>
                <a:effectLst/>
                <a:latin typeface="BinancePlex"/>
              </a:rPr>
              <a:t>a gamificación del trading de criptomonedas que enfrenta a los </a:t>
            </a:r>
            <a:r>
              <a:rPr lang="es-MX" sz="2800" b="0" i="0" dirty="0" err="1">
                <a:solidFill>
                  <a:srgbClr val="1E2026"/>
                </a:solidFill>
                <a:effectLst/>
                <a:latin typeface="BinancePlex"/>
              </a:rPr>
              <a:t>traders</a:t>
            </a:r>
            <a:r>
              <a:rPr lang="es-MX" sz="2800" b="0" i="0" dirty="0">
                <a:solidFill>
                  <a:srgbClr val="1E2026"/>
                </a:solidFill>
                <a:effectLst/>
                <a:latin typeface="BinancePlex"/>
              </a:rPr>
              <a:t> cara a cara en una batalla para ver quién obtiene más beneficios en un período. determinado.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FCBA9FF-F068-49F9-9A3B-1CA594B1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" r="76547" b="-1"/>
          <a:stretch/>
        </p:blipFill>
        <p:spPr>
          <a:xfrm>
            <a:off x="7408606" y="3082744"/>
            <a:ext cx="571244" cy="698104"/>
          </a:xfrm>
          <a:prstGeom prst="rect">
            <a:avLst/>
          </a:prstGeom>
        </p:spPr>
      </p:pic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5B6BCF6-A042-4A93-9024-A58F7023A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16" y="4211735"/>
            <a:ext cx="3097111" cy="251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86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3710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USDS-M Futures</a:t>
            </a: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1189630" y="1534079"/>
            <a:ext cx="34684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Contratos perpetuos o trimestrales liquidados en USDT o BUSD.</a:t>
            </a:r>
          </a:p>
        </p:txBody>
      </p:sp>
      <p:pic>
        <p:nvPicPr>
          <p:cNvPr id="42" name="Imagen 41" descr="Logotipo&#10;&#10;Descripción generada automáticamente">
            <a:extLst>
              <a:ext uri="{FF2B5EF4-FFF2-40B4-BE49-F238E27FC236}">
                <a16:creationId xmlns:a16="http://schemas.microsoft.com/office/drawing/2014/main" id="{EBE88342-825E-493D-84E9-F1FC213F0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22" y="3072670"/>
            <a:ext cx="2435653" cy="706589"/>
          </a:xfrm>
          <a:prstGeom prst="rect">
            <a:avLst/>
          </a:prstGeom>
        </p:spPr>
      </p:pic>
      <p:pic>
        <p:nvPicPr>
          <p:cNvPr id="45" name="Imagen 44" descr="Tabla&#10;&#10;Descripción generada automáticamente">
            <a:extLst>
              <a:ext uri="{FF2B5EF4-FFF2-40B4-BE49-F238E27FC236}">
                <a16:creationId xmlns:a16="http://schemas.microsoft.com/office/drawing/2014/main" id="{68CA5265-3700-4872-A814-5170F9A31C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5" r="2472"/>
          <a:stretch/>
        </p:blipFill>
        <p:spPr>
          <a:xfrm>
            <a:off x="468846" y="4420163"/>
            <a:ext cx="4909979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55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3710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USDS-M Futures</a:t>
            </a: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158466" y="1932243"/>
            <a:ext cx="535613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sz="1400" b="1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Liquidación en USDS</a:t>
            </a:r>
            <a:r>
              <a:rPr lang="es-MX" sz="14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los contratos se expresan y liquidan en BUSD o USDT.</a:t>
            </a:r>
          </a:p>
          <a:p>
            <a:pPr algn="just"/>
            <a:endParaRPr lang="es-MX" sz="1400" b="0" i="0" dirty="0">
              <a:solidFill>
                <a:srgbClr val="1E20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400" b="1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Vencimiento</a:t>
            </a:r>
            <a:r>
              <a:rPr lang="es-MX" sz="14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perpetuo y trimestral</a:t>
            </a:r>
          </a:p>
          <a:p>
            <a:pPr algn="just"/>
            <a:endParaRPr lang="es-MX" sz="1400" b="0" i="0" dirty="0">
              <a:solidFill>
                <a:srgbClr val="1E20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400" b="1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Reglas claras de fijación de precios</a:t>
            </a:r>
            <a:r>
              <a:rPr lang="es-MX" sz="14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cada contrato de futuros de USDS-M especifica la cantidad del activo base entregada para un único contrato, también conocido como «unidad de contrato». Por ejemplo, los contratos de futuros en BTC/USDT, ETH/USDT y BCH/USDT representan solamente una unidad de su activo base respectivo, de forma similar a los mercados spot.</a:t>
            </a:r>
          </a:p>
          <a:p>
            <a:pPr algn="just"/>
            <a:endParaRPr lang="es-MX" sz="1400" b="0" i="0" dirty="0">
              <a:solidFill>
                <a:srgbClr val="1E20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400" b="1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Comisión de financiación</a:t>
            </a:r>
            <a:r>
              <a:rPr lang="es-MX" sz="14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los contratos perpetuos de USDS-M llevan asociada una comisión de financiación. Los pagos de financiación se efectúan mediante transferencias entre los </a:t>
            </a:r>
            <a:r>
              <a:rPr lang="es-MX" sz="1400" b="0" i="0" dirty="0" err="1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traders</a:t>
            </a:r>
            <a:r>
              <a:rPr lang="es-MX" sz="14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 se cobran cada ocho horas.</a:t>
            </a:r>
          </a:p>
          <a:p>
            <a:pPr algn="just"/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Imagen 41" descr="Logotipo&#10;&#10;Descripción generada automáticamente">
            <a:extLst>
              <a:ext uri="{FF2B5EF4-FFF2-40B4-BE49-F238E27FC236}">
                <a16:creationId xmlns:a16="http://schemas.microsoft.com/office/drawing/2014/main" id="{EBE88342-825E-493D-84E9-F1FC213F0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22" y="3072670"/>
            <a:ext cx="2435653" cy="7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14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 rot="18880944"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35892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COIN-M Futures</a:t>
            </a:r>
          </a:p>
          <a:p>
            <a:b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1189630" y="1534079"/>
            <a:ext cx="34684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Contratos perpetuos, bimestrales o trimestrales liquidados en criptomoneda.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FCBA9FF-F068-49F9-9A3B-1CA594B1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57" r="28699" b="-1"/>
          <a:stretch/>
        </p:blipFill>
        <p:spPr>
          <a:xfrm>
            <a:off x="6196166" y="3062920"/>
            <a:ext cx="1736659" cy="760700"/>
          </a:xfrm>
          <a:prstGeom prst="rect">
            <a:avLst/>
          </a:prstGeom>
        </p:spPr>
      </p:pic>
      <p:pic>
        <p:nvPicPr>
          <p:cNvPr id="5" name="Imagen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5A8D933B-29E6-4B79-A785-1A6B937E20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" t="22849"/>
          <a:stretch/>
        </p:blipFill>
        <p:spPr>
          <a:xfrm>
            <a:off x="463826" y="4346711"/>
            <a:ext cx="4932479" cy="237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6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 rot="16200000"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58096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 err="1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Binance</a:t>
            </a:r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200" b="1" i="0" dirty="0" err="1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Leveraged</a:t>
            </a:r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Tokens</a:t>
            </a:r>
          </a:p>
          <a:p>
            <a:b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1189630" y="1534079"/>
            <a:ext cx="34684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mayor apalancamiento sin riesgo de liquidación.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FCBA9FF-F068-49F9-9A3B-1CA594B1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180" r="55826" b="-1"/>
          <a:stretch/>
        </p:blipFill>
        <p:spPr>
          <a:xfrm>
            <a:off x="6878472" y="2872372"/>
            <a:ext cx="1075926" cy="955178"/>
          </a:xfrm>
          <a:prstGeom prst="rect">
            <a:avLst/>
          </a:prstGeom>
        </p:spPr>
      </p:pic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D2CCF7A0-0CB8-4826-B6E3-0013962649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0" r="1041"/>
          <a:stretch/>
        </p:blipFill>
        <p:spPr>
          <a:xfrm>
            <a:off x="779107" y="4231323"/>
            <a:ext cx="4799750" cy="232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 rot="16200000"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58096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 err="1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Binance</a:t>
            </a:r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200" b="1" i="0" dirty="0" err="1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Leveraged</a:t>
            </a:r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Tokens</a:t>
            </a:r>
          </a:p>
          <a:p>
            <a:b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403288" y="1806007"/>
            <a:ext cx="62600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0" i="0" dirty="0">
                <a:solidFill>
                  <a:srgbClr val="1E2026"/>
                </a:solidFill>
                <a:effectLst/>
                <a:latin typeface="BinancePlex"/>
              </a:rPr>
              <a:t>Los tokens apalancados de </a:t>
            </a:r>
            <a:r>
              <a:rPr lang="es-MX" sz="2000" b="0" i="0" dirty="0" err="1">
                <a:solidFill>
                  <a:srgbClr val="1E2026"/>
                </a:solidFill>
                <a:effectLst/>
                <a:latin typeface="BinancePlex"/>
              </a:rPr>
              <a:t>Binance</a:t>
            </a:r>
            <a:r>
              <a:rPr lang="es-MX" sz="2000" b="0" i="0" dirty="0">
                <a:solidFill>
                  <a:srgbClr val="1E2026"/>
                </a:solidFill>
                <a:effectLst/>
                <a:latin typeface="BinancePlex"/>
              </a:rPr>
              <a:t> (BLVT, por su nombre en inglés) son activos con los que puedes hacer trading en el mercado de spot y que te ofrecen la posibilidad de apalancar una criptomoneda sin riesgo de liquidación.</a:t>
            </a: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FCBA9FF-F068-49F9-9A3B-1CA594B1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180" r="55826" b="-1"/>
          <a:stretch/>
        </p:blipFill>
        <p:spPr>
          <a:xfrm>
            <a:off x="6878472" y="2872372"/>
            <a:ext cx="1075926" cy="955178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989C31D-4F04-4D41-A779-496D5AD0B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1" y="4158117"/>
            <a:ext cx="7151543" cy="187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500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 rot="13408077"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58096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 err="1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Binance</a:t>
            </a:r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200" b="1" i="0" dirty="0" err="1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endParaRPr lang="es-MX" sz="3200" b="1" i="0" dirty="0">
              <a:solidFill>
                <a:srgbClr val="1E23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1189630" y="1534079"/>
            <a:ext cx="34684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cripto-opciones simplificadas. Riesgo limitado y beneficios ilimitados.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FCBA9FF-F068-49F9-9A3B-1CA594B1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09" r="77027" b="-1"/>
          <a:stretch/>
        </p:blipFill>
        <p:spPr>
          <a:xfrm>
            <a:off x="7354998" y="3111911"/>
            <a:ext cx="559558" cy="746937"/>
          </a:xfrm>
          <a:prstGeom prst="rect">
            <a:avLst/>
          </a:prstGeom>
        </p:spPr>
      </p:pic>
      <p:pic>
        <p:nvPicPr>
          <p:cNvPr id="9" name="Imagen 8" descr="Tabla&#10;&#10;Descripción generada automáticamente con confianza media">
            <a:extLst>
              <a:ext uri="{FF2B5EF4-FFF2-40B4-BE49-F238E27FC236}">
                <a16:creationId xmlns:a16="http://schemas.microsoft.com/office/drawing/2014/main" id="{72C62C5A-BB6D-4DC7-A646-0DA9A13C07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7" r="-408"/>
          <a:stretch/>
        </p:blipFill>
        <p:spPr>
          <a:xfrm>
            <a:off x="331535" y="4103701"/>
            <a:ext cx="5614759" cy="252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92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 rot="13408077"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58096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 err="1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Binance</a:t>
            </a:r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200" b="1" i="0" dirty="0" err="1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endParaRPr lang="es-MX" sz="3200" b="1" i="0" dirty="0">
              <a:solidFill>
                <a:srgbClr val="1E23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377163" y="1298713"/>
            <a:ext cx="70380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1E2026"/>
                </a:solidFill>
                <a:effectLst/>
                <a:latin typeface="BinancePlex"/>
              </a:rPr>
              <a:t>Las opciones se clasifican en opciones de estilo americano y de estilo europeo, en función de las fechas en las que pueden ejercerse. Las opciones de estilo americano permiten a los </a:t>
            </a:r>
            <a:r>
              <a:rPr lang="es-MX" b="0" i="0" dirty="0" err="1">
                <a:solidFill>
                  <a:srgbClr val="1E2026"/>
                </a:solidFill>
                <a:effectLst/>
                <a:latin typeface="BinancePlex"/>
              </a:rPr>
              <a:t>traders</a:t>
            </a:r>
            <a:r>
              <a:rPr lang="es-MX" b="0" i="0" dirty="0">
                <a:solidFill>
                  <a:srgbClr val="1E2026"/>
                </a:solidFill>
                <a:effectLst/>
                <a:latin typeface="BinancePlex"/>
              </a:rPr>
              <a:t> ejercer los derechos en cualquier momento antes de la fecha de vencimiento de las opciones, e incluso en la misma fecha, mientras que las opciones de estilo europeo solo pueden ejercerse en la fecha de vencimiento.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FCBA9FF-F068-49F9-9A3B-1CA594B1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09" r="77027" b="-1"/>
          <a:stretch/>
        </p:blipFill>
        <p:spPr>
          <a:xfrm>
            <a:off x="7354998" y="3111911"/>
            <a:ext cx="559558" cy="746937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5AC6F16-246A-41E6-A125-17F659F16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76508"/>
              </p:ext>
            </p:extLst>
          </p:nvPr>
        </p:nvGraphicFramePr>
        <p:xfrm>
          <a:off x="348690" y="3111911"/>
          <a:ext cx="8249382" cy="3413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4513">
                  <a:extLst>
                    <a:ext uri="{9D8B030D-6E8A-4147-A177-3AD203B41FA5}">
                      <a16:colId xmlns:a16="http://schemas.microsoft.com/office/drawing/2014/main" val="2216658094"/>
                    </a:ext>
                  </a:extLst>
                </a:gridCol>
                <a:gridCol w="5654869">
                  <a:extLst>
                    <a:ext uri="{9D8B030D-6E8A-4147-A177-3AD203B41FA5}">
                      <a16:colId xmlns:a16="http://schemas.microsoft.com/office/drawing/2014/main" val="1706413909"/>
                    </a:ext>
                  </a:extLst>
                </a:gridCol>
              </a:tblGrid>
              <a:tr h="286075">
                <a:tc>
                  <a:txBody>
                    <a:bodyPr/>
                    <a:lstStyle/>
                    <a:p>
                      <a:endParaRPr lang="es-MX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43738"/>
                  </a:ext>
                </a:extLst>
              </a:tr>
              <a:tr h="286075"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dk1"/>
                          </a:solidFill>
                          <a:effectLst/>
                        </a:rPr>
                        <a:t> Activo subyacente</a:t>
                      </a:r>
                      <a:endParaRPr lang="es-MX" sz="1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La seguridad en la que se basa un contrato de opciones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3540051593"/>
                  </a:ext>
                </a:extLst>
              </a:tr>
              <a:tr h="360588">
                <a:tc>
                  <a:txBody>
                    <a:bodyPr/>
                    <a:lstStyle/>
                    <a:p>
                      <a:pPr fontAlgn="t"/>
                      <a:r>
                        <a:rPr lang="es-MX" sz="1400" b="1" dirty="0">
                          <a:solidFill>
                            <a:srgbClr val="1E2026"/>
                          </a:solidFill>
                          <a:effectLst/>
                        </a:rPr>
                        <a:t>Tamaño del contrato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El tamaño del contrato de opciones hace referencia a la cantidad del activo subyacente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3870492551"/>
                  </a:ext>
                </a:extLst>
              </a:tr>
              <a:tr h="515126">
                <a:tc>
                  <a:txBody>
                    <a:bodyPr/>
                    <a:lstStyle/>
                    <a:p>
                      <a:pPr fontAlgn="t"/>
                      <a:r>
                        <a:rPr lang="es-MX" sz="1400" b="1" dirty="0">
                          <a:solidFill>
                            <a:srgbClr val="1E2026"/>
                          </a:solidFill>
                          <a:effectLst/>
                        </a:rPr>
                        <a:t>Precio de ejercicio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También conocido como el precio de ejercicio. Es el precio al que los </a:t>
                      </a:r>
                      <a:r>
                        <a:rPr lang="es-MX" sz="1400" dirty="0" err="1">
                          <a:solidFill>
                            <a:srgbClr val="1E2026"/>
                          </a:solidFill>
                          <a:effectLst/>
                        </a:rPr>
                        <a:t>traders</a:t>
                      </a:r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 pueden comprar o vender el activo subyacente cuando se ejercen las opciones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594709529"/>
                  </a:ext>
                </a:extLst>
              </a:tr>
              <a:tr h="286075"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dk1"/>
                          </a:solidFill>
                          <a:effectLst/>
                        </a:rPr>
                        <a:t> Prima</a:t>
                      </a:r>
                      <a:endParaRPr lang="es-MX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El precio por el que los </a:t>
                      </a:r>
                      <a:r>
                        <a:rPr lang="es-MX" sz="1400" dirty="0" err="1">
                          <a:solidFill>
                            <a:srgbClr val="1E2026"/>
                          </a:solidFill>
                          <a:effectLst/>
                        </a:rPr>
                        <a:t>traders</a:t>
                      </a:r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 adquieren las opciones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106921402"/>
                  </a:ext>
                </a:extLst>
              </a:tr>
              <a:tr h="515126">
                <a:tc>
                  <a:txBody>
                    <a:bodyPr/>
                    <a:lstStyle/>
                    <a:p>
                      <a:pPr fontAlgn="t"/>
                      <a:r>
                        <a:rPr lang="es-MX" sz="1400" b="1" dirty="0">
                          <a:solidFill>
                            <a:srgbClr val="1E2026"/>
                          </a:solidFill>
                          <a:effectLst/>
                        </a:rPr>
                        <a:t>Fecha de vencimiento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El último día en el que las opciones son válidas, lo que significa que los </a:t>
                      </a:r>
                      <a:r>
                        <a:rPr lang="es-MX" sz="1400" dirty="0" err="1">
                          <a:solidFill>
                            <a:srgbClr val="1E2026"/>
                          </a:solidFill>
                          <a:effectLst/>
                        </a:rPr>
                        <a:t>traders</a:t>
                      </a:r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 solo pueden ejercer las opciones antes de esta fecha o en la propia fecha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250476004"/>
                  </a:ext>
                </a:extLst>
              </a:tr>
              <a:tr h="360588">
                <a:tc>
                  <a:txBody>
                    <a:bodyPr/>
                    <a:lstStyle/>
                    <a:p>
                      <a:pPr fontAlgn="t"/>
                      <a:r>
                        <a:rPr lang="es-MX" sz="1400" b="1" dirty="0">
                          <a:solidFill>
                            <a:srgbClr val="1E2026"/>
                          </a:solidFill>
                          <a:effectLst/>
                        </a:rPr>
                        <a:t>Estilo de ejercicio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Las fechas en las que se puede ejercer la opción, ya sean opciones americanas o europeas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198151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313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EE47E-43EC-4857-9834-6D3587D26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297884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508</Words>
  <Application>Microsoft Office PowerPoint</Application>
  <PresentationFormat>Panorámica</PresentationFormat>
  <Paragraphs>45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BinancePlex</vt:lpstr>
      <vt:lpstr>Calibri</vt:lpstr>
      <vt:lpstr>Calibri Light</vt:lpstr>
      <vt:lpstr>Times New Roman</vt:lpstr>
      <vt:lpstr>Wingdings</vt:lpstr>
      <vt:lpstr>Office Theme</vt:lpstr>
      <vt:lpstr>BINANCE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BINANCE</dc:title>
  <dc:creator>MENDOZA GOMEZ, ERICK DAVID</dc:creator>
  <cp:lastModifiedBy>MENDOZA GOMEZ, ERICK DAVID</cp:lastModifiedBy>
  <cp:revision>1</cp:revision>
  <dcterms:created xsi:type="dcterms:W3CDTF">2021-11-02T20:24:55Z</dcterms:created>
  <dcterms:modified xsi:type="dcterms:W3CDTF">2021-11-02T22:21:37Z</dcterms:modified>
</cp:coreProperties>
</file>