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8" r:id="rId8"/>
    <p:sldId id="263" r:id="rId9"/>
    <p:sldId id="265" r:id="rId10"/>
    <p:sldId id="264" r:id="rId11"/>
    <p:sldId id="266" r:id="rId12"/>
  </p:sldIdLst>
  <p:sldSz cx="9144000" cy="6858000" type="screen4x3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2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AC5AB-C0FA-7F48-99A4-303A4EC90C58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2A49C-7679-D74F-9928-A207C9E07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79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7DBB135-6A39-3C45-9235-DA88FD82E2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07818"/>
            <a:ext cx="9144000" cy="70658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92B7A8-53FB-3A44-895C-634BA62D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75" y="2484148"/>
            <a:ext cx="6438089" cy="944852"/>
          </a:xfrm>
        </p:spPr>
        <p:txBody>
          <a:bodyPr anchor="b"/>
          <a:lstStyle>
            <a:lvl1pPr algn="ctr">
              <a:defRPr sz="3375" b="1" i="0">
                <a:latin typeface="Avenir Heavy" panose="02000503020000020003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2DF31-958D-214C-A8D8-02A4F78A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78" y="3635697"/>
            <a:ext cx="5873885" cy="1434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>
                <a:latin typeface="Avenir Medium" panose="02000503020000020003" pitchFamily="2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E625B-3CA8-9B46-A114-8ABEC10F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8114" y="264601"/>
            <a:ext cx="2057400" cy="365125"/>
          </a:xfrm>
          <a:prstGeom prst="rect">
            <a:avLst/>
          </a:prstGeom>
        </p:spPr>
        <p:txBody>
          <a:bodyPr/>
          <a:lstStyle/>
          <a:p>
            <a:fld id="{309E310F-B83F-9A41-8145-9E47AB591FFB}" type="datetime1">
              <a:rPr lang="es-MX" smtClean="0"/>
              <a:t>29/10/2020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29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96EEE7-4EE2-5D41-986A-2FBEE4D4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F72D673-0EE4-204B-B5B9-FAB1555F8135}" type="datetime1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388B0-DD9A-DB44-8C56-305EB68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05BA6A-16AC-5E4A-B156-7E8BFB19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43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80B6-5932-F04E-AF1A-0BB4381E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7385B-A987-634B-B2FB-17449C2F0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097B4-CB5A-0140-85FB-4F500BE6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08B36B-D2CC-834C-AEE7-4BF8DA9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CC22E55-DE57-CF44-8B88-390C8CE3AF4E}" type="datetime1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509B6-7371-C141-B153-6E5C5921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F93A7-66F3-4840-B67B-986C9F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48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93EED-3749-7A4A-AC20-7D8D0261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5B1BBF-AD64-D94F-9BC9-86A95B8C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81359-48D4-FC4E-A8CC-21E2F9E6C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8CD827-B424-4E4C-94C2-9F416763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F2DD01C-A2EA-184D-A3F3-29D8032EC85F}" type="datetime1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C9BB2-0D99-5A46-932E-0A3C34EB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DC41E-8094-CF46-AA71-5A58879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45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1F7D-E6C7-3F42-A1F6-2F7DF2AF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162757-AB67-F941-80F3-D31CF4D2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6034" y="1825625"/>
            <a:ext cx="7659316" cy="407582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E3064-FB91-EB4D-9208-0420C0A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C02149F-007C-3847-A769-0D8361442779}" type="datetime1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F0860-FD65-834A-BB7C-02CAE909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2946C-CCC5-E64F-8D6B-FD93EF2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15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C80DA2-FC26-3546-B7E0-E9DE1356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AC0ACD-F36D-054C-9EF2-9F0B2B29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F64F0-F331-C44C-ABC3-D329976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13CE4FD-7E49-6743-843B-46275B216528}" type="datetime1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424B7-08CC-8949-9CA9-CE92DF9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40D44-0127-3543-9DE3-9413D184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10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9280-5D4F-8B4A-B8F0-87D69A3E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15" y="739300"/>
            <a:ext cx="7607435" cy="726333"/>
          </a:xfrm>
        </p:spPr>
        <p:txBody>
          <a:bodyPr/>
          <a:lstStyle>
            <a:lvl1pPr>
              <a:defRPr b="0" i="0">
                <a:latin typeface="Avenir Medium" panose="02000503020000020003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3371-C850-2B4F-8471-7BC1CC3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72748"/>
            <a:ext cx="2057400" cy="365125"/>
          </a:xfrm>
          <a:prstGeom prst="rect">
            <a:avLst/>
          </a:prstGeom>
        </p:spPr>
        <p:txBody>
          <a:bodyPr/>
          <a:lstStyle/>
          <a:p>
            <a:fld id="{C6C0CE9C-F5A8-454B-B518-A28CCA6B7CB1}" type="datetime1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923E6-20FC-A649-B1ED-5E84F1F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777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323940-210E-404E-A032-4CAC8D93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77779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61E125D0-1B2B-8E45-AD72-A28586A2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14" y="1780229"/>
            <a:ext cx="7607436" cy="36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1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BDB46-DE50-2544-BE63-6E728F8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A6349-AB10-2E41-B63D-481C061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3A8E-AF59-3744-847F-8D96AB41C8FC}" type="datetime1">
              <a:rPr lang="es-MX" smtClean="0"/>
              <a:t>29/10/2020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4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2942-CC44-C44E-AB83-37727BC4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E69AB-19EE-CE44-AEAF-195B2A24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25625"/>
            <a:ext cx="7659316" cy="3453252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B0D57-18DB-844C-93B4-EF2E2FF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93473"/>
            <a:ext cx="2057400" cy="365125"/>
          </a:xfrm>
          <a:prstGeom prst="rect">
            <a:avLst/>
          </a:prstGeom>
        </p:spPr>
        <p:txBody>
          <a:bodyPr/>
          <a:lstStyle/>
          <a:p>
            <a:fld id="{436BF1C3-317A-2047-938F-65D11CAA224B}" type="datetime1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DFBD9-79B5-EF42-8734-8057244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59347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E5A41-A68D-4743-828A-9C1BA79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59347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1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6CF0C2-D203-1346-9C1B-DD7CCF54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688387"/>
            <a:ext cx="2057400" cy="365125"/>
          </a:xfrm>
          <a:prstGeom prst="rect">
            <a:avLst/>
          </a:prstGeom>
        </p:spPr>
        <p:txBody>
          <a:bodyPr/>
          <a:lstStyle/>
          <a:p>
            <a:fld id="{F7436AF1-1474-D544-A470-D5528C3F3516}" type="datetime1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36FEEE-2B84-C34B-B7CF-AA6410DD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8838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5EB3C9-3785-8543-BBBE-61DE7B2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88387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5E553B-D1F8-D44F-9D57-DE77CCD1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9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BE40-64EC-994C-8C90-3F72A48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9102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2DC8C-3A0D-F94C-8B81-8E04A3E9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77882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E4D3F-5EEB-2041-8A5B-87A27AE7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558685"/>
            <a:ext cx="2057400" cy="365125"/>
          </a:xfrm>
          <a:prstGeom prst="rect">
            <a:avLst/>
          </a:prstGeom>
        </p:spPr>
        <p:txBody>
          <a:bodyPr/>
          <a:lstStyle/>
          <a:p>
            <a:fld id="{B966FCF1-B457-2A47-95BA-D23A7C0EDE6F}" type="datetime1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81F7B-7505-4B4D-B656-94003563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55868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269A0-92D6-6F4E-8DF9-D1A72D65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558685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8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B63F-A165-6945-BA8F-44864FF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67E2A-2A7C-DD46-9720-584CEC61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CCD27-0D0F-0740-A0ED-609851F0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05001-D452-1849-B14B-1F395B50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14C6C2E-BDF8-B44A-A6D0-DBFE7ED3887C}" type="datetime1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BA8F0-6CFF-0F42-9DEB-2CA3519E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D500BF-8C94-6D4B-9FA6-6F707600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7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0C1-861D-5B44-85EA-4ACEC52F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C817A-0ABC-6147-9AE8-1B5ED047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7BDABE-CAE8-1340-AA44-AE7B93F9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65AB1B-52AB-5142-A65F-BC789C73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AC7F83-D98C-1945-8B26-9E35B3338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A9FEC0-C89A-AC4E-AD79-C7FB1725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89DD186-5DD7-C344-86C9-051DD8536616}" type="datetime1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4CD621-25D9-F543-A45B-58C19118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E704C-04C6-5F4F-849D-8138F86F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4A8F8-7870-F44C-A9E6-46487C5C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863B8-EEBA-CB48-B61B-B50F3562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DEF9011-D318-8F42-BF3F-82C5E7504B81}" type="datetime1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32EBE5-245A-694C-BDDE-4CF68BBF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4F6B0-9A60-D840-876C-7B43740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5578FF1-6FE3-544C-A519-D3FDC0FF1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6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8DF274-B00A-3C4B-BC10-DCAD352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765242"/>
            <a:ext cx="7659316" cy="74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D7B2AAC-EE97-6741-AE13-B5EF5EC8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34" y="1780229"/>
            <a:ext cx="7659316" cy="36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4509C81D-84A8-504D-9418-B54C90C8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93262" y="2000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5CAD-CCD4-1843-8F8C-85F1491F7C08}" type="datetime1">
              <a:rPr lang="es-MX" smtClean="0"/>
              <a:t>29/10/2020</a:t>
            </a:fld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AA86C4-EDEF-B04C-B9E2-267FE4057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83066"/>
          <a:stretch/>
        </p:blipFill>
        <p:spPr>
          <a:xfrm>
            <a:off x="0" y="5661498"/>
            <a:ext cx="9144000" cy="1196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B1A74B-51E4-1E4F-BCE6-8E63242D80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89166"/>
          <a:stretch/>
        </p:blipFill>
        <p:spPr>
          <a:xfrm>
            <a:off x="0" y="-298"/>
            <a:ext cx="9144000" cy="7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3F775-513C-4F40-8CF4-CB77608D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91" y="2060812"/>
            <a:ext cx="6589021" cy="2852381"/>
          </a:xfrm>
        </p:spPr>
        <p:txBody>
          <a:bodyPr>
            <a:noAutofit/>
          </a:bodyPr>
          <a:lstStyle/>
          <a:p>
            <a:r>
              <a:rPr lang="es-MX" sz="4000" dirty="0">
                <a:latin typeface="Avenir LT Std 45 Book" panose="020B0502020203020204" pitchFamily="34" charset="0"/>
              </a:rPr>
              <a:t>Requerimientos para trámite de titulación y expedición de Título y de Cédula Profesional </a:t>
            </a:r>
            <a:r>
              <a:rPr lang="es-MX" sz="4000" dirty="0" smtClean="0">
                <a:latin typeface="Avenir LT Std 45 Book" panose="020B0502020203020204" pitchFamily="34" charset="0"/>
              </a:rPr>
              <a:t>electrónicos.</a:t>
            </a:r>
            <a:endParaRPr lang="es-MX" sz="36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8127A-2F9C-B24D-9B64-1907D9B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5829" y="313091"/>
            <a:ext cx="1361867" cy="365125"/>
          </a:xfrm>
        </p:spPr>
        <p:txBody>
          <a:bodyPr/>
          <a:lstStyle/>
          <a:p>
            <a:fld id="{B8F7964C-4116-5340-8323-2AEA02807585}" type="datetime1">
              <a:rPr lang="es-MX" smtClean="0"/>
              <a:t>29/10/2020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3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914" y="376133"/>
            <a:ext cx="7607435" cy="726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/>
            </a:r>
            <a:br>
              <a:rPr lang="en-US" sz="2800" dirty="0">
                <a:latin typeface="Calibri" pitchFamily="34" charset="0"/>
              </a:rPr>
            </a:br>
            <a:r>
              <a:rPr lang="es-ES" sz="1800" dirty="0">
                <a:latin typeface="Avenir Medium"/>
              </a:rPr>
              <a:t>Ruta en la página web </a:t>
            </a:r>
            <a:r>
              <a:rPr lang="es-ES" sz="1800" b="1" u="sng" dirty="0">
                <a:solidFill>
                  <a:srgbClr val="00B0F0"/>
                </a:solidFill>
                <a:latin typeface="Avenir Medium"/>
              </a:rPr>
              <a:t>www.utsjr.edu.mx</a:t>
            </a:r>
            <a:r>
              <a:rPr lang="es-ES" sz="1800" dirty="0">
                <a:latin typeface="Avenir Medium"/>
              </a:rPr>
              <a:t>, para descargar tu Guía de Titulación</a:t>
            </a:r>
            <a:endParaRPr lang="es-MX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719" b="5180"/>
          <a:stretch/>
        </p:blipFill>
        <p:spPr>
          <a:xfrm>
            <a:off x="0" y="1307363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644577"/>
            <a:ext cx="6012873" cy="54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347275" y="2484147"/>
            <a:ext cx="6438089" cy="24836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</a:pPr>
            <a:r>
              <a:rPr lang="es-ES" sz="4400" dirty="0">
                <a:latin typeface="Avenir LT Std 45 Book" panose="020B0502020203020204" pitchFamily="34" charset="0"/>
              </a:rPr>
              <a:t>Estudiantes de</a:t>
            </a:r>
            <a:br>
              <a:rPr lang="es-ES" sz="4400" dirty="0">
                <a:latin typeface="Avenir LT Std 45 Book" panose="020B0502020203020204" pitchFamily="34" charset="0"/>
              </a:rPr>
            </a:br>
            <a:r>
              <a:rPr lang="es-ES" sz="4400" dirty="0">
                <a:latin typeface="Avenir LT Std 45 Book" panose="020B0502020203020204" pitchFamily="34" charset="0"/>
              </a:rPr>
              <a:t> Ingeniería que</a:t>
            </a:r>
            <a:br>
              <a:rPr lang="es-ES" sz="4400" dirty="0">
                <a:latin typeface="Avenir LT Std 45 Book" panose="020B0502020203020204" pitchFamily="34" charset="0"/>
              </a:rPr>
            </a:br>
            <a:r>
              <a:rPr lang="es-ES" sz="4400" dirty="0">
                <a:latin typeface="Avenir LT Std 45 Book" panose="020B0502020203020204" pitchFamily="34" charset="0"/>
              </a:rPr>
              <a:t>egresan en el mes</a:t>
            </a:r>
            <a:br>
              <a:rPr lang="es-ES" sz="4400" dirty="0">
                <a:latin typeface="Avenir LT Std 45 Book" panose="020B0502020203020204" pitchFamily="34" charset="0"/>
              </a:rPr>
            </a:br>
            <a:r>
              <a:rPr lang="es-ES" sz="4400" dirty="0">
                <a:latin typeface="Avenir LT Std 45 Book" panose="020B0502020203020204" pitchFamily="34" charset="0"/>
              </a:rPr>
              <a:t>de Abril </a:t>
            </a:r>
            <a:r>
              <a:rPr lang="es-ES" sz="4400" dirty="0" smtClean="0">
                <a:latin typeface="Avenir LT Std 45 Book" panose="020B0502020203020204" pitchFamily="34" charset="0"/>
              </a:rPr>
              <a:t>2021.</a:t>
            </a:r>
            <a:r>
              <a:rPr lang="en-US" sz="3600" dirty="0">
                <a:latin typeface="Avenir LT Std 45 Book" panose="020B0502020203020204" pitchFamily="34" charset="0"/>
              </a:rPr>
              <a:t/>
            </a:r>
            <a:br>
              <a:rPr lang="en-US" sz="3600" dirty="0">
                <a:latin typeface="Avenir LT Std 45 Book" panose="020B0502020203020204" pitchFamily="34" charset="0"/>
              </a:rPr>
            </a:b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CE9C-F5A8-454B-B518-A28CCA6B7CB1}" type="datetime1">
              <a:rPr lang="es-MX" smtClean="0"/>
              <a:t>29/10/2020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C2FB-64AA-F649-AC7E-C859BB7A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591522"/>
            <a:ext cx="9015411" cy="462762"/>
          </a:xfrm>
        </p:spPr>
        <p:txBody>
          <a:bodyPr>
            <a:noAutofit/>
          </a:bodyPr>
          <a:lstStyle/>
          <a:p>
            <a:pPr algn="ctr"/>
            <a:r>
              <a:rPr lang="es-ES_tradnl" sz="1400" b="1" dirty="0">
                <a:latin typeface="Avenir LT Std 45 Book" panose="020B0502020203020204" pitchFamily="34" charset="0"/>
              </a:rPr>
              <a:t/>
            </a:r>
            <a:br>
              <a:rPr lang="es-ES_tradnl" sz="1400" b="1" dirty="0">
                <a:latin typeface="Avenir LT Std 45 Book" panose="020B0502020203020204" pitchFamily="34" charset="0"/>
              </a:rPr>
            </a:br>
            <a:r>
              <a:rPr lang="es-ES_tradnl" sz="1600" b="1" dirty="0" smtClean="0">
                <a:latin typeface="Avenir LT Std 45 Book" panose="020B0502020203020204" pitchFamily="34" charset="0"/>
              </a:rPr>
              <a:t>REQUERIMIENTOS DE DOCUMENTACIÓN</a:t>
            </a:r>
            <a:r>
              <a:rPr lang="es-ES_tradnl" sz="1600" b="1" dirty="0">
                <a:solidFill>
                  <a:schemeClr val="tx2"/>
                </a:solidFill>
                <a:latin typeface="Avenir LT Std 45 Book" panose="020B0502020203020204" pitchFamily="34" charset="0"/>
              </a:rPr>
              <a:t/>
            </a:r>
            <a:br>
              <a:rPr lang="es-ES_tradnl" sz="1600" b="1" dirty="0">
                <a:solidFill>
                  <a:schemeClr val="tx2"/>
                </a:solidFill>
                <a:latin typeface="Avenir LT Std 45 Book" panose="020B0502020203020204" pitchFamily="34" charset="0"/>
              </a:rPr>
            </a:br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1838" y="1125722"/>
            <a:ext cx="8679976" cy="429140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144000" rIns="144000"/>
          <a:lstStyle/>
          <a:p>
            <a:pPr algn="just">
              <a:spcBef>
                <a:spcPct val="20000"/>
              </a:spcBef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Estimado estudiante próximo a egresar del nivel ingeniería: </a:t>
            </a:r>
            <a:r>
              <a:rPr lang="es-ES_tradnl" sz="1600" dirty="0">
                <a:latin typeface="Avenir LT Std 45 Book" panose="020B0502020203020204" pitchFamily="34" charset="0"/>
              </a:rPr>
              <a:t>T</a:t>
            </a:r>
            <a:r>
              <a:rPr lang="es-ES_tradnl" sz="1600" dirty="0" smtClean="0">
                <a:latin typeface="Avenir LT Std 45 Book" panose="020B0502020203020204" pitchFamily="34" charset="0"/>
              </a:rPr>
              <a:t>e informamos la relación de documentos que se requieren para tu trámite de emisión de titulo y cédula profesional electrónica, los cuales se deben encontrar de forma digital en tu portal de alumno:</a:t>
            </a:r>
          </a:p>
          <a:p>
            <a:pPr algn="just">
              <a:spcBef>
                <a:spcPct val="20000"/>
              </a:spcBef>
              <a:defRPr/>
            </a:pPr>
            <a:endParaRPr lang="es-ES_tradnl" sz="1600" dirty="0" smtClean="0">
              <a:latin typeface="Avenir LT Std 45 Book" panose="020B0502020203020204" pitchFamily="34" charset="0"/>
            </a:endParaRPr>
          </a:p>
          <a:p>
            <a:pPr marL="914400" lvl="1" indent="-457200" algn="just">
              <a:spcBef>
                <a:spcPct val="20000"/>
              </a:spcBef>
              <a:buFontTx/>
              <a:buAutoNum type="alphaUcPeriod"/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Acta de Nacimiento.</a:t>
            </a:r>
          </a:p>
          <a:p>
            <a:pPr marL="914400" lvl="1" indent="-457200" algn="just">
              <a:spcBef>
                <a:spcPct val="20000"/>
              </a:spcBef>
              <a:buFontTx/>
              <a:buAutoNum type="alphaUcPeriod"/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Certificado </a:t>
            </a:r>
            <a:r>
              <a:rPr lang="es-ES_tradnl" sz="1600" dirty="0">
                <a:latin typeface="Avenir LT Std 45 Book" panose="020B0502020203020204" pitchFamily="34" charset="0"/>
              </a:rPr>
              <a:t>de Bachillerato o </a:t>
            </a:r>
            <a:r>
              <a:rPr lang="es-ES_tradnl" sz="1600" dirty="0" smtClean="0">
                <a:latin typeface="Avenir LT Std 45 Book" panose="020B0502020203020204" pitchFamily="34" charset="0"/>
              </a:rPr>
              <a:t>Preparatoria (legalizado).</a:t>
            </a:r>
            <a:endParaRPr lang="es-ES_tradnl" sz="1600" b="1" dirty="0" smtClean="0">
              <a:solidFill>
                <a:srgbClr val="FF0000"/>
              </a:solidFill>
              <a:latin typeface="Avenir LT Std 45 Book" panose="020B0502020203020204" pitchFamily="34" charset="0"/>
            </a:endParaRPr>
          </a:p>
          <a:p>
            <a:pPr marL="914400" lvl="1" indent="-457200" algn="just">
              <a:spcBef>
                <a:spcPct val="20000"/>
              </a:spcBef>
              <a:buFontTx/>
              <a:buAutoNum type="alphaUcPeriod"/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Certificado total de estudios </a:t>
            </a:r>
            <a:r>
              <a:rPr lang="es-ES_tradnl" sz="1600" dirty="0">
                <a:latin typeface="Avenir LT Std 45 Book" panose="020B0502020203020204" pitchFamily="34" charset="0"/>
              </a:rPr>
              <a:t>del nivel T.S.U.</a:t>
            </a:r>
          </a:p>
          <a:p>
            <a:pPr marL="914400" lvl="1" indent="-457200" algn="just">
              <a:spcBef>
                <a:spcPct val="20000"/>
              </a:spcBef>
              <a:buFontTx/>
              <a:buAutoNum type="alphaUcPeriod"/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Titulo Profesional del nivel T.S.U.</a:t>
            </a:r>
          </a:p>
          <a:p>
            <a:pPr marL="914400" lvl="1" indent="-457200" algn="just">
              <a:spcBef>
                <a:spcPct val="20000"/>
              </a:spcBef>
              <a:buFontTx/>
              <a:buAutoNum type="alphaUcPeriod"/>
              <a:defRPr/>
            </a:pPr>
            <a:r>
              <a:rPr lang="es-ES_tradnl" sz="1600" dirty="0" smtClean="0">
                <a:latin typeface="Avenir LT Std 45 Book" panose="020B0502020203020204" pitchFamily="34" charset="0"/>
              </a:rPr>
              <a:t>Cédula </a:t>
            </a:r>
            <a:r>
              <a:rPr lang="es-ES_tradnl" sz="1600" dirty="0">
                <a:latin typeface="Avenir LT Std 45 Book" panose="020B0502020203020204" pitchFamily="34" charset="0"/>
              </a:rPr>
              <a:t>Profesional del nivel T.S.U. </a:t>
            </a:r>
            <a:endParaRPr lang="es-ES_tradnl" sz="1600" dirty="0" smtClean="0">
              <a:latin typeface="Avenir LT Std 45 Book" panose="020B0502020203020204" pitchFamily="34" charset="0"/>
            </a:endParaRPr>
          </a:p>
          <a:p>
            <a:pPr marL="457200" indent="-457200" algn="just">
              <a:spcBef>
                <a:spcPct val="20000"/>
              </a:spcBef>
              <a:buFontTx/>
              <a:buAutoNum type="alphaUcPeriod"/>
              <a:defRPr/>
            </a:pPr>
            <a:endParaRPr lang="es-ES_tradnl" sz="1600" dirty="0">
              <a:latin typeface="Avenir LT Std 45 Book" panose="020B050202020302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s-ES_tradnl" sz="1600" b="1" dirty="0">
                <a:latin typeface="Avenir LT Std 45 Book" panose="020B0502020203020204" pitchFamily="34" charset="0"/>
              </a:rPr>
              <a:t>NOTA: </a:t>
            </a:r>
            <a:r>
              <a:rPr lang="es-ES_tradnl" sz="1600" dirty="0" smtClean="0">
                <a:latin typeface="Avenir LT Std 45 Book" panose="020B0502020203020204" pitchFamily="34" charset="0"/>
              </a:rPr>
              <a:t>Es importante mencionar que el escaneo del Certificado y Titulo del nivel T.S.U. se subirán por parte del Departamento de Servicios Escolares, por lo que te pedimos subir a la brevedad posible el documento .</a:t>
            </a:r>
            <a:r>
              <a:rPr lang="es-ES_tradnl" sz="1600" dirty="0" err="1" smtClean="0">
                <a:latin typeface="Avenir LT Std 45 Book" panose="020B0502020203020204" pitchFamily="34" charset="0"/>
              </a:rPr>
              <a:t>pdf</a:t>
            </a:r>
            <a:r>
              <a:rPr lang="es-ES_tradnl" sz="1600" dirty="0" smtClean="0">
                <a:latin typeface="Avenir LT Std 45 Book" panose="020B0502020203020204" pitchFamily="34" charset="0"/>
              </a:rPr>
              <a:t> correspondiente a tu Cédula Profesional que obtuviste a través de la plataforma de la Dirección General de Profesiones a mas tardar el día viernes 20 de noviembre del 2020.</a:t>
            </a:r>
            <a:endParaRPr lang="es-ES_tradnl" sz="1600" b="1" dirty="0">
              <a:latin typeface="Avenir LT Std 45 Book" panose="020B050202020302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endParaRPr lang="es-ES_tradnl" sz="1600" dirty="0" smtClean="0">
              <a:latin typeface="Avenir LT Std 45 Book" panose="020B050202020302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endParaRPr lang="es-ES_tradnl" sz="1150" dirty="0" smtClean="0">
              <a:latin typeface="Avenir LT Std 45 Book" panose="020B0502020203020204" pitchFamily="34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s-ES_tradnl" sz="1200" b="1" dirty="0">
              <a:latin typeface="Avenir LT Std 45 Book" panose="020B0502020203020204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1838" y="5517818"/>
            <a:ext cx="50278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dirty="0">
                <a:latin typeface="Avenir LT Std 45 Book" panose="020B0502020203020204" pitchFamily="34" charset="0"/>
              </a:rPr>
              <a:t>Para cualquier aclaración o duda  </a:t>
            </a:r>
            <a:r>
              <a:rPr lang="es-ES" sz="1000" dirty="0" smtClean="0">
                <a:latin typeface="Avenir LT Std 45 Book" panose="020B0502020203020204" pitchFamily="34" charset="0"/>
              </a:rPr>
              <a:t>marcar al </a:t>
            </a:r>
            <a:r>
              <a:rPr lang="es-ES" sz="1000" dirty="0">
                <a:latin typeface="Avenir LT Std 45 Book" panose="020B0502020203020204" pitchFamily="34" charset="0"/>
              </a:rPr>
              <a:t>Departamento de Servicios </a:t>
            </a:r>
            <a:r>
              <a:rPr lang="es-ES" sz="1000" dirty="0" smtClean="0">
                <a:latin typeface="Avenir LT Std 45 Book" panose="020B0502020203020204" pitchFamily="34" charset="0"/>
              </a:rPr>
              <a:t>Escolares.</a:t>
            </a:r>
          </a:p>
          <a:p>
            <a:pPr>
              <a:spcBef>
                <a:spcPct val="50000"/>
              </a:spcBef>
            </a:pPr>
            <a:r>
              <a:rPr lang="es-ES" sz="1000" dirty="0" smtClean="0">
                <a:latin typeface="Avenir LT Std 45 Book" panose="020B0502020203020204" pitchFamily="34" charset="0"/>
              </a:rPr>
              <a:t>Teléfono: 427 1292000  </a:t>
            </a:r>
            <a:r>
              <a:rPr lang="es-ES" sz="1000" dirty="0">
                <a:latin typeface="Avenir LT Std 45 Book" panose="020B0502020203020204" pitchFamily="34" charset="0"/>
              </a:rPr>
              <a:t>Ext.  </a:t>
            </a:r>
            <a:r>
              <a:rPr lang="es-ES" sz="1000" dirty="0" smtClean="0">
                <a:latin typeface="Avenir LT Std 45 Book" panose="020B0502020203020204" pitchFamily="34" charset="0"/>
              </a:rPr>
              <a:t>214, 232 o 261.</a:t>
            </a:r>
            <a:endParaRPr lang="es-ES" sz="10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1071"/>
            <a:ext cx="9144000" cy="72633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_tradnl" sz="1600" b="1" dirty="0" smtClean="0">
                <a:latin typeface="Avenir LT Std 45 Book" panose="020B0502020203020204" pitchFamily="34" charset="0"/>
              </a:rPr>
              <a:t>REQUIERIMIENTOS DE FOTOGRAFIAS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6601" y="1176968"/>
            <a:ext cx="8405211" cy="444178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144000" rIns="144000"/>
          <a:lstStyle/>
          <a:p>
            <a:pPr marL="457200" indent="-457200" algn="just">
              <a:spcBef>
                <a:spcPct val="20000"/>
              </a:spcBef>
              <a:buFont typeface="+mj-lt"/>
              <a:buAutoNum type="alphaUcPeriod"/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5 </a:t>
            </a:r>
            <a:r>
              <a:rPr lang="es-ES_tradnl" sz="1400" dirty="0">
                <a:latin typeface="Avenir LT Std 45 Book" panose="020B0502020203020204" pitchFamily="34" charset="0"/>
              </a:rPr>
              <a:t>fotografías tamaño</a:t>
            </a:r>
            <a:r>
              <a:rPr lang="es-ES_tradnl" sz="1400" b="1" dirty="0">
                <a:latin typeface="Avenir LT Std 45 Book" panose="020B0502020203020204" pitchFamily="34" charset="0"/>
              </a:rPr>
              <a:t> Infantil</a:t>
            </a:r>
            <a:r>
              <a:rPr lang="es-ES_tradnl" sz="1400" dirty="0">
                <a:latin typeface="Avenir LT Std 45 Book" panose="020B0502020203020204" pitchFamily="34" charset="0"/>
              </a:rPr>
              <a:t>, de frente, blanco y negro, con fondo blanco, con retoque, en papel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mate, </a:t>
            </a:r>
            <a:r>
              <a:rPr lang="es-ES_tradnl" sz="1400" dirty="0">
                <a:latin typeface="Avenir LT Std 45 Book" panose="020B0502020203020204" pitchFamily="34" charset="0"/>
              </a:rPr>
              <a:t>con adherible, </a:t>
            </a:r>
            <a:r>
              <a:rPr lang="es-ES_tradnl" sz="1400" b="1" dirty="0">
                <a:latin typeface="Avenir LT Std 45 Book" panose="020B0502020203020204" pitchFamily="34" charset="0"/>
              </a:rPr>
              <a:t>NO INSTANTÁNEAS</a:t>
            </a:r>
            <a:r>
              <a:rPr lang="es-ES_tradnl" sz="1400" dirty="0">
                <a:latin typeface="Avenir LT Std 45 Book" panose="020B0502020203020204" pitchFamily="34" charset="0"/>
              </a:rPr>
              <a:t>, con vestimenta formal y recientes, las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cuales se utilizarán </a:t>
            </a:r>
            <a:r>
              <a:rPr lang="es-ES_tradnl" sz="1400" dirty="0">
                <a:latin typeface="Avenir LT Std 45 Book" panose="020B0502020203020204" pitchFamily="34" charset="0"/>
              </a:rPr>
              <a:t>para los documentos oficiales que emite la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UTSJR.</a:t>
            </a:r>
          </a:p>
          <a:p>
            <a:pPr algn="just">
              <a:spcBef>
                <a:spcPct val="20000"/>
              </a:spcBef>
              <a:defRPr/>
            </a:pPr>
            <a:endParaRPr lang="es-ES_tradnl" sz="1400" dirty="0" smtClean="0">
              <a:latin typeface="Avenir LT Std 45 Book" panose="020B050202020302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2 fotografías tamaño </a:t>
            </a:r>
            <a:r>
              <a:rPr lang="es-ES_tradnl" sz="1400" b="1" dirty="0" smtClean="0">
                <a:latin typeface="Avenir LT Std 45 Book" panose="020B0502020203020204" pitchFamily="34" charset="0"/>
              </a:rPr>
              <a:t>Título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con las mismas características de las tamaño infantil</a:t>
            </a:r>
            <a:r>
              <a:rPr lang="es-ES_tradnl" sz="1400" dirty="0">
                <a:latin typeface="Avenir LT Std 45 Book" panose="020B0502020203020204" pitchFamily="34" charset="0"/>
              </a:rPr>
              <a:t>, las cuales se utilizarán para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tu título profesional.</a:t>
            </a:r>
          </a:p>
          <a:p>
            <a:pPr marL="457200" indent="-45720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endParaRPr lang="es-ES_tradnl" sz="1400" b="1" dirty="0" smtClean="0">
              <a:latin typeface="Avenir LT Std 45 Book" panose="020B050202020302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defRPr/>
            </a:pPr>
            <a:r>
              <a:rPr lang="es-ES_tradnl" sz="1400" b="1" dirty="0" smtClean="0">
                <a:latin typeface="Avenir LT Std 45 Book" panose="020B0502020203020204" pitchFamily="34" charset="0"/>
              </a:rPr>
              <a:t>	NOTA 1: Foto Estudio Esparza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 ofrecerá a todos los estudiantes un paquete que incluye 4 fotografías tamaño título y 6 tamaño infantil, por un precio de $450.00, los jefes de grupo deberán concertar citas para fotografías grupales con José Ramón Navarrete al teléfono 4272898065 o acudir al estudio en Calle 5 de Mayo No. 1A, Col. Centro, San Juan del Río, </a:t>
            </a:r>
            <a:r>
              <a:rPr lang="es-ES_tradnl" sz="1400" dirty="0" err="1" smtClean="0">
                <a:latin typeface="Avenir LT Std 45 Book" panose="020B0502020203020204" pitchFamily="34" charset="0"/>
              </a:rPr>
              <a:t>Qro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.</a:t>
            </a:r>
          </a:p>
          <a:p>
            <a:pPr marL="457200" indent="-457200" algn="just" eaLnBrk="0" hangingPunct="0">
              <a:spcBef>
                <a:spcPct val="20000"/>
              </a:spcBef>
              <a:defRPr/>
            </a:pPr>
            <a:endParaRPr lang="es-ES_tradnl" sz="1400" dirty="0">
              <a:latin typeface="Avenir LT Std 45 Book" panose="020B050202020302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defRPr/>
            </a:pPr>
            <a:r>
              <a:rPr lang="es-ES_tradnl" sz="1400" b="1" dirty="0" smtClean="0">
                <a:latin typeface="Avenir LT Std 45 Book" panose="020B0502020203020204" pitchFamily="34" charset="0"/>
              </a:rPr>
              <a:t>	</a:t>
            </a:r>
            <a:r>
              <a:rPr lang="es-ES_tradnl" sz="1400" b="1" i="1" u="sng" dirty="0" smtClean="0">
                <a:latin typeface="Avenir LT Std 45 Book" panose="020B0502020203020204" pitchFamily="34" charset="0"/>
              </a:rPr>
              <a:t>NOTA 2: </a:t>
            </a:r>
            <a:r>
              <a:rPr lang="es-ES_tradnl" sz="1400" b="1" i="1" u="sng" dirty="0">
                <a:latin typeface="Avenir LT Std 45 Book" panose="020B0502020203020204" pitchFamily="34" charset="0"/>
              </a:rPr>
              <a:t>Foto Estudio Esparza </a:t>
            </a:r>
            <a:r>
              <a:rPr lang="es-ES_tradnl" sz="1400" b="1" i="1" u="sng" dirty="0" smtClean="0">
                <a:latin typeface="Avenir LT Std 45 Book" panose="020B0502020203020204" pitchFamily="34" charset="0"/>
              </a:rPr>
              <a:t>será responsable de entregar directamente las fotografías al Departamento de Servicios Escolares, esto con el propósito de evitar que tú te desplaces a la Institución, ya que por motivos de la pandemia no se permite el acceso a los estudiantes, las fotografías sobrantes se conservarán en tu expediente y la fecha de entrega de dichas fotografías, será el día lunes 30 de noviembre de 2020, por lo que es urgente programes tu visita a la foto estudio para las tomas fotográficas y realizarlas a mas tardar el día vienes 20 de noviembre del 2020.</a:t>
            </a:r>
            <a:endParaRPr lang="es-ES_tradnl" sz="1400" b="1" i="1" u="sng" dirty="0">
              <a:latin typeface="Avenir LT Std 45 Book" panose="020B0502020203020204" pitchFamily="34" charset="0"/>
            </a:endParaRPr>
          </a:p>
          <a:p>
            <a:pPr marL="457200" indent="-457200" algn="just" eaLnBrk="0" hangingPunct="0">
              <a:spcBef>
                <a:spcPct val="20000"/>
              </a:spcBef>
              <a:defRPr/>
            </a:pPr>
            <a:endParaRPr lang="es-ES_tradnl" sz="1400" dirty="0">
              <a:latin typeface="Avenir LT Std 45 Book" panose="020B0502020203020204" pitchFamily="34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s-ES_tradnl" sz="1200" b="1" dirty="0">
              <a:latin typeface="Avenir LT Std 45 Book" panose="020B0502020203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3320" y="5723471"/>
            <a:ext cx="502782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dirty="0">
                <a:latin typeface="Avenir LT Std 45 Book" panose="020B0502020203020204" pitchFamily="34" charset="0"/>
              </a:rPr>
              <a:t>Para cualquier aclaración o duda  marcar al Departamento de Servicios Escolares.</a:t>
            </a:r>
          </a:p>
          <a:p>
            <a:pPr>
              <a:spcBef>
                <a:spcPct val="50000"/>
              </a:spcBef>
            </a:pPr>
            <a:r>
              <a:rPr lang="es-ES" sz="1000" dirty="0">
                <a:latin typeface="Avenir LT Std 45 Book" panose="020B0502020203020204" pitchFamily="34" charset="0"/>
              </a:rPr>
              <a:t>Teléfono: 427 1292000  Ext.  214, 232 o 261.</a:t>
            </a:r>
          </a:p>
        </p:txBody>
      </p:sp>
    </p:spTree>
    <p:extLst>
      <p:ext uri="{BB962C8B-B14F-4D97-AF65-F5344CB8AC3E}">
        <p14:creationId xmlns:p14="http://schemas.microsoft.com/office/powerpoint/2010/main" val="32051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915" y="739299"/>
            <a:ext cx="7607435" cy="726333"/>
          </a:xfrm>
        </p:spPr>
        <p:txBody>
          <a:bodyPr>
            <a:normAutofit fontScale="90000"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s-ES_tradnl" sz="2000" b="1" dirty="0" smtClean="0">
                <a:latin typeface="Avenir LT Std 45 Book" panose="020B0502020203020204" pitchFamily="34" charset="0"/>
              </a:rPr>
              <a:t>GUÍA </a:t>
            </a:r>
            <a:r>
              <a:rPr lang="es-ES_tradnl" sz="2000" b="1" dirty="0">
                <a:latin typeface="Avenir LT Std 45 Book" panose="020B0502020203020204" pitchFamily="34" charset="0"/>
              </a:rPr>
              <a:t>DE </a:t>
            </a:r>
            <a:r>
              <a:rPr lang="es-ES_tradnl" sz="2000" b="1" dirty="0" smtClean="0">
                <a:latin typeface="Avenir LT Std 45 Book" panose="020B0502020203020204" pitchFamily="34" charset="0"/>
              </a:rPr>
              <a:t>13  </a:t>
            </a:r>
            <a:r>
              <a:rPr lang="es-ES_tradnl" sz="2000" b="1" dirty="0">
                <a:latin typeface="Avenir LT Std 45 Book" panose="020B0502020203020204" pitchFamily="34" charset="0"/>
              </a:rPr>
              <a:t>PASOS PARA REALIZAR EL TRÁMITE DE TITULACIÓN</a:t>
            </a:r>
            <a:r>
              <a:rPr lang="es-ES_tradnl" sz="2800" b="1" u="sng" dirty="0">
                <a:solidFill>
                  <a:schemeClr val="tx2"/>
                </a:solidFill>
                <a:latin typeface="Avenir LT Std 45 Book" panose="020B0502020203020204" pitchFamily="34" charset="0"/>
              </a:rPr>
              <a:t/>
            </a:r>
            <a:br>
              <a:rPr lang="es-ES_tradnl" sz="2800" b="1" u="sng" dirty="0">
                <a:solidFill>
                  <a:schemeClr val="tx2"/>
                </a:solidFill>
                <a:latin typeface="Avenir LT Std 45 Book" panose="020B0502020203020204" pitchFamily="34" charset="0"/>
              </a:rPr>
            </a:br>
            <a:endParaRPr lang="es-MX" dirty="0">
              <a:latin typeface="Avenir LT Std 45 Book" panose="020B0502020203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624" y="1211648"/>
            <a:ext cx="8286751" cy="479726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ES_tradnl" sz="1400" dirty="0" smtClean="0">
              <a:latin typeface="Avenir LT Std 45 Book" panose="020B0502020203020204" pitchFamily="34" charset="0"/>
            </a:endParaRP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Subir a tu portal de alumno en tiempo y forma los documentos oficiales y la cédula profesional electrónica del nivel T.S.U., así mismo que la foto estudio acuda al Departamento de Servicios Escolares para hacer la entrega de tus fotografías.</a:t>
            </a: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Una vez definido el lugar para tu estadía, (a más tardar el 04 de diciembre de 2020), deberás ingresar al Portal del Alumno en el menú </a:t>
            </a:r>
            <a:r>
              <a:rPr lang="es-ES_tradnl" sz="1400" b="1" dirty="0" smtClean="0">
                <a:latin typeface="Avenir LT Std 45 Book" panose="020B0502020203020204" pitchFamily="34" charset="0"/>
              </a:rPr>
              <a:t>Estadías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 para capturar la información referente a la empresa de tu Estadía, </a:t>
            </a:r>
            <a:r>
              <a:rPr lang="es-MX" sz="1400" dirty="0" smtClean="0">
                <a:latin typeface="Avenir LT Std 45 Book" panose="020B0502020203020204" pitchFamily="34" charset="0"/>
              </a:rPr>
              <a:t>cuando hayas </a:t>
            </a:r>
            <a:r>
              <a:rPr lang="es-MX" sz="1400" dirty="0">
                <a:latin typeface="Avenir LT Std 45 Book" panose="020B0502020203020204" pitchFamily="34" charset="0"/>
              </a:rPr>
              <a:t>terminado </a:t>
            </a:r>
            <a:r>
              <a:rPr lang="es-MX" sz="1400" dirty="0" smtClean="0">
                <a:latin typeface="Avenir LT Std 45 Book" panose="020B0502020203020204" pitchFamily="34" charset="0"/>
              </a:rPr>
              <a:t>dar </a:t>
            </a:r>
            <a:r>
              <a:rPr lang="es-MX" sz="1400" dirty="0">
                <a:latin typeface="Avenir LT Std 45 Book" panose="020B0502020203020204" pitchFamily="34" charset="0"/>
              </a:rPr>
              <a:t>clic en </a:t>
            </a:r>
            <a:r>
              <a:rPr lang="es-MX" sz="1400" dirty="0" smtClean="0">
                <a:latin typeface="Avenir LT Std 45 Book" panose="020B0502020203020204" pitchFamily="34" charset="0"/>
              </a:rPr>
              <a:t>GUARDAR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.</a:t>
            </a: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ES_tradnl" sz="1400" dirty="0" smtClean="0">
              <a:latin typeface="Avenir LT Std 45 Book" panose="020B0502020203020204" pitchFamily="34" charset="0"/>
            </a:endParaRP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En cuanto tu Asesor de Estadía apruebe la información que ingresaste, se podrá generar la carta de presentación que recibirás vía email o presencial según corresponda. </a:t>
            </a: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Complementar los datos de la empresa en el mismo apartado de Estadías de tu Portal de Alumno, a partir de ese momento, tu Asesor de Estadía será el encargado de dar seguimiento a tu proyecto.</a:t>
            </a: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Concluir satisfactoriamente el proyecto de estadía, correspondiente al 11º cuatrimestre.</a:t>
            </a:r>
          </a:p>
          <a:p>
            <a:pPr marL="457200" lvl="0" indent="-457200" algn="just" eaLnBrk="0" hangingPunct="0">
              <a:buFont typeface="+mj-lt"/>
              <a:buAutoNum type="arabicPeriod"/>
              <a:tabLst>
                <a:tab pos="457200" algn="l"/>
              </a:tabLst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Descargar del Portal del Alumno el recibo de pago por concepto de Trámite de Titulación, ingresando al </a:t>
            </a:r>
            <a:r>
              <a:rPr lang="es-ES_tradnl" sz="1400" b="1" dirty="0" smtClean="0">
                <a:latin typeface="Avenir LT Std 45 Book" panose="020B0502020203020204" pitchFamily="34" charset="0"/>
              </a:rPr>
              <a:t>menú Pagos en línea -&gt; Otros pagos -&gt; Elegir el concepto “TRAMITE DE TITULACIÓN Y CÉDULA PROFESIONAL ING. (SJR)”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y realizar el pago en el banco autorizado.</a:t>
            </a:r>
            <a:endParaRPr lang="es-ES_tradnl" sz="14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15" y="484210"/>
            <a:ext cx="7607435" cy="72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s-ES_tradnl" sz="1100" b="1" dirty="0">
              <a:latin typeface="Avenir LT Std 45 Book" panose="020B0502020203020204" pitchFamily="34" charset="0"/>
            </a:endParaRPr>
          </a:p>
          <a:p>
            <a:pPr algn="ctr" eaLnBrk="0" hangingPunct="0"/>
            <a:r>
              <a:rPr lang="es-ES_tradnl" sz="1800" b="1" dirty="0" smtClean="0">
                <a:latin typeface="Avenir LT Std 45 Book" panose="020B0502020203020204" pitchFamily="34" charset="0"/>
              </a:rPr>
              <a:t>GUÍA DE 13  PASOS </a:t>
            </a:r>
            <a:r>
              <a:rPr lang="es-ES_tradnl" sz="1800" b="1" dirty="0">
                <a:latin typeface="Avenir LT Std 45 Book" panose="020B0502020203020204" pitchFamily="34" charset="0"/>
              </a:rPr>
              <a:t>PARA REALIZAR EL TRÁMITE DE </a:t>
            </a:r>
            <a:r>
              <a:rPr lang="es-ES_tradnl" sz="1800" b="1" dirty="0" smtClean="0">
                <a:latin typeface="Avenir LT Std 45 Book" panose="020B0502020203020204" pitchFamily="34" charset="0"/>
              </a:rPr>
              <a:t>TITULACIÓN</a:t>
            </a:r>
            <a:endParaRPr lang="es-ES_tradnl" sz="1800" b="1" u="sng" dirty="0">
              <a:latin typeface="Avenir LT Std 45 Book" panose="020B0502020203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1488" y="1210544"/>
            <a:ext cx="8215311" cy="471877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Responder </a:t>
            </a:r>
            <a:r>
              <a:rPr lang="es-MX" sz="1400" dirty="0">
                <a:latin typeface="Avenir LT Std 45 Book" panose="020B0502020203020204" pitchFamily="34" charset="0"/>
              </a:rPr>
              <a:t>y entregar la encuesta de Egresado en la Dirección de Vinculación (Coordinación de Relaciones con el Sector Productivo</a:t>
            </a:r>
            <a:r>
              <a:rPr lang="es-MX" sz="1400" dirty="0" smtClean="0">
                <a:latin typeface="Avenir LT Std 45 Book" panose="020B0502020203020204" pitchFamily="34" charset="0"/>
              </a:rPr>
              <a:t>).</a:t>
            </a: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endParaRPr lang="es-MX" sz="1400" dirty="0">
              <a:latin typeface="Avenir LT Std 45 Book" panose="020B0502020203020204" pitchFamily="34" charset="0"/>
            </a:endParaRP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Por motivos de la contingencia sanitaria la donación del </a:t>
            </a:r>
            <a:r>
              <a:rPr lang="es-MX" sz="1400" dirty="0">
                <a:latin typeface="Avenir LT Std 45 Book" panose="020B0502020203020204" pitchFamily="34" charset="0"/>
              </a:rPr>
              <a:t>libro </a:t>
            </a:r>
            <a:r>
              <a:rPr lang="es-MX" sz="1400" dirty="0" smtClean="0">
                <a:latin typeface="Avenir LT Std 45 Book" panose="020B0502020203020204" pitchFamily="34" charset="0"/>
              </a:rPr>
              <a:t>a la UTSJR a través del Departamento </a:t>
            </a:r>
            <a:r>
              <a:rPr lang="es-MX" sz="1400" dirty="0">
                <a:latin typeface="Avenir LT Std 45 Book" panose="020B0502020203020204" pitchFamily="34" charset="0"/>
              </a:rPr>
              <a:t>de Servicios Bibliotecarios </a:t>
            </a:r>
            <a:r>
              <a:rPr lang="es-MX" sz="1400" dirty="0" smtClean="0">
                <a:latin typeface="Avenir LT Std 45 Book" panose="020B0502020203020204" pitchFamily="34" charset="0"/>
              </a:rPr>
              <a:t>queda suspendido hasta nuevo aviso.</a:t>
            </a: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endParaRPr lang="es-MX" sz="1400" dirty="0">
              <a:latin typeface="Avenir LT Std 45 Book" panose="020B0502020203020204" pitchFamily="34" charset="0"/>
            </a:endParaRP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Verificar </a:t>
            </a:r>
            <a:r>
              <a:rPr lang="es-MX" sz="1400" dirty="0">
                <a:latin typeface="Avenir LT Std 45 Book" panose="020B0502020203020204" pitchFamily="34" charset="0"/>
              </a:rPr>
              <a:t>en el Portal del Alumno, que no tengas adeudos de documentación oficial, materiales de almacén, material bibliográfico, encuestas por contestar, pagos, </a:t>
            </a:r>
            <a:r>
              <a:rPr lang="es-MX" sz="1400" dirty="0" smtClean="0">
                <a:latin typeface="Avenir LT Std 45 Book" panose="020B0502020203020204" pitchFamily="34" charset="0"/>
              </a:rPr>
              <a:t>etc.</a:t>
            </a: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Una </a:t>
            </a:r>
            <a:r>
              <a:rPr lang="es-MX" sz="1400" dirty="0">
                <a:latin typeface="Avenir LT Std 45 Book" panose="020B0502020203020204" pitchFamily="34" charset="0"/>
              </a:rPr>
              <a:t>vez aprobada la Memoria de Estadía por parte del Asesor, deberás </a:t>
            </a:r>
            <a:r>
              <a:rPr lang="es-MX" sz="1400" dirty="0" smtClean="0">
                <a:latin typeface="Avenir LT Std 45 Book" panose="020B0502020203020204" pitchFamily="34" charset="0"/>
              </a:rPr>
              <a:t>ingresar a: </a:t>
            </a:r>
            <a:r>
              <a:rPr lang="es-MX" sz="1400" b="1" dirty="0">
                <a:latin typeface="Avenir LT Std 45 Book" panose="020B0502020203020204" pitchFamily="34" charset="0"/>
              </a:rPr>
              <a:t>Portal del Alumno </a:t>
            </a:r>
            <a:r>
              <a:rPr lang="es-MX" sz="1400" b="1" dirty="0" smtClean="0">
                <a:latin typeface="Avenir LT Std 45 Book" panose="020B0502020203020204" pitchFamily="34" charset="0"/>
              </a:rPr>
              <a:t>-&gt;Académicos </a:t>
            </a:r>
            <a:r>
              <a:rPr lang="es-MX" sz="1400" b="1" dirty="0">
                <a:latin typeface="Avenir LT Std 45 Book" panose="020B0502020203020204" pitchFamily="34" charset="0"/>
              </a:rPr>
              <a:t>-&gt;Estadías -&gt;</a:t>
            </a:r>
            <a:r>
              <a:rPr lang="es-MX" sz="1400" dirty="0" smtClean="0">
                <a:latin typeface="Avenir LT Std 45 Book" panose="020B0502020203020204" pitchFamily="34" charset="0"/>
              </a:rPr>
              <a:t> en donde encontraras un documento en formato .</a:t>
            </a:r>
            <a:r>
              <a:rPr lang="es-MX" sz="1400" dirty="0" err="1" smtClean="0">
                <a:latin typeface="Avenir LT Std 45 Book" panose="020B0502020203020204" pitchFamily="34" charset="0"/>
              </a:rPr>
              <a:t>pdf</a:t>
            </a:r>
            <a:r>
              <a:rPr lang="es-MX" sz="1400" dirty="0" smtClean="0">
                <a:latin typeface="Avenir LT Std 45 Book" panose="020B0502020203020204" pitchFamily="34" charset="0"/>
              </a:rPr>
              <a:t> descargable con el nombre de </a:t>
            </a:r>
            <a:r>
              <a:rPr lang="es-MX" sz="1400" b="1" dirty="0" smtClean="0">
                <a:latin typeface="Avenir LT Std 45 Book" panose="020B0502020203020204" pitchFamily="34" charset="0"/>
              </a:rPr>
              <a:t>Manual Alumno, </a:t>
            </a:r>
            <a:r>
              <a:rPr lang="es-MX" sz="1400" dirty="0" smtClean="0">
                <a:latin typeface="Avenir LT Std 45 Book" panose="020B0502020203020204" pitchFamily="34" charset="0"/>
              </a:rPr>
              <a:t>en el cual se describe paso a paso el proceso de titulación electrónica, el cual deberás seguir puntualmente para que al termino de la misma se generen satisfactoriamente los siguientes documentos:</a:t>
            </a:r>
          </a:p>
          <a:p>
            <a:pPr marL="342900" lvl="0" indent="-342900" algn="just" eaLnBrk="0" hangingPunct="0">
              <a:buFont typeface="+mj-lt"/>
              <a:buAutoNum type="arabicPeriod" startAt="7"/>
              <a:tabLst>
                <a:tab pos="457200" algn="l"/>
              </a:tabLst>
              <a:defRPr/>
            </a:pPr>
            <a:endParaRPr lang="es-MX" sz="1400" dirty="0">
              <a:latin typeface="Avenir LT Std 45 Book" panose="020B0502020203020204" pitchFamily="34" charset="0"/>
            </a:endParaRPr>
          </a:p>
          <a:p>
            <a:pPr lvl="2" algn="just" eaLnBrk="0" hangingPunct="0"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a) Oficio de Autorización y Aprobación </a:t>
            </a:r>
            <a:r>
              <a:rPr lang="es-MX" sz="1400" dirty="0" smtClean="0">
                <a:latin typeface="Avenir LT Std 45 Book" panose="020B0502020203020204" pitchFamily="34" charset="0"/>
              </a:rPr>
              <a:t>de la </a:t>
            </a:r>
            <a:r>
              <a:rPr lang="es-MX" sz="1400" dirty="0">
                <a:latin typeface="Avenir LT Std 45 Book" panose="020B0502020203020204" pitchFamily="34" charset="0"/>
              </a:rPr>
              <a:t>Memoria de Estadía.</a:t>
            </a:r>
          </a:p>
          <a:p>
            <a:pPr lvl="2" algn="just" eaLnBrk="0" hangingPunct="0"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b) Calificaciones del Alumno en su Estadía en el Sector Productivo.</a:t>
            </a:r>
          </a:p>
          <a:p>
            <a:pPr lvl="2" algn="just" eaLnBrk="0" hangingPunct="0"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c) Acta de Toma de </a:t>
            </a:r>
            <a:r>
              <a:rPr lang="es-MX" sz="1400" dirty="0" smtClean="0">
                <a:latin typeface="Avenir LT Std 45 Book" panose="020B0502020203020204" pitchFamily="34" charset="0"/>
              </a:rPr>
              <a:t>Protesta.</a:t>
            </a:r>
          </a:p>
          <a:p>
            <a:pPr lvl="2" algn="just" eaLnBrk="0" hangingPunct="0"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d) Formato </a:t>
            </a:r>
            <a:r>
              <a:rPr lang="es-MX" sz="1400" dirty="0">
                <a:latin typeface="Avenir LT Std 45 Book" panose="020B0502020203020204" pitchFamily="34" charset="0"/>
              </a:rPr>
              <a:t>de no adeudo</a:t>
            </a:r>
            <a:r>
              <a:rPr lang="es-MX" sz="1400" dirty="0" smtClean="0">
                <a:latin typeface="Avenir LT Std 45 Book" panose="020B0502020203020204" pitchFamily="34" charset="0"/>
              </a:rPr>
              <a:t>.</a:t>
            </a:r>
          </a:p>
          <a:p>
            <a:pPr lvl="2" algn="just" eaLnBrk="0" hangingPunct="0"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e) </a:t>
            </a:r>
            <a:r>
              <a:rPr lang="es-MX" sz="1400" dirty="0">
                <a:latin typeface="Avenir LT Std 45 Book" panose="020B0502020203020204" pitchFamily="34" charset="0"/>
              </a:rPr>
              <a:t>Documento de confirmación de datos para el trámite de cédula profesional electrónica.</a:t>
            </a:r>
          </a:p>
          <a:p>
            <a:pPr marL="342900" indent="-342900" algn="just" eaLnBrk="0" hangingPunct="0">
              <a:buFont typeface="+mj-lt"/>
              <a:buAutoNum type="arabicPeriod" startAt="11"/>
              <a:defRPr/>
            </a:pPr>
            <a:endParaRPr lang="es-MX" sz="1500" dirty="0">
              <a:latin typeface="Avenir LT Std 45 Book" panose="020B0502020203020204" pitchFamily="34" charset="0"/>
            </a:endParaRPr>
          </a:p>
          <a:p>
            <a:pPr algn="just" eaLnBrk="0" hangingPunct="0">
              <a:defRPr/>
            </a:pPr>
            <a:endParaRPr lang="es-ES_tradnl" sz="15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15" y="484210"/>
            <a:ext cx="7607435" cy="72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s-ES_tradnl" sz="1100" b="1" dirty="0">
              <a:latin typeface="Avenir LT Std 45 Book" panose="020B0502020203020204" pitchFamily="34" charset="0"/>
            </a:endParaRPr>
          </a:p>
          <a:p>
            <a:pPr algn="ctr" eaLnBrk="0" hangingPunct="0"/>
            <a:r>
              <a:rPr lang="es-ES_tradnl" sz="1800" b="1" dirty="0" smtClean="0">
                <a:latin typeface="Avenir LT Std 45 Book" panose="020B0502020203020204" pitchFamily="34" charset="0"/>
              </a:rPr>
              <a:t>GUÍA DE 13  PASOS </a:t>
            </a:r>
            <a:r>
              <a:rPr lang="es-ES_tradnl" sz="1800" b="1" dirty="0">
                <a:latin typeface="Avenir LT Std 45 Book" panose="020B0502020203020204" pitchFamily="34" charset="0"/>
              </a:rPr>
              <a:t>PARA REALIZAR EL TRÁMITE DE </a:t>
            </a:r>
            <a:r>
              <a:rPr lang="es-ES_tradnl" sz="1800" b="1" dirty="0" smtClean="0">
                <a:latin typeface="Avenir LT Std 45 Book" panose="020B0502020203020204" pitchFamily="34" charset="0"/>
              </a:rPr>
              <a:t>TITULACIÓN</a:t>
            </a:r>
            <a:endParaRPr lang="es-ES_tradnl" sz="1800" b="1" u="sng" dirty="0">
              <a:latin typeface="Avenir LT Std 45 Book" panose="020B0502020203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168" y="1210543"/>
            <a:ext cx="8817348" cy="4876358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914400" lvl="1" indent="-457200" algn="just" eaLnBrk="0" hangingPunct="0">
              <a:defRPr/>
            </a:pPr>
            <a:endParaRPr lang="es-ES_tradnl" sz="1400" dirty="0" smtClean="0">
              <a:latin typeface="Calibri (Cuerpo)"/>
            </a:endParaRPr>
          </a:p>
          <a:p>
            <a:pPr marL="342900" indent="-342900" algn="just" eaLnBrk="0" hangingPunct="0">
              <a:buFont typeface="+mj-lt"/>
              <a:buAutoNum type="arabicPeriod" startAt="11"/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Integrar el “Oficio de Autorización  y Aprobación  de la Memoria de Estadía” en la segunda página del archivo electrónico de la Memoria de Estadía, generar tu archivo final y enviárselo a tu tutor de estadía por parte de la UTSJR, quien posteriormente deberá entregarlo por el medio que se le solicite al Departamento de Servicios Bibliotecarios.</a:t>
            </a:r>
          </a:p>
          <a:p>
            <a:pPr marL="342900" indent="-342900" algn="just" eaLnBrk="0" hangingPunct="0">
              <a:buFont typeface="+mj-lt"/>
              <a:buAutoNum type="arabicPeriod" startAt="11"/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342900" indent="-342900" algn="just" eaLnBrk="0" hangingPunct="0">
              <a:buFont typeface="+mj-lt"/>
              <a:buAutoNum type="arabicPeriod" startAt="11"/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Si la empresa o la UTSJR así lo requieren, el egresado titulado deberá sustentar el Acto Protocolario de Toma de Protesta por el medio que se le indique (presencial o virtual).</a:t>
            </a:r>
          </a:p>
          <a:p>
            <a:pPr marL="342900" indent="-342900" algn="just" eaLnBrk="0" hangingPunct="0">
              <a:buFont typeface="+mj-lt"/>
              <a:buAutoNum type="arabicPeriod" startAt="14"/>
              <a:defRPr/>
            </a:pPr>
            <a:endParaRPr lang="es-MX" sz="1400" b="1" dirty="0" smtClean="0">
              <a:latin typeface="Avenir LT Std 45 Book" panose="020B0502020203020204" pitchFamily="34" charset="0"/>
            </a:endParaRPr>
          </a:p>
          <a:p>
            <a:pPr marL="0" indent="0" algn="just">
              <a:buNone/>
            </a:pPr>
            <a:r>
              <a:rPr lang="es-MX" sz="1400" b="1" dirty="0" smtClean="0">
                <a:latin typeface="Avenir LT Std 45 Book" panose="020B0502020203020204" pitchFamily="34" charset="0"/>
              </a:rPr>
              <a:t>Derivado de la publicación en el Diario Oficial de la Federación del día 5 de abril de 2018, en el que se emite el Decreto por el que se reforman y derogan diversas disposiciones del Artículo 5° Constitucional, para el estándar oficial del título y cédula profesional electrónica, informamos a Ustedes:</a:t>
            </a:r>
          </a:p>
          <a:p>
            <a:endParaRPr lang="es-MX" sz="1400" dirty="0" smtClean="0">
              <a:latin typeface="Avenir LT Std 45 Book" panose="020B0502020203020204" pitchFamily="34" charset="0"/>
            </a:endParaRPr>
          </a:p>
          <a:p>
            <a:pPr marL="342900" lvl="0" indent="-342900" algn="just" eaLnBrk="0" hangingPunct="0">
              <a:buFont typeface="+mj-lt"/>
              <a:buAutoNum type="arabicPeriod" startAt="13"/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La nueva disposición exige que el titulado valide su trámite con su </a:t>
            </a:r>
            <a:r>
              <a:rPr lang="es-MX" sz="1400" dirty="0" err="1">
                <a:latin typeface="Avenir LT Std 45 Book" panose="020B0502020203020204" pitchFamily="34" charset="0"/>
              </a:rPr>
              <a:t>e.firma</a:t>
            </a:r>
            <a:r>
              <a:rPr lang="es-MX" sz="1400" dirty="0">
                <a:latin typeface="Avenir LT Std 45 Book" panose="020B0502020203020204" pitchFamily="34" charset="0"/>
              </a:rPr>
              <a:t> por lo que se convierte en un requisito más para poder obtener la cédula profesional electrónica, por lo que es importante tenerla disponible y actualizada para cuando se den indicaciones de bajar la cedula de la plataforma de la DGP.</a:t>
            </a:r>
          </a:p>
          <a:p>
            <a:pPr marL="342900" lvl="0" indent="-342900" algn="just" eaLnBrk="0" hangingPunct="0">
              <a:buFont typeface="+mj-lt"/>
              <a:buAutoNum type="arabicPeriod" startAt="13"/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749" y="823322"/>
            <a:ext cx="8281615" cy="514607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 eaLnBrk="0" hangingPunct="0">
              <a:spcBef>
                <a:spcPct val="20000"/>
              </a:spcBef>
              <a:defRPr/>
            </a:pPr>
            <a:r>
              <a:rPr lang="es-ES_tradnl" sz="1600" b="1" u="sng" dirty="0">
                <a:latin typeface="Avenir LT Std 45 Book" panose="020B0502020203020204" pitchFamily="34" charset="0"/>
              </a:rPr>
              <a:t>IMPORTANTE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8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Toda </a:t>
            </a:r>
            <a:r>
              <a:rPr lang="es-ES_tradnl" sz="1400" dirty="0">
                <a:latin typeface="Avenir LT Std 45 Book" panose="020B0502020203020204" pitchFamily="34" charset="0"/>
              </a:rPr>
              <a:t>la documentación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mencionada </a:t>
            </a:r>
            <a:r>
              <a:rPr lang="es-ES_tradnl" sz="1400" dirty="0">
                <a:latin typeface="Avenir LT Std 45 Book" panose="020B0502020203020204" pitchFamily="34" charset="0"/>
              </a:rPr>
              <a:t>en el punto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10 </a:t>
            </a:r>
            <a:r>
              <a:rPr lang="es-ES_tradnl" sz="1400" dirty="0">
                <a:latin typeface="Avenir LT Std 45 Book" panose="020B0502020203020204" pitchFamily="34" charset="0"/>
              </a:rPr>
              <a:t>de la guía,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deberá </a:t>
            </a:r>
            <a:r>
              <a:rPr lang="es-ES_tradnl" sz="1400" dirty="0">
                <a:latin typeface="Avenir LT Std 45 Book" panose="020B0502020203020204" pitchFamily="34" charset="0"/>
              </a:rPr>
              <a:t>ser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integrada y firmada electrónicamente en el Sistema Integral de Información del Sistema de Calidad (SIISC), </a:t>
            </a:r>
            <a:r>
              <a:rPr lang="es-ES_tradnl" sz="1400" b="1" dirty="0" smtClean="0">
                <a:latin typeface="Avenir LT Std 45 Book" panose="020B0502020203020204" pitchFamily="34" charset="0"/>
              </a:rPr>
              <a:t>máximo 1 día después a la fecha establecida en el Acta Toma </a:t>
            </a:r>
            <a:r>
              <a:rPr lang="es-ES_tradnl" sz="1400" b="1" dirty="0">
                <a:latin typeface="Avenir LT Std 45 Book" panose="020B0502020203020204" pitchFamily="34" charset="0"/>
              </a:rPr>
              <a:t>de Protesta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14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ES_tradnl" sz="1400" dirty="0" smtClean="0">
                <a:latin typeface="Avenir LT Std 45 Book" panose="020B0502020203020204" pitchFamily="34" charset="0"/>
              </a:rPr>
              <a:t>Los pasos del 6 al 10 deberás realizarlos en el periodo del </a:t>
            </a:r>
            <a:r>
              <a:rPr lang="es-ES_tradnl" sz="1400" b="1" dirty="0" smtClean="0">
                <a:latin typeface="Avenir LT Std 45 Book" panose="020B0502020203020204" pitchFamily="34" charset="0"/>
              </a:rPr>
              <a:t>26 de abril al 31 de mayo de 2021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, </a:t>
            </a:r>
            <a:r>
              <a:rPr lang="es-ES_tradnl" sz="1400" dirty="0">
                <a:latin typeface="Avenir LT Std 45 Book" panose="020B0502020203020204" pitchFamily="34" charset="0"/>
              </a:rPr>
              <a:t>e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s importante considerar que se hacen cortes de egresados titulados mensualmente, por lo que no se reciben trámites con fechas del mes anterior una vez que inicia el nuevo mes.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1400" dirty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ES_tradnl" sz="1400" dirty="0">
                <a:latin typeface="Avenir LT Std 45 Book" panose="020B0502020203020204" pitchFamily="34" charset="0"/>
              </a:rPr>
              <a:t>La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Ceremonia </a:t>
            </a:r>
            <a:r>
              <a:rPr lang="es-ES_tradnl" sz="1400" dirty="0">
                <a:latin typeface="Avenir LT Std 45 Book" panose="020B0502020203020204" pitchFamily="34" charset="0"/>
              </a:rPr>
              <a:t>de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Graduación así como la forma de realizarla (presencial o virtual), fecha, lugar y hora del evento, serán comunicados </a:t>
            </a:r>
            <a:r>
              <a:rPr lang="es-ES_tradnl" sz="1400" dirty="0">
                <a:latin typeface="Avenir LT Std 45 Book" panose="020B0502020203020204" pitchFamily="34" charset="0"/>
              </a:rPr>
              <a:t>en el momento oportuno por cada Dirección de </a:t>
            </a:r>
            <a:r>
              <a:rPr lang="es-ES_tradnl" sz="1400" dirty="0" smtClean="0">
                <a:latin typeface="Avenir LT Std 45 Book" panose="020B0502020203020204" pitchFamily="34" charset="0"/>
              </a:rPr>
              <a:t>Carrera, dependiendo las condiciones de la contingencia sanitaria y lo establecido por las autoridades de la Salud, Civiles y de Educación, favor de estar pendiente.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1400" b="1" dirty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MX" sz="1400" dirty="0">
                <a:latin typeface="Avenir LT Std 45 Book" panose="020B0502020203020204" pitchFamily="34" charset="0"/>
              </a:rPr>
              <a:t>Una vez que el egresado, se ha titulado y firmado electrónicamente en el Portal del Alumno todos los documentos solicitados, el Departamento de Servicios Escolares los aprobará y posteriormente realizará el trámite correspondiente ante la D.G.P. de acuerdo a sus lineamientos. 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1400" b="1" dirty="0" smtClean="0">
              <a:latin typeface="Avenir LT Std 45 Book" panose="020B0502020203020204" pitchFamily="34" charset="0"/>
            </a:endParaRPr>
          </a:p>
          <a:p>
            <a:pPr marL="266700" lvl="1" indent="-174625" algn="ctr" eaLnBrk="0" hangingPunct="0">
              <a:spcBef>
                <a:spcPct val="20000"/>
              </a:spcBef>
              <a:defRPr/>
            </a:pPr>
            <a:endParaRPr lang="es-ES_tradnl" sz="11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0824" y="769479"/>
            <a:ext cx="8281615" cy="518498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 eaLnBrk="0" hangingPunct="0">
              <a:spcBef>
                <a:spcPct val="20000"/>
              </a:spcBef>
              <a:defRPr/>
            </a:pPr>
            <a:r>
              <a:rPr lang="es-ES_tradnl" sz="1600" b="1" u="sng" dirty="0" smtClean="0">
                <a:latin typeface="Avenir LT Std 45 Book" panose="020B0502020203020204" pitchFamily="34" charset="0"/>
              </a:rPr>
              <a:t>IMPORTANTE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ES_tradnl" sz="8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Una vez que la D.G.P. haya procesado la información y generado la cédula profesional electrónica, emitirá un correo electrónico dirigido al titulado donde informará que ya está lista su cédula y que podrá obtenerla a través de su sitio web.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Para poder obtener la cédula profesional electrónica el titulado deberá contar con su </a:t>
            </a:r>
            <a:r>
              <a:rPr lang="es-MX" sz="1400" dirty="0" err="1" smtClean="0">
                <a:latin typeface="Avenir LT Std 45 Book" panose="020B0502020203020204" pitchFamily="34" charset="0"/>
              </a:rPr>
              <a:t>e.firma</a:t>
            </a:r>
            <a:r>
              <a:rPr lang="es-MX" sz="1400" dirty="0" smtClean="0">
                <a:latin typeface="Avenir LT Std 45 Book" panose="020B0502020203020204" pitchFamily="34" charset="0"/>
              </a:rPr>
              <a:t> emitida por el SAT y podrá realizar la transacción económica del trámite con su tarjeta de crédito o débito bancaria.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Una vez que el titulado cuente con su cédula profesional electrónica deberá subirla a su portal de Alumno y notificar vía correo o telefónicamente al Departamento de Servicios Escolares y en ese momento recibirá indicaciones de como podrá recibir su título profesional con los demás documentos oficiales emitidos por la UTSJR para acreditar su grado académico.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MX" sz="1400" dirty="0" smtClean="0">
              <a:latin typeface="Avenir LT Std 45 Book" panose="020B0502020203020204" pitchFamily="34" charset="0"/>
            </a:endParaRP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s-MX" sz="1400" dirty="0" smtClean="0">
                <a:latin typeface="Avenir LT Std 45 Book" panose="020B0502020203020204" pitchFamily="34" charset="0"/>
              </a:rPr>
              <a:t>Por todo lo anterior es necesario que todos los alumnos próximos a egresar y ser titulados, cuenten con su </a:t>
            </a:r>
            <a:r>
              <a:rPr lang="es-MX" sz="1400" dirty="0" err="1" smtClean="0">
                <a:latin typeface="Avenir LT Std 45 Book" panose="020B0502020203020204" pitchFamily="34" charset="0"/>
              </a:rPr>
              <a:t>e.firma</a:t>
            </a:r>
            <a:r>
              <a:rPr lang="es-MX" sz="1400" dirty="0" smtClean="0">
                <a:latin typeface="Avenir LT Std 45 Book" panose="020B0502020203020204" pitchFamily="34" charset="0"/>
              </a:rPr>
              <a:t>, la cual es de carácter gratuito, o en su caso renovarla o actualizarla de acurdo a lo establecido por el SAT.</a:t>
            </a:r>
          </a:p>
          <a:p>
            <a:pPr marL="266700" lvl="1" indent="-174625" algn="just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s-MX" sz="1500" dirty="0" smtClean="0">
              <a:latin typeface="Avenir LT Std 45 Book" panose="020B0502020203020204" pitchFamily="34" charset="0"/>
            </a:endParaRPr>
          </a:p>
          <a:p>
            <a:pPr marL="266700" lvl="1" indent="-174625" algn="ctr" eaLnBrk="0" hangingPunct="0">
              <a:spcBef>
                <a:spcPct val="20000"/>
              </a:spcBef>
              <a:defRPr/>
            </a:pPr>
            <a:endParaRPr lang="es-ES_tradnl" sz="1400" b="1" dirty="0" smtClean="0">
              <a:latin typeface="Avenir LT Std 45 Book" panose="020B0502020203020204" pitchFamily="34" charset="0"/>
            </a:endParaRPr>
          </a:p>
          <a:p>
            <a:pPr marL="266700" lvl="1" indent="-174625" algn="ctr" eaLnBrk="0" hangingPunct="0">
              <a:spcBef>
                <a:spcPct val="20000"/>
              </a:spcBef>
              <a:defRPr/>
            </a:pPr>
            <a:endParaRPr lang="es-ES_tradnl" sz="11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1338</Words>
  <Application>Microsoft Office PowerPoint</Application>
  <PresentationFormat>Presentación en pantalla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Avenir Heavy</vt:lpstr>
      <vt:lpstr>Avenir LT Std 45 Book</vt:lpstr>
      <vt:lpstr>Avenir Medium</vt:lpstr>
      <vt:lpstr>Calibri</vt:lpstr>
      <vt:lpstr>Calibri (Cuerpo)</vt:lpstr>
      <vt:lpstr>Calibri Light</vt:lpstr>
      <vt:lpstr>Wingdings</vt:lpstr>
      <vt:lpstr>Tema de Office</vt:lpstr>
      <vt:lpstr>Requerimientos para trámite de titulación y expedición de Título y de Cédula Profesional electrónicos.</vt:lpstr>
      <vt:lpstr>Estudiantes de  Ingeniería que egresan en el mes de Abril 2021. </vt:lpstr>
      <vt:lpstr> REQUERIMIENTOS DE DOCUMENTACIÓN </vt:lpstr>
      <vt:lpstr>REQUIERIMIENTOS DE FOTOGRAFIAS</vt:lpstr>
      <vt:lpstr>GUÍA DE 13  PASOS PARA REALIZAR EL TRÁMITE DE TITULACIÓN </vt:lpstr>
      <vt:lpstr> GUÍA DE 13  PASOS PARA REALIZAR EL TRÁMITE DE TITULACIÓN</vt:lpstr>
      <vt:lpstr> GUÍA DE 13  PASOS PARA REALIZAR EL TRÁMITE DE TITULACIÓN</vt:lpstr>
      <vt:lpstr>Presentación de PowerPoint</vt:lpstr>
      <vt:lpstr>Presentación de PowerPoint</vt:lpstr>
      <vt:lpstr> Ruta en la página web www.utsjr.edu.mx, para descargar tu Guía de Titulación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Gomez</dc:creator>
  <cp:lastModifiedBy>UTSJCP14950</cp:lastModifiedBy>
  <cp:revision>76</cp:revision>
  <cp:lastPrinted>2020-10-27T20:22:22Z</cp:lastPrinted>
  <dcterms:created xsi:type="dcterms:W3CDTF">2019-01-18T16:51:29Z</dcterms:created>
  <dcterms:modified xsi:type="dcterms:W3CDTF">2020-10-29T17:20:32Z</dcterms:modified>
</cp:coreProperties>
</file>