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9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2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62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78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00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71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1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8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7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9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4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53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63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7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99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6EFE-04BA-4EFA-9797-D741D1A78AA7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03FD-E1C9-4312-9E92-F1E09BFE6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43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99000" flip="x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393" y="2605902"/>
            <a:ext cx="8867865" cy="1109272"/>
          </a:xfrm>
        </p:spPr>
        <p:txBody>
          <a:bodyPr>
            <a:normAutofit fontScale="90000"/>
          </a:bodyPr>
          <a:lstStyle/>
          <a:p>
            <a:r>
              <a:rPr lang="es-MX" sz="5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TÉCNICAS DE RESOLUCIÓN DE PROBLEMAS:</a:t>
            </a:r>
            <a:br>
              <a:rPr lang="es-MX" sz="5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</a:br>
            <a:r>
              <a:rPr lang="es-MX" sz="5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ANÁLISIS DE MEDIO FIN</a:t>
            </a:r>
            <a:br>
              <a:rPr lang="es-MX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</a:br>
            <a:endParaRPr lang="es-MX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429626" y="5488688"/>
            <a:ext cx="711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95000"/>
                  </a:schemeClr>
                </a:solidFill>
              </a:rPr>
              <a:t>INTEGRANTES:</a:t>
            </a:r>
          </a:p>
          <a:p>
            <a:r>
              <a:rPr lang="es-MX" dirty="0">
                <a:solidFill>
                  <a:schemeClr val="tx1">
                    <a:lumMod val="95000"/>
                  </a:schemeClr>
                </a:solidFill>
              </a:rPr>
              <a:t> -ORLANDO GÓMEZ CORREA</a:t>
            </a:r>
          </a:p>
          <a:p>
            <a:r>
              <a:rPr lang="es-MX" dirty="0">
                <a:solidFill>
                  <a:schemeClr val="tx1">
                    <a:lumMod val="95000"/>
                  </a:schemeClr>
                </a:solidFill>
              </a:rPr>
              <a:t> -JUAN PABLO ÁLVAREZ ZUÑIGA</a:t>
            </a:r>
          </a:p>
          <a:p>
            <a:r>
              <a:rPr lang="es-MX" dirty="0">
                <a:solidFill>
                  <a:schemeClr val="tx1">
                    <a:lumMod val="95000"/>
                  </a:schemeClr>
                </a:solidFill>
              </a:rPr>
              <a:t> -ERICK MARTÍNEZ MÍRANDA</a:t>
            </a:r>
          </a:p>
        </p:txBody>
      </p:sp>
      <p:pic>
        <p:nvPicPr>
          <p:cNvPr id="1028" name="Picture 4" descr="Resultado de imagen para analisis de medio f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59" y="3160538"/>
            <a:ext cx="3903507" cy="29676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147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67025" y="1452307"/>
            <a:ext cx="9239406" cy="1117664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MX" sz="4400" b="0" cap="none" dirty="0">
                <a:effectLst/>
                <a:latin typeface="Calisto MT" panose="02040603050505030304" pitchFamily="18" charset="0"/>
              </a:rPr>
              <a:t>E</a:t>
            </a:r>
            <a:r>
              <a:rPr lang="es-MX" sz="2400" b="0" cap="none" dirty="0">
                <a:effectLst/>
                <a:latin typeface="Calisto MT" panose="02040603050505030304" pitchFamily="18" charset="0"/>
              </a:rPr>
              <a:t>ste procedimiento permite al que resuelve el problema, trabajar en un objetivo a la vez.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710B93-B429-4F23-A15B-EDA06E847D80}"/>
              </a:ext>
            </a:extLst>
          </p:cNvPr>
          <p:cNvSpPr txBox="1"/>
          <p:nvPr/>
        </p:nvSpPr>
        <p:spPr>
          <a:xfrm>
            <a:off x="996612" y="342166"/>
            <a:ext cx="9239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¿QUÉ NOS PERMITE ESTÁ TÉCNICA?</a:t>
            </a:r>
          </a:p>
        </p:txBody>
      </p:sp>
      <p:pic>
        <p:nvPicPr>
          <p:cNvPr id="2050" name="Picture 2" descr="Resultado de imagen para problema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3906" y1="26333" x2="23906" y2="26333"/>
                        <a14:foregroundMark x1="24375" y1="38667" x2="24375" y2="38667"/>
                        <a14:foregroundMark x1="50000" y1="21667" x2="50000" y2="21667"/>
                        <a14:foregroundMark x1="48750" y1="17000" x2="48750" y2="17000"/>
                        <a14:foregroundMark x1="54844" y1="28667" x2="54844" y2="28667"/>
                        <a14:foregroundMark x1="47344" y1="31333" x2="47344" y2="31333"/>
                        <a14:foregroundMark x1="50781" y1="54333" x2="50781" y2="54333"/>
                        <a14:foregroundMark x1="51250" y1="69667" x2="51250" y2="69667"/>
                        <a14:foregroundMark x1="49688" y1="75333" x2="49688" y2="75333"/>
                        <a14:foregroundMark x1="77500" y1="19000" x2="77500" y2="19000"/>
                        <a14:foregroundMark x1="72188" y1="16000" x2="72188" y2="16000"/>
                        <a14:foregroundMark x1="73594" y1="21667" x2="73594" y2="21667"/>
                        <a14:foregroundMark x1="69844" y1="21333" x2="73594" y2="22667"/>
                        <a14:foregroundMark x1="66406" y1="6667" x2="66406" y2="6667"/>
                        <a14:foregroundMark x1="72813" y1="2333" x2="72813" y2="2333"/>
                        <a14:foregroundMark x1="79063" y1="6667" x2="79063" y2="6667"/>
                        <a14:foregroundMark x1="81250" y1="18667" x2="81250" y2="18667"/>
                        <a14:foregroundMark x1="65313" y1="16667" x2="65313" y2="16667"/>
                        <a14:foregroundMark x1="73594" y1="76333" x2="73594" y2="76333"/>
                        <a14:foregroundMark x1="65938" y1="78333" x2="65938" y2="78333"/>
                        <a14:foregroundMark x1="23906" y1="57000" x2="29531" y2="70000"/>
                        <a14:foregroundMark x1="25156" y1="80667" x2="25156" y2="80667"/>
                        <a14:foregroundMark x1="28125" y1="77000" x2="28125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06" y="3342338"/>
            <a:ext cx="7500079" cy="35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ente pensando">
            <a:extLst>
              <a:ext uri="{FF2B5EF4-FFF2-40B4-BE49-F238E27FC236}">
                <a16:creationId xmlns:a16="http://schemas.microsoft.com/office/drawing/2014/main" id="{153FBB22-2884-422F-AF93-DD0F51AB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47" y1="79741" x2="94931" y2="95259"/>
                        <a14:foregroundMark x1="44700" y1="94397" x2="2765" y2="93966"/>
                        <a14:foregroundMark x1="12442" y1="35776" x2="6452" y2="46552"/>
                        <a14:foregroundMark x1="4608" y1="38362" x2="4608" y2="38362"/>
                        <a14:foregroundMark x1="11521" y1="26293" x2="5991" y2="66810"/>
                        <a14:backgroundMark x1="93088" y1="72414" x2="93088" y2="72414"/>
                        <a14:backgroundMark x1="2765" y1="60345" x2="2765" y2="60345"/>
                        <a14:backgroundMark x1="3687" y1="67672" x2="3687" y2="67672"/>
                        <a14:backgroundMark x1="1843" y1="70259" x2="1843" y2="70259"/>
                        <a14:backgroundMark x1="1843" y1="73276" x2="1843" y2="75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9081"/>
            <a:ext cx="2571187" cy="27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31154" y="477078"/>
            <a:ext cx="895012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4400" b="1" dirty="0">
              <a:solidFill>
                <a:schemeClr val="accent1">
                  <a:lumMod val="20000"/>
                  <a:lumOff val="80000"/>
                </a:schemeClr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s-MX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ividir la situación en sub-problemas o subtemas que vayan aproximando a la meta, reduciendo la distancia entre el estado inicial y el final del problema </a:t>
            </a:r>
          </a:p>
          <a:p>
            <a:pPr algn="just"/>
            <a:endParaRPr lang="es-MX" sz="2800" dirty="0">
              <a:latin typeface="Calisto MT" panose="02040603050505030304" pitchFamily="18" charset="0"/>
            </a:endParaRPr>
          </a:p>
          <a:p>
            <a:pPr algn="just"/>
            <a:endParaRPr lang="es-MX" sz="2800" dirty="0">
              <a:latin typeface="Calisto MT" panose="0204060305050503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22F979-195D-497E-A5BE-586733DF718B}"/>
              </a:ext>
            </a:extLst>
          </p:cNvPr>
          <p:cNvSpPr txBox="1"/>
          <p:nvPr/>
        </p:nvSpPr>
        <p:spPr>
          <a:xfrm>
            <a:off x="1476297" y="477078"/>
            <a:ext cx="9239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>
                    <a:lumMod val="75000"/>
                  </a:schemeClr>
                </a:solidFill>
              </a:rPr>
              <a:t>¿EN QUÉ CONSISTE?</a:t>
            </a:r>
          </a:p>
        </p:txBody>
      </p:sp>
      <p:pic>
        <p:nvPicPr>
          <p:cNvPr id="3074" name="Picture 2" descr="Resultado de imagen para subproblema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7857" y1="21000" x2="18254" y2="45000"/>
                        <a14:foregroundMark x1="27381" y1="17500" x2="32937" y2="24000"/>
                        <a14:foregroundMark x1="25794" y1="16000" x2="25794" y2="16000"/>
                        <a14:foregroundMark x1="23810" y1="12500" x2="23810" y2="12500"/>
                        <a14:foregroundMark x1="22222" y1="12500" x2="18651" y2="16500"/>
                        <a14:foregroundMark x1="12302" y1="31500" x2="8730" y2="36000"/>
                        <a14:foregroundMark x1="9127" y1="36500" x2="17460" y2="43000"/>
                        <a14:foregroundMark x1="18254" y1="40000" x2="13889" y2="5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2889"/>
            <a:ext cx="4260835" cy="33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gente pensando">
            <a:extLst>
              <a:ext uri="{FF2B5EF4-FFF2-40B4-BE49-F238E27FC236}">
                <a16:creationId xmlns:a16="http://schemas.microsoft.com/office/drawing/2014/main" id="{CF38FCEA-0C62-451F-8285-5ECECB99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3154" y1="53821" x2="23154" y2="53821"/>
                        <a14:foregroundMark x1="29077" y1="51419" x2="29077" y2="51419"/>
                        <a14:foregroundMark x1="28769" y1="22817" x2="28923" y2="38319"/>
                        <a14:foregroundMark x1="26385" y1="20415" x2="30462" y2="39738"/>
                        <a14:foregroundMark x1="23615" y1="22817" x2="23615" y2="22817"/>
                        <a14:foregroundMark x1="21231" y1="17249" x2="21231" y2="17249"/>
                        <a14:foregroundMark x1="23846" y1="56441" x2="23846" y2="56441"/>
                        <a14:foregroundMark x1="21231" y1="51856" x2="19692" y2="53603"/>
                        <a14:foregroundMark x1="19385" y1="56223" x2="19385" y2="56223"/>
                        <a14:foregroundMark x1="19231" y1="59607" x2="19231" y2="59607"/>
                        <a14:foregroundMark x1="24154" y1="57969" x2="24154" y2="57969"/>
                        <a14:foregroundMark x1="75538" y1="41703" x2="73462" y2="58406"/>
                        <a14:foregroundMark x1="80615" y1="48472" x2="80615" y2="48472"/>
                        <a14:foregroundMark x1="77692" y1="40721" x2="79923" y2="49672"/>
                        <a14:foregroundMark x1="80615" y1="61790" x2="80615" y2="61790"/>
                        <a14:foregroundMark x1="87615" y1="40939" x2="94923" y2="59825"/>
                        <a14:foregroundMark x1="88462" y1="42904" x2="84538" y2="40721"/>
                        <a14:foregroundMark x1="93462" y1="41921" x2="93462" y2="41921"/>
                        <a14:foregroundMark x1="93231" y1="41921" x2="85385" y2="39738"/>
                        <a14:foregroundMark x1="85385" y1="48253" x2="85385" y2="48253"/>
                        <a14:foregroundMark x1="84077" y1="46288" x2="84077" y2="46288"/>
                        <a14:foregroundMark x1="83692" y1="44105" x2="83692" y2="44105"/>
                        <a14:foregroundMark x1="83846" y1="42467" x2="83846" y2="42467"/>
                        <a14:foregroundMark x1="87769" y1="49672" x2="87769" y2="49672"/>
                        <a14:foregroundMark x1="64769" y1="17249" x2="64769" y2="17249"/>
                        <a14:foregroundMark x1="65769" y1="18013" x2="65769" y2="18013"/>
                        <a14:foregroundMark x1="65923" y1="13100" x2="72923" y2="16266"/>
                        <a14:foregroundMark x1="62923" y1="25218" x2="62923" y2="25218"/>
                        <a14:foregroundMark x1="60154" y1="27948" x2="60154" y2="27948"/>
                        <a14:foregroundMark x1="42385" y1="7860" x2="39538" y2="14083"/>
                        <a14:foregroundMark x1="9692" y1="40502" x2="16692" y2="35699"/>
                        <a14:foregroundMark x1="16846" y1="39738" x2="16846" y2="39738"/>
                        <a14:foregroundMark x1="13615" y1="40721" x2="13615" y2="40721"/>
                        <a14:foregroundMark x1="12538" y1="41921" x2="12538" y2="41921"/>
                        <a14:foregroundMark x1="8308" y1="41485" x2="8308" y2="41485"/>
                        <a14:foregroundMark x1="8615" y1="41485" x2="14077" y2="42467"/>
                        <a14:foregroundMark x1="12231" y1="36354" x2="12231" y2="36354"/>
                        <a14:foregroundMark x1="44154" y1="5895" x2="44154" y2="5895"/>
                        <a14:foregroundMark x1="36923" y1="81223" x2="27923" y2="92031"/>
                        <a14:foregroundMark x1="41385" y1="89847" x2="70231" y2="97162"/>
                        <a14:foregroundMark x1="25692" y1="91812" x2="25692" y2="91812"/>
                        <a14:foregroundMark x1="25538" y1="91594" x2="30154" y2="85044"/>
                        <a14:foregroundMark x1="25000" y1="26965" x2="25000" y2="26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398" y="3269023"/>
            <a:ext cx="5130602" cy="361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917833" y="3228049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¿Cuál es mi meta?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413199" y="415498"/>
            <a:ext cx="449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¿Qué obstáculos tengo en mi camino?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945728"/>
            <a:ext cx="576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¿De qué dispongo para superar estos obstáculos?</a:t>
            </a:r>
            <a:endParaRPr lang="es-MX" sz="2800" b="1" dirty="0">
              <a:latin typeface="Calisto MT" panose="0204060305050503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2764" y="0"/>
            <a:ext cx="5418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dirty="0">
                <a:solidFill>
                  <a:schemeClr val="tx1">
                    <a:lumMod val="75000"/>
                  </a:schemeClr>
                </a:solidFill>
              </a:rPr>
              <a:t>Preguntas básicas </a:t>
            </a:r>
          </a:p>
        </p:txBody>
      </p:sp>
      <p:pic>
        <p:nvPicPr>
          <p:cNvPr id="4098" name="Picture 2" descr="Resultado de imagen para propon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5789" y1="43961" x2="25789" y2="43961"/>
                        <a14:foregroundMark x1="25351" y1="49017" x2="24211" y2="73876"/>
                        <a14:foregroundMark x1="9912" y1="55056" x2="2807" y2="68539"/>
                        <a14:foregroundMark x1="47895" y1="39607" x2="53246" y2="40871"/>
                        <a14:foregroundMark x1="73772" y1="45927" x2="74649" y2="55056"/>
                        <a14:foregroundMark x1="91053" y1="58146" x2="99912" y2="67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9123"/>
            <a:ext cx="3987384" cy="225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obstaculos en mi camino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5500" y1="43500" x2="14000" y2="83500"/>
                        <a14:foregroundMark x1="14000" y1="50000" x2="14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30" y="1076126"/>
            <a:ext cx="3241935" cy="298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metas en la vida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76" y="3732107"/>
            <a:ext cx="2812478" cy="31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3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81412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tx1">
                    <a:lumMod val="75000"/>
                  </a:schemeClr>
                </a:solidFill>
              </a:rPr>
              <a:t>Comprensión del problema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MX" sz="4400" dirty="0">
              <a:solidFill>
                <a:schemeClr val="tx1">
                  <a:lumMod val="8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4400" dirty="0">
                <a:solidFill>
                  <a:schemeClr val="tx1">
                    <a:lumMod val="85000"/>
                  </a:schemeClr>
                </a:solidFill>
              </a:rPr>
              <a:t>Cual es la incógnita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4400" dirty="0">
                <a:solidFill>
                  <a:schemeClr val="tx1">
                    <a:lumMod val="85000"/>
                  </a:schemeClr>
                </a:solidFill>
              </a:rPr>
              <a:t>Cual son los datos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4400" dirty="0">
                <a:solidFill>
                  <a:schemeClr val="tx1">
                    <a:lumMod val="85000"/>
                  </a:schemeClr>
                </a:solidFill>
              </a:rPr>
              <a:t>Concebir un plan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4400" dirty="0">
                <a:solidFill>
                  <a:schemeClr val="tx1">
                    <a:lumMod val="85000"/>
                  </a:schemeClr>
                </a:solidFill>
              </a:rPr>
              <a:t>Ejecutar un plan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4400" dirty="0">
                <a:solidFill>
                  <a:schemeClr val="tx1">
                    <a:lumMod val="85000"/>
                  </a:schemeClr>
                </a:solidFill>
              </a:rPr>
              <a:t>Visión retrospectiva del trabajo efectuado</a:t>
            </a:r>
          </a:p>
        </p:txBody>
      </p:sp>
      <p:pic>
        <p:nvPicPr>
          <p:cNvPr id="5122" name="Picture 2" descr="Resultado de imagen para establecer un pl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9901">
                        <a14:foregroundMark x1="18212" y1="36029" x2="27815" y2="40074"/>
                        <a14:foregroundMark x1="42219" y1="72794" x2="42219" y2="72794"/>
                        <a14:foregroundMark x1="57119" y1="35294" x2="57119" y2="35294"/>
                        <a14:foregroundMark x1="36921" y1="21691" x2="43046" y2="22426"/>
                        <a14:backgroundMark x1="35430" y1="75000" x2="35430" y2="75000"/>
                        <a14:backgroundMark x1="31954" y1="15441" x2="33113" y2="48162"/>
                        <a14:backgroundMark x1="36424" y1="94118" x2="36424" y2="94118"/>
                        <a14:backgroundMark x1="21026" y1="96691" x2="36258" y2="99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75" y="828674"/>
            <a:ext cx="6377061" cy="287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3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03467" y="122441"/>
            <a:ext cx="2704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dirty="0">
                <a:solidFill>
                  <a:schemeClr val="tx1">
                    <a:lumMod val="75000"/>
                  </a:schemeClr>
                </a:solidFill>
              </a:rPr>
              <a:t>Ejemplo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CE99BB-273E-4E7F-9342-C93338DFEC4D}"/>
              </a:ext>
            </a:extLst>
          </p:cNvPr>
          <p:cNvSpPr/>
          <p:nvPr/>
        </p:nvSpPr>
        <p:spPr>
          <a:xfrm>
            <a:off x="624449" y="2230824"/>
            <a:ext cx="939502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Ejemplo: </a:t>
            </a:r>
            <a:br>
              <a:rPr lang="es-MX" sz="2000" b="1" dirty="0"/>
            </a:br>
            <a:r>
              <a:rPr lang="es-MX" sz="2000" b="1" dirty="0"/>
              <a:t>Si no pago la entrada, entonces no puedo entrar al cine, y si pago la entrada, entonces veré la película y me divertiré mucho</a:t>
            </a:r>
          </a:p>
          <a:p>
            <a:endParaRPr lang="es-MX" dirty="0"/>
          </a:p>
          <a:p>
            <a:endParaRPr lang="es-MX" dirty="0"/>
          </a:p>
          <a:p>
            <a:endParaRPr lang="es-MX" sz="2800" dirty="0">
              <a:latin typeface="Calisto MT" panose="02040603050505030304" pitchFamily="18" charset="0"/>
            </a:endParaRPr>
          </a:p>
        </p:txBody>
      </p:sp>
      <p:pic>
        <p:nvPicPr>
          <p:cNvPr id="6" name="Picture 2" descr="Resultado de imagen para gente pensando">
            <a:extLst>
              <a:ext uri="{FF2B5EF4-FFF2-40B4-BE49-F238E27FC236}">
                <a16:creationId xmlns:a16="http://schemas.microsoft.com/office/drawing/2014/main" id="{7706E168-2E72-45F4-95E7-C0090CDA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947" y1="89247" x2="13053" y2="90616"/>
                        <a14:foregroundMark x1="71158" y1="90323" x2="87158" y2="9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298" y="1324913"/>
            <a:ext cx="2130353" cy="45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803454" y="461946"/>
            <a:ext cx="2704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dirty="0">
                <a:solidFill>
                  <a:schemeClr val="tx1">
                    <a:lumMod val="75000"/>
                  </a:schemeClr>
                </a:solidFill>
              </a:rPr>
              <a:t>Ejemplo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CE99BB-273E-4E7F-9342-C93338DFEC4D}"/>
              </a:ext>
            </a:extLst>
          </p:cNvPr>
          <p:cNvSpPr/>
          <p:nvPr/>
        </p:nvSpPr>
        <p:spPr>
          <a:xfrm>
            <a:off x="1206713" y="1990519"/>
            <a:ext cx="93950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sz="2800" dirty="0">
              <a:latin typeface="Calisto MT" panose="0204060305050503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D6EFDC2-F7FC-4348-92C7-4EEE6EF9FD42}"/>
              </a:ext>
            </a:extLst>
          </p:cNvPr>
          <p:cNvSpPr/>
          <p:nvPr/>
        </p:nvSpPr>
        <p:spPr>
          <a:xfrm>
            <a:off x="402326" y="1590409"/>
            <a:ext cx="9170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1. Si hago la tarea, me irá bien en la escuela. Y si no hago la tarea entonces reprobare mis materias, entonces tendré que estudiar mas </a:t>
            </a:r>
            <a:br>
              <a:rPr lang="es-MX" dirty="0"/>
            </a:br>
            <a:r>
              <a:rPr lang="es-MX" dirty="0"/>
              <a:t>a.-hago la tarea</a:t>
            </a:r>
            <a:br>
              <a:rPr lang="es-MX" dirty="0"/>
            </a:br>
            <a:r>
              <a:rPr lang="es-MX" dirty="0"/>
              <a:t>b.-me irá bien en la escuela</a:t>
            </a:r>
            <a:br>
              <a:rPr lang="es-MX" dirty="0"/>
            </a:br>
            <a:r>
              <a:rPr lang="es-MX" dirty="0"/>
              <a:t>c.-reprobare mis materias</a:t>
            </a:r>
          </a:p>
        </p:txBody>
      </p:sp>
      <p:pic>
        <p:nvPicPr>
          <p:cNvPr id="10" name="Picture 2" descr="Resultado de imagen para gente pensando">
            <a:extLst>
              <a:ext uri="{FF2B5EF4-FFF2-40B4-BE49-F238E27FC236}">
                <a16:creationId xmlns:a16="http://schemas.microsoft.com/office/drawing/2014/main" id="{E8149D05-3686-4517-8A7D-17D3F8FC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2628900"/>
            <a:ext cx="6343651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36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337</TotalTime>
  <Words>160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Calisto MT</vt:lpstr>
      <vt:lpstr>Rockwell</vt:lpstr>
      <vt:lpstr>Times New Roman</vt:lpstr>
      <vt:lpstr>Wingdings</vt:lpstr>
      <vt:lpstr>Damask</vt:lpstr>
      <vt:lpstr>TÉCNICAS DE RESOLUCIÓN DE PROBLEMAS: ANÁLISIS DE MEDIO FIN </vt:lpstr>
      <vt:lpstr>Este procedimiento permite al que resuelve el problema, trabajar en un objetivo a la vez.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MEDIO FIN</dc:title>
  <dc:creator>Samantha Gomez</dc:creator>
  <cp:lastModifiedBy>Orlando Gómez</cp:lastModifiedBy>
  <cp:revision>22</cp:revision>
  <dcterms:created xsi:type="dcterms:W3CDTF">2017-12-04T18:31:27Z</dcterms:created>
  <dcterms:modified xsi:type="dcterms:W3CDTF">2017-12-06T18:37:53Z</dcterms:modified>
</cp:coreProperties>
</file>