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>
        <p:scale>
          <a:sx n="73" d="100"/>
          <a:sy n="73" d="100"/>
        </p:scale>
        <p:origin x="979" y="22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11/8/2021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11/8/2021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hackster.io/fdm3/pocketbeagle-arcade-machine-ee661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Bop It Play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10/5</a:t>
            </a:r>
          </a:p>
          <a:p>
            <a:r>
              <a:rPr lang="en-US" dirty="0"/>
              <a:t>Erick Morales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6477000" cy="4724399"/>
          </a:xfrm>
        </p:spPr>
        <p:txBody>
          <a:bodyPr/>
          <a:lstStyle/>
          <a:p>
            <a:r>
              <a:rPr lang="en-US" dirty="0"/>
              <a:t>Simon Says Button Game</a:t>
            </a:r>
          </a:p>
          <a:p>
            <a:pPr lvl="1"/>
            <a:r>
              <a:rPr lang="en-US" dirty="0">
                <a:hlinkClick r:id="rId2"/>
              </a:rPr>
              <a:t>https://www.hackster.io/fdm3/pocketbeagle-arcade-machine-ee661e</a:t>
            </a:r>
            <a:endParaRPr lang="en-US" dirty="0"/>
          </a:p>
          <a:p>
            <a:pPr lvl="2"/>
            <a:r>
              <a:rPr lang="en-US" dirty="0"/>
              <a:t>Original Inspiration: Make an arcade game</a:t>
            </a:r>
          </a:p>
          <a:p>
            <a:r>
              <a:rPr lang="en-US" dirty="0"/>
              <a:t>What improvements / additions over existing project</a:t>
            </a:r>
          </a:p>
          <a:p>
            <a:pPr lvl="1"/>
            <a:r>
              <a:rPr lang="en-US" dirty="0"/>
              <a:t>Diversify inputs to make more interactive (button, joystick, limit switch, potentiometer)</a:t>
            </a:r>
          </a:p>
          <a:p>
            <a:pPr lvl="1"/>
            <a:r>
              <a:rPr lang="en-US" dirty="0"/>
              <a:t>Add LCD screen to display images</a:t>
            </a:r>
          </a:p>
          <a:p>
            <a:pPr lvl="1"/>
            <a:r>
              <a:rPr lang="en-US" dirty="0"/>
              <a:t>Add sound component for levels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883D3-D6A1-40F0-B5FE-3E351ADB0E38}"/>
              </a:ext>
            </a:extLst>
          </p:cNvPr>
          <p:cNvSpPr txBox="1"/>
          <p:nvPr/>
        </p:nvSpPr>
        <p:spPr>
          <a:xfrm>
            <a:off x="1219200" y="4598485"/>
            <a:ext cx="9377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 want to make an interactive game that allows you to interact with multiple mediums and be entertaining.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93B26-490A-4D3D-B0CF-47059E47E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444" y="228600"/>
            <a:ext cx="4102956" cy="308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E3420E-FC99-4813-A50F-7EA6EED4F05F}"/>
              </a:ext>
            </a:extLst>
          </p:cNvPr>
          <p:cNvSpPr/>
          <p:nvPr/>
        </p:nvSpPr>
        <p:spPr>
          <a:xfrm>
            <a:off x="3333750" y="2263839"/>
            <a:ext cx="5524500" cy="13335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57F5BA-034C-4237-AB9C-846E87C2A3F7}"/>
              </a:ext>
            </a:extLst>
          </p:cNvPr>
          <p:cNvSpPr/>
          <p:nvPr/>
        </p:nvSpPr>
        <p:spPr>
          <a:xfrm>
            <a:off x="8267700" y="162699"/>
            <a:ext cx="2514600" cy="8768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Display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D7BCEC-6E99-4814-B9C1-A7AD6622821F}"/>
              </a:ext>
            </a:extLst>
          </p:cNvPr>
          <p:cNvSpPr txBox="1"/>
          <p:nvPr/>
        </p:nvSpPr>
        <p:spPr>
          <a:xfrm>
            <a:off x="8832336" y="278839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FC6F76A-3490-4AA4-8762-9339D6273989}"/>
              </a:ext>
            </a:extLst>
          </p:cNvPr>
          <p:cNvSpPr/>
          <p:nvPr/>
        </p:nvSpPr>
        <p:spPr>
          <a:xfrm>
            <a:off x="2965676" y="5202826"/>
            <a:ext cx="950290" cy="3685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Button</a:t>
            </a:r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E3C95C4-8000-474B-8EDE-43CBDAA6721F}"/>
              </a:ext>
            </a:extLst>
          </p:cNvPr>
          <p:cNvSpPr/>
          <p:nvPr/>
        </p:nvSpPr>
        <p:spPr>
          <a:xfrm>
            <a:off x="9653248" y="3782242"/>
            <a:ext cx="950289" cy="3685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Piezo Buzzer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F2A9055-1F68-4377-9032-D8B226286305}"/>
              </a:ext>
            </a:extLst>
          </p:cNvPr>
          <p:cNvSpPr/>
          <p:nvPr/>
        </p:nvSpPr>
        <p:spPr>
          <a:xfrm>
            <a:off x="6209405" y="5208589"/>
            <a:ext cx="950290" cy="3685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Potentiometer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E44A2AE3-EE1E-4973-BBD2-12E0CAD8851F}"/>
              </a:ext>
            </a:extLst>
          </p:cNvPr>
          <p:cNvSpPr/>
          <p:nvPr/>
        </p:nvSpPr>
        <p:spPr>
          <a:xfrm>
            <a:off x="5097138" y="5210086"/>
            <a:ext cx="950290" cy="3685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Joystick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1EBBE7A-5549-46C9-B590-3899897ADC31}"/>
              </a:ext>
            </a:extLst>
          </p:cNvPr>
          <p:cNvSpPr/>
          <p:nvPr/>
        </p:nvSpPr>
        <p:spPr>
          <a:xfrm>
            <a:off x="4006254" y="5204522"/>
            <a:ext cx="950290" cy="3685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Limit Switch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95EC61-09F9-4E95-8832-704687A3562F}"/>
              </a:ext>
            </a:extLst>
          </p:cNvPr>
          <p:cNvSpPr txBox="1"/>
          <p:nvPr/>
        </p:nvSpPr>
        <p:spPr>
          <a:xfrm>
            <a:off x="9829800" y="4723534"/>
            <a:ext cx="647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LED</a:t>
            </a:r>
            <a:endParaRPr lang="en-US" dirty="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AA823624-AE71-4E53-9777-9DE591DBFC98}"/>
              </a:ext>
            </a:extLst>
          </p:cNvPr>
          <p:cNvCxnSpPr>
            <a:stCxn id="63" idx="2"/>
          </p:cNvCxnSpPr>
          <p:nvPr/>
        </p:nvCxnSpPr>
        <p:spPr>
          <a:xfrm rot="16200000" flipH="1">
            <a:off x="7230262" y="1781961"/>
            <a:ext cx="410297" cy="798917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8FCED14-63E5-4862-9721-4B45D1F73887}"/>
              </a:ext>
            </a:extLst>
          </p:cNvPr>
          <p:cNvCxnSpPr/>
          <p:nvPr/>
        </p:nvCxnSpPr>
        <p:spPr>
          <a:xfrm>
            <a:off x="4481399" y="5553715"/>
            <a:ext cx="0" cy="415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05CD1BB-1FE8-4703-9402-B344A2107937}"/>
              </a:ext>
            </a:extLst>
          </p:cNvPr>
          <p:cNvCxnSpPr>
            <a:cxnSpLocks/>
            <a:endCxn id="10" idx="3"/>
          </p:cNvCxnSpPr>
          <p:nvPr/>
        </p:nvCxnSpPr>
        <p:spPr>
          <a:xfrm rot="16200000" flipV="1">
            <a:off x="8985985" y="3543312"/>
            <a:ext cx="3008638" cy="186813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F113891-70B9-40D3-BA0E-082F5C148CFD}"/>
              </a:ext>
            </a:extLst>
          </p:cNvPr>
          <p:cNvCxnSpPr/>
          <p:nvPr/>
        </p:nvCxnSpPr>
        <p:spPr>
          <a:xfrm>
            <a:off x="10603536" y="3948438"/>
            <a:ext cx="826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5DCF0D6-46A0-4B8D-967D-E2A0499EC62C}"/>
              </a:ext>
            </a:extLst>
          </p:cNvPr>
          <p:cNvCxnSpPr>
            <a:cxnSpLocks/>
          </p:cNvCxnSpPr>
          <p:nvPr/>
        </p:nvCxnSpPr>
        <p:spPr>
          <a:xfrm>
            <a:off x="3440820" y="3849732"/>
            <a:ext cx="1" cy="257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73F3F8E-9E21-4DDC-905A-8C04F0ADC79D}"/>
              </a:ext>
            </a:extLst>
          </p:cNvPr>
          <p:cNvCxnSpPr>
            <a:cxnSpLocks/>
            <a:stCxn id="109" idx="2"/>
          </p:cNvCxnSpPr>
          <p:nvPr/>
        </p:nvCxnSpPr>
        <p:spPr>
          <a:xfrm>
            <a:off x="4522794" y="3882467"/>
            <a:ext cx="0" cy="515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0A6584-A48A-43C0-BFC6-DD1B15C5A147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40821" y="4474162"/>
            <a:ext cx="0" cy="728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03C04CB-E393-4E46-9FC8-905857A8BB45}"/>
              </a:ext>
            </a:extLst>
          </p:cNvPr>
          <p:cNvCxnSpPr>
            <a:cxnSpLocks/>
          </p:cNvCxnSpPr>
          <p:nvPr/>
        </p:nvCxnSpPr>
        <p:spPr>
          <a:xfrm>
            <a:off x="3440820" y="4474162"/>
            <a:ext cx="0" cy="728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5C5A9FF-71CC-4D67-8BD9-7CAE9BF5003B}"/>
              </a:ext>
            </a:extLst>
          </p:cNvPr>
          <p:cNvCxnSpPr>
            <a:cxnSpLocks/>
            <a:stCxn id="107" idx="2"/>
            <a:endCxn id="80" idx="0"/>
          </p:cNvCxnSpPr>
          <p:nvPr/>
        </p:nvCxnSpPr>
        <p:spPr>
          <a:xfrm flipH="1">
            <a:off x="4481399" y="4723534"/>
            <a:ext cx="5982" cy="480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264E5E74-9BC0-4B02-BBBA-2EE0155625B4}"/>
              </a:ext>
            </a:extLst>
          </p:cNvPr>
          <p:cNvCxnSpPr>
            <a:cxnSpLocks/>
          </p:cNvCxnSpPr>
          <p:nvPr/>
        </p:nvCxnSpPr>
        <p:spPr>
          <a:xfrm rot="10800000">
            <a:off x="8265872" y="3844887"/>
            <a:ext cx="1385165" cy="139938"/>
          </a:xfrm>
          <a:prstGeom prst="bentConnector3">
            <a:avLst>
              <a:gd name="adj1" fmla="val 1002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6B390B36-E29E-4CF9-87C9-1E5622925A6A}"/>
              </a:ext>
            </a:extLst>
          </p:cNvPr>
          <p:cNvSpPr txBox="1"/>
          <p:nvPr/>
        </p:nvSpPr>
        <p:spPr>
          <a:xfrm>
            <a:off x="2651757" y="308201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3.3 V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6484547-8F91-48CF-91FB-39A741B186BF}"/>
              </a:ext>
            </a:extLst>
          </p:cNvPr>
          <p:cNvCxnSpPr>
            <a:cxnSpLocks/>
            <a:stCxn id="161" idx="1"/>
          </p:cNvCxnSpPr>
          <p:nvPr/>
        </p:nvCxnSpPr>
        <p:spPr>
          <a:xfrm flipH="1">
            <a:off x="1556721" y="3266681"/>
            <a:ext cx="10950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6BABA790-361F-493E-8389-FDE173401199}"/>
              </a:ext>
            </a:extLst>
          </p:cNvPr>
          <p:cNvSpPr/>
          <p:nvPr/>
        </p:nvSpPr>
        <p:spPr>
          <a:xfrm>
            <a:off x="2955983" y="4105031"/>
            <a:ext cx="950290" cy="3685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Transistor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8CE0A5-CA96-4849-94E6-C8504C51A393}"/>
              </a:ext>
            </a:extLst>
          </p:cNvPr>
          <p:cNvSpPr txBox="1"/>
          <p:nvPr/>
        </p:nvSpPr>
        <p:spPr>
          <a:xfrm>
            <a:off x="3013707" y="3591319"/>
            <a:ext cx="86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P2.02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85205564-8A55-4E8A-83E2-208147FB42A6}"/>
              </a:ext>
            </a:extLst>
          </p:cNvPr>
          <p:cNvSpPr/>
          <p:nvPr/>
        </p:nvSpPr>
        <p:spPr>
          <a:xfrm>
            <a:off x="4012236" y="4354957"/>
            <a:ext cx="950290" cy="3685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Transistor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0AA8D33-7324-4AF7-8FAB-89654D170CC0}"/>
              </a:ext>
            </a:extLst>
          </p:cNvPr>
          <p:cNvSpPr txBox="1"/>
          <p:nvPr/>
        </p:nvSpPr>
        <p:spPr>
          <a:xfrm>
            <a:off x="4089044" y="3605468"/>
            <a:ext cx="86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P2.04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D5E6E46-D770-455D-B680-C25E5B1CA270}"/>
              </a:ext>
            </a:extLst>
          </p:cNvPr>
          <p:cNvSpPr txBox="1"/>
          <p:nvPr/>
        </p:nvSpPr>
        <p:spPr>
          <a:xfrm>
            <a:off x="7823520" y="3574185"/>
            <a:ext cx="86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P2.01</a:t>
            </a:r>
          </a:p>
        </p:txBody>
      </p:sp>
      <p:graphicFrame>
        <p:nvGraphicFramePr>
          <p:cNvPr id="53" name="Table 53">
            <a:extLst>
              <a:ext uri="{FF2B5EF4-FFF2-40B4-BE49-F238E27FC236}">
                <a16:creationId xmlns:a16="http://schemas.microsoft.com/office/drawing/2014/main" id="{D92310D8-4A6B-48CB-8811-7ADC814BF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244755"/>
              </p:ext>
            </p:extLst>
          </p:nvPr>
        </p:nvGraphicFramePr>
        <p:xfrm>
          <a:off x="3520689" y="1469066"/>
          <a:ext cx="51506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019">
                  <a:extLst>
                    <a:ext uri="{9D8B030D-6E8A-4147-A177-3AD203B41FA5}">
                      <a16:colId xmlns:a16="http://schemas.microsoft.com/office/drawing/2014/main" val="3177839796"/>
                    </a:ext>
                  </a:extLst>
                </a:gridCol>
                <a:gridCol w="496959">
                  <a:extLst>
                    <a:ext uri="{9D8B030D-6E8A-4147-A177-3AD203B41FA5}">
                      <a16:colId xmlns:a16="http://schemas.microsoft.com/office/drawing/2014/main" val="2553751829"/>
                    </a:ext>
                  </a:extLst>
                </a:gridCol>
                <a:gridCol w="735587">
                  <a:extLst>
                    <a:ext uri="{9D8B030D-6E8A-4147-A177-3AD203B41FA5}">
                      <a16:colId xmlns:a16="http://schemas.microsoft.com/office/drawing/2014/main" val="700091606"/>
                    </a:ext>
                  </a:extLst>
                </a:gridCol>
                <a:gridCol w="496959">
                  <a:extLst>
                    <a:ext uri="{9D8B030D-6E8A-4147-A177-3AD203B41FA5}">
                      <a16:colId xmlns:a16="http://schemas.microsoft.com/office/drawing/2014/main" val="702335147"/>
                    </a:ext>
                  </a:extLst>
                </a:gridCol>
                <a:gridCol w="496959">
                  <a:extLst>
                    <a:ext uri="{9D8B030D-6E8A-4147-A177-3AD203B41FA5}">
                      <a16:colId xmlns:a16="http://schemas.microsoft.com/office/drawing/2014/main" val="2029683849"/>
                    </a:ext>
                  </a:extLst>
                </a:gridCol>
                <a:gridCol w="496959">
                  <a:extLst>
                    <a:ext uri="{9D8B030D-6E8A-4147-A177-3AD203B41FA5}">
                      <a16:colId xmlns:a16="http://schemas.microsoft.com/office/drawing/2014/main" val="2142956572"/>
                    </a:ext>
                  </a:extLst>
                </a:gridCol>
                <a:gridCol w="496959">
                  <a:extLst>
                    <a:ext uri="{9D8B030D-6E8A-4147-A177-3AD203B41FA5}">
                      <a16:colId xmlns:a16="http://schemas.microsoft.com/office/drawing/2014/main" val="3924716983"/>
                    </a:ext>
                  </a:extLst>
                </a:gridCol>
                <a:gridCol w="496959">
                  <a:extLst>
                    <a:ext uri="{9D8B030D-6E8A-4147-A177-3AD203B41FA5}">
                      <a16:colId xmlns:a16="http://schemas.microsoft.com/office/drawing/2014/main" val="3166827437"/>
                    </a:ext>
                  </a:extLst>
                </a:gridCol>
                <a:gridCol w="789262">
                  <a:extLst>
                    <a:ext uri="{9D8B030D-6E8A-4147-A177-3AD203B41FA5}">
                      <a16:colId xmlns:a16="http://schemas.microsoft.com/office/drawing/2014/main" val="534256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[PB Pin]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P1.16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P1.14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P1.08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P1.10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P1.12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P1.02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P1.04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P1.06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3949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[SPI Pin]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VIN (</a:t>
                      </a:r>
                      <a:r>
                        <a:rPr lang="en-US" sz="800" b="0" dirty="0"/>
                        <a:t>3.3V</a:t>
                      </a:r>
                      <a:r>
                        <a:rPr lang="en-US" sz="9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CLK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MISO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MOSI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RST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D/C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CS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48874534"/>
                  </a:ext>
                </a:extLst>
              </a:tr>
            </a:tbl>
          </a:graphicData>
        </a:graphic>
      </p:graphicFrame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7F9C1E0-2912-4A92-A6C5-7F142BDA057D}"/>
              </a:ext>
            </a:extLst>
          </p:cNvPr>
          <p:cNvCxnSpPr>
            <a:endCxn id="9" idx="1"/>
          </p:cNvCxnSpPr>
          <p:nvPr/>
        </p:nvCxnSpPr>
        <p:spPr>
          <a:xfrm flipV="1">
            <a:off x="6047428" y="601144"/>
            <a:ext cx="2220272" cy="867922"/>
          </a:xfrm>
          <a:prstGeom prst="bentConnector3">
            <a:avLst>
              <a:gd name="adj1" fmla="val -5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6C8CCAB0-C3CA-4A76-8A6C-94F345EBAAD8}"/>
              </a:ext>
            </a:extLst>
          </p:cNvPr>
          <p:cNvCxnSpPr>
            <a:cxnSpLocks/>
            <a:endCxn id="107" idx="1"/>
          </p:cNvCxnSpPr>
          <p:nvPr/>
        </p:nvCxnSpPr>
        <p:spPr>
          <a:xfrm>
            <a:off x="1550132" y="3266681"/>
            <a:ext cx="2462104" cy="1272565"/>
          </a:xfrm>
          <a:prstGeom prst="bentConnector3">
            <a:avLst>
              <a:gd name="adj1" fmla="val 9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378691A0-910B-4C46-BB87-E5B585CD478B}"/>
              </a:ext>
            </a:extLst>
          </p:cNvPr>
          <p:cNvSpPr txBox="1"/>
          <p:nvPr/>
        </p:nvSpPr>
        <p:spPr>
          <a:xfrm>
            <a:off x="2408465" y="2440546"/>
            <a:ext cx="109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 +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F79DEE0-33DB-4441-A864-01771E6C65FF}"/>
              </a:ext>
            </a:extLst>
          </p:cNvPr>
          <p:cNvSpPr txBox="1"/>
          <p:nvPr/>
        </p:nvSpPr>
        <p:spPr>
          <a:xfrm>
            <a:off x="8658173" y="2470682"/>
            <a:ext cx="109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 -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88257537-1F45-4AC8-8EDE-118E7873DA10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1761702" y="3266680"/>
            <a:ext cx="1194281" cy="1022640"/>
          </a:xfrm>
          <a:prstGeom prst="bentConnector3">
            <a:avLst>
              <a:gd name="adj1" fmla="val 2382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E556A4DF-5C29-4244-9BAC-6B276A1B99BA}"/>
              </a:ext>
            </a:extLst>
          </p:cNvPr>
          <p:cNvSpPr/>
          <p:nvPr/>
        </p:nvSpPr>
        <p:spPr>
          <a:xfrm>
            <a:off x="5097138" y="4562076"/>
            <a:ext cx="950290" cy="3685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Transistor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4435B23-41ED-44AE-9ED5-0CC91683AFF4}"/>
              </a:ext>
            </a:extLst>
          </p:cNvPr>
          <p:cNvCxnSpPr>
            <a:cxnSpLocks/>
          </p:cNvCxnSpPr>
          <p:nvPr/>
        </p:nvCxnSpPr>
        <p:spPr>
          <a:xfrm flipH="1">
            <a:off x="609600" y="2634543"/>
            <a:ext cx="196695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C0BD2D00-C576-4DD4-938A-A9EBA83C57CF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559902" y="2634541"/>
            <a:ext cx="4537236" cy="2111824"/>
          </a:xfrm>
          <a:prstGeom prst="bentConnector3">
            <a:avLst>
              <a:gd name="adj1" fmla="val 10274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E53E54A2-1390-49CC-B0AE-F268F645F81C}"/>
              </a:ext>
            </a:extLst>
          </p:cNvPr>
          <p:cNvCxnSpPr>
            <a:cxnSpLocks/>
          </p:cNvCxnSpPr>
          <p:nvPr/>
        </p:nvCxnSpPr>
        <p:spPr>
          <a:xfrm>
            <a:off x="618584" y="2634542"/>
            <a:ext cx="5572440" cy="2461016"/>
          </a:xfrm>
          <a:prstGeom prst="bentConnector3">
            <a:avLst>
              <a:gd name="adj1" fmla="val -3798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9C58DC18-B0BC-48E1-9799-E2E4876DDB20}"/>
              </a:ext>
            </a:extLst>
          </p:cNvPr>
          <p:cNvCxnSpPr>
            <a:cxnSpLocks/>
          </p:cNvCxnSpPr>
          <p:nvPr/>
        </p:nvCxnSpPr>
        <p:spPr>
          <a:xfrm>
            <a:off x="1423713" y="2961774"/>
            <a:ext cx="3682409" cy="1910155"/>
          </a:xfrm>
          <a:prstGeom prst="bentConnector3">
            <a:avLst>
              <a:gd name="adj1" fmla="val -2545"/>
            </a:avLst>
          </a:prstGeom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8455813-ABC3-4C63-9D0E-DFC05ADA7C03}"/>
              </a:ext>
            </a:extLst>
          </p:cNvPr>
          <p:cNvCxnSpPr/>
          <p:nvPr/>
        </p:nvCxnSpPr>
        <p:spPr>
          <a:xfrm>
            <a:off x="5572283" y="5578663"/>
            <a:ext cx="0" cy="415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52C7A0A-7C6E-47BB-9092-2BBDEE59075E}"/>
              </a:ext>
            </a:extLst>
          </p:cNvPr>
          <p:cNvCxnSpPr/>
          <p:nvPr/>
        </p:nvCxnSpPr>
        <p:spPr>
          <a:xfrm>
            <a:off x="6684550" y="5568592"/>
            <a:ext cx="0" cy="415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D2D21D2B-0A03-4128-A77C-0EB1612B165F}"/>
              </a:ext>
            </a:extLst>
          </p:cNvPr>
          <p:cNvSpPr/>
          <p:nvPr/>
        </p:nvSpPr>
        <p:spPr>
          <a:xfrm>
            <a:off x="6199073" y="4786294"/>
            <a:ext cx="950290" cy="3685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Transistor</a:t>
            </a:r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A269B299-EB01-4560-B648-4DBD1E7667B0}"/>
              </a:ext>
            </a:extLst>
          </p:cNvPr>
          <p:cNvCxnSpPr>
            <a:cxnSpLocks/>
          </p:cNvCxnSpPr>
          <p:nvPr/>
        </p:nvCxnSpPr>
        <p:spPr>
          <a:xfrm flipV="1">
            <a:off x="5572283" y="2681470"/>
            <a:ext cx="5514817" cy="3080204"/>
          </a:xfrm>
          <a:prstGeom prst="bentConnector3">
            <a:avLst>
              <a:gd name="adj1" fmla="val 98218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99744E6D-C90B-4A9D-8531-0BEA1A811979}"/>
              </a:ext>
            </a:extLst>
          </p:cNvPr>
          <p:cNvCxnSpPr>
            <a:cxnSpLocks/>
          </p:cNvCxnSpPr>
          <p:nvPr/>
        </p:nvCxnSpPr>
        <p:spPr>
          <a:xfrm flipV="1">
            <a:off x="6683910" y="2681471"/>
            <a:ext cx="4159213" cy="3147829"/>
          </a:xfrm>
          <a:prstGeom prst="bentConnector3">
            <a:avLst>
              <a:gd name="adj1" fmla="val 10826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084CE469-A9C9-4459-8F63-83170B51AF86}"/>
              </a:ext>
            </a:extLst>
          </p:cNvPr>
          <p:cNvCxnSpPr>
            <a:cxnSpLocks/>
            <a:endCxn id="170" idx="1"/>
          </p:cNvCxnSpPr>
          <p:nvPr/>
        </p:nvCxnSpPr>
        <p:spPr>
          <a:xfrm>
            <a:off x="1612681" y="3263870"/>
            <a:ext cx="4586392" cy="1706713"/>
          </a:xfrm>
          <a:prstGeom prst="bentConnector3">
            <a:avLst>
              <a:gd name="adj1" fmla="val -191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35BD5F29-1CC2-4443-AD52-DCF60B85A343}"/>
              </a:ext>
            </a:extLst>
          </p:cNvPr>
          <p:cNvSpPr txBox="1"/>
          <p:nvPr/>
        </p:nvSpPr>
        <p:spPr>
          <a:xfrm>
            <a:off x="4840849" y="3605467"/>
            <a:ext cx="86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P1.21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E4BB722-5B1E-4F7A-A98C-ECE393309DE5}"/>
              </a:ext>
            </a:extLst>
          </p:cNvPr>
          <p:cNvSpPr txBox="1"/>
          <p:nvPr/>
        </p:nvSpPr>
        <p:spPr>
          <a:xfrm>
            <a:off x="5359200" y="3588051"/>
            <a:ext cx="86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P1.23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8177E11-D5F1-4308-AF58-07A44419D860}"/>
              </a:ext>
            </a:extLst>
          </p:cNvPr>
          <p:cNvCxnSpPr>
            <a:cxnSpLocks/>
            <a:stCxn id="200" idx="2"/>
          </p:cNvCxnSpPr>
          <p:nvPr/>
        </p:nvCxnSpPr>
        <p:spPr>
          <a:xfrm flipH="1">
            <a:off x="5268960" y="3882466"/>
            <a:ext cx="5639" cy="67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E176E2CC-0EBC-431B-8570-524693D85859}"/>
              </a:ext>
            </a:extLst>
          </p:cNvPr>
          <p:cNvCxnSpPr>
            <a:cxnSpLocks/>
          </p:cNvCxnSpPr>
          <p:nvPr/>
        </p:nvCxnSpPr>
        <p:spPr>
          <a:xfrm flipH="1">
            <a:off x="5781694" y="3880693"/>
            <a:ext cx="5639" cy="67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25D4645D-52FC-4642-897A-FD7E1F362265}"/>
              </a:ext>
            </a:extLst>
          </p:cNvPr>
          <p:cNvCxnSpPr>
            <a:cxnSpLocks/>
            <a:stCxn id="138" idx="2"/>
          </p:cNvCxnSpPr>
          <p:nvPr/>
        </p:nvCxnSpPr>
        <p:spPr>
          <a:xfrm>
            <a:off x="5572283" y="4930653"/>
            <a:ext cx="0" cy="279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2E006A1D-B56F-4CCF-8B87-CC0DD87A318B}"/>
              </a:ext>
            </a:extLst>
          </p:cNvPr>
          <p:cNvSpPr txBox="1"/>
          <p:nvPr/>
        </p:nvSpPr>
        <p:spPr>
          <a:xfrm>
            <a:off x="2378530" y="2745650"/>
            <a:ext cx="109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V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99734F8-D879-4D48-8AA2-9993149DC243}"/>
              </a:ext>
            </a:extLst>
          </p:cNvPr>
          <p:cNvCxnSpPr>
            <a:cxnSpLocks/>
          </p:cNvCxnSpPr>
          <p:nvPr/>
        </p:nvCxnSpPr>
        <p:spPr>
          <a:xfrm flipH="1">
            <a:off x="1333500" y="2961774"/>
            <a:ext cx="135978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A65FCF63-3B89-4386-AC54-E315FFAC19B3}"/>
              </a:ext>
            </a:extLst>
          </p:cNvPr>
          <p:cNvCxnSpPr>
            <a:cxnSpLocks/>
          </p:cNvCxnSpPr>
          <p:nvPr/>
        </p:nvCxnSpPr>
        <p:spPr>
          <a:xfrm flipH="1">
            <a:off x="9581493" y="2681883"/>
            <a:ext cx="1359787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BDB05895-2740-4A6B-A365-27360C8E6A35}"/>
              </a:ext>
            </a:extLst>
          </p:cNvPr>
          <p:cNvCxnSpPr>
            <a:cxnSpLocks/>
          </p:cNvCxnSpPr>
          <p:nvPr/>
        </p:nvCxnSpPr>
        <p:spPr>
          <a:xfrm flipH="1">
            <a:off x="6695137" y="3880693"/>
            <a:ext cx="6445" cy="913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651A01A8-D28C-4E53-94EC-7AB7016BFAE1}"/>
              </a:ext>
            </a:extLst>
          </p:cNvPr>
          <p:cNvSpPr txBox="1"/>
          <p:nvPr/>
        </p:nvSpPr>
        <p:spPr>
          <a:xfrm>
            <a:off x="6253573" y="3582724"/>
            <a:ext cx="86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P1.19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CD947F-A2FD-4CF3-B04D-881A98D1285D}"/>
              </a:ext>
            </a:extLst>
          </p:cNvPr>
          <p:cNvSpPr/>
          <p:nvPr/>
        </p:nvSpPr>
        <p:spPr>
          <a:xfrm rot="16200000">
            <a:off x="4400550" y="2876549"/>
            <a:ext cx="3390900" cy="15621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9CF05A-E326-4A0D-8235-CA00E2F4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0" y="1846495"/>
            <a:ext cx="1866900" cy="10287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LCD Display, Limit Switch, Arcade Button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8750F6D1-5E37-425D-9CDE-EA5CC0A00905}"/>
              </a:ext>
            </a:extLst>
          </p:cNvPr>
          <p:cNvSpPr txBox="1">
            <a:spLocks/>
          </p:cNvSpPr>
          <p:nvPr/>
        </p:nvSpPr>
        <p:spPr>
          <a:xfrm>
            <a:off x="8534400" y="4182371"/>
            <a:ext cx="1866900" cy="10287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Joystick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57C098A-3428-471D-A5E8-886DE76E1986}"/>
              </a:ext>
            </a:extLst>
          </p:cNvPr>
          <p:cNvSpPr txBox="1">
            <a:spLocks/>
          </p:cNvSpPr>
          <p:nvPr/>
        </p:nvSpPr>
        <p:spPr>
          <a:xfrm>
            <a:off x="1866900" y="3143248"/>
            <a:ext cx="1866900" cy="10287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USB Power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616870-7787-4334-84E9-36196C2EA5A6}"/>
              </a:ext>
            </a:extLst>
          </p:cNvPr>
          <p:cNvCxnSpPr>
            <a:stCxn id="10" idx="3"/>
            <a:endCxn id="5" idx="0"/>
          </p:cNvCxnSpPr>
          <p:nvPr/>
        </p:nvCxnSpPr>
        <p:spPr>
          <a:xfrm>
            <a:off x="3733800" y="3657598"/>
            <a:ext cx="15811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7E00D7-A0DB-45C7-BC56-81720667C41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877050" y="2360845"/>
            <a:ext cx="1657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460035-8951-4AE1-8298-3F3EBACF451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877050" y="4696721"/>
            <a:ext cx="1657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A99C7C-F6F7-4A5D-9ACC-CA29186A4548}"/>
              </a:ext>
            </a:extLst>
          </p:cNvPr>
          <p:cNvSpPr txBox="1"/>
          <p:nvPr/>
        </p:nvSpPr>
        <p:spPr>
          <a:xfrm>
            <a:off x="7048500" y="4345443"/>
            <a:ext cx="1143000" cy="380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5BFFAD-02BB-48E8-8160-113EBA073105}"/>
              </a:ext>
            </a:extLst>
          </p:cNvPr>
          <p:cNvSpPr txBox="1"/>
          <p:nvPr/>
        </p:nvSpPr>
        <p:spPr>
          <a:xfrm>
            <a:off x="4076700" y="334411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DBE784-9FC5-430A-95D9-C6D41B2863B3}"/>
              </a:ext>
            </a:extLst>
          </p:cNvPr>
          <p:cNvSpPr txBox="1"/>
          <p:nvPr/>
        </p:nvSpPr>
        <p:spPr>
          <a:xfrm>
            <a:off x="6972300" y="2019310"/>
            <a:ext cx="1143000" cy="380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3.3 V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A2B924DD-9D03-41B8-A3EA-61F964B41C0E}"/>
              </a:ext>
            </a:extLst>
          </p:cNvPr>
          <p:cNvSpPr txBox="1">
            <a:spLocks/>
          </p:cNvSpPr>
          <p:nvPr/>
        </p:nvSpPr>
        <p:spPr>
          <a:xfrm>
            <a:off x="8534400" y="3014433"/>
            <a:ext cx="1866900" cy="10287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Potentiometer, Joystick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73709A-9B2C-4344-A41E-A2F0F5DEE3A3}"/>
              </a:ext>
            </a:extLst>
          </p:cNvPr>
          <p:cNvSpPr txBox="1"/>
          <p:nvPr/>
        </p:nvSpPr>
        <p:spPr>
          <a:xfrm>
            <a:off x="6972300" y="3187248"/>
            <a:ext cx="1143000" cy="380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1.8 V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9DA07C7-EA93-4127-A65D-466EAA8F99F5}"/>
              </a:ext>
            </a:extLst>
          </p:cNvPr>
          <p:cNvCxnSpPr>
            <a:cxnSpLocks/>
          </p:cNvCxnSpPr>
          <p:nvPr/>
        </p:nvCxnSpPr>
        <p:spPr>
          <a:xfrm flipH="1">
            <a:off x="6877050" y="3574825"/>
            <a:ext cx="1657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680259"/>
              </p:ext>
            </p:extLst>
          </p:nvPr>
        </p:nvGraphicFramePr>
        <p:xfrm>
          <a:off x="609600" y="1295400"/>
          <a:ext cx="10972800" cy="402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32509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dirty="0" err="1"/>
                        <a:t>PocketBeagle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dirty="0"/>
                        <a:t>Breadboard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dirty="0"/>
                        <a:t>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dirty="0"/>
                        <a:t>Resistors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dirty="0"/>
                        <a:t>SPI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dirty="0"/>
                        <a:t>Arcade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dirty="0"/>
                        <a:t>Potentiometer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14873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dirty="0"/>
                        <a:t>Joystick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915870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dirty="0"/>
                        <a:t>Limit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446422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dirty="0"/>
                        <a:t>Piezo 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9892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4D83A9-DC5C-4096-911C-81CC580B01BE}"/>
              </a:ext>
            </a:extLst>
          </p:cNvPr>
          <p:cNvSpPr txBox="1"/>
          <p:nvPr/>
        </p:nvSpPr>
        <p:spPr>
          <a:xfrm>
            <a:off x="366097" y="6362700"/>
            <a:ext cx="1152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all components to be purchased by instructor listed; additional components may be purchased by student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13538-E977-48F2-8E37-4AB85BB925EB}"/>
              </a:ext>
            </a:extLst>
          </p:cNvPr>
          <p:cNvSpPr txBox="1"/>
          <p:nvPr/>
        </p:nvSpPr>
        <p:spPr>
          <a:xfrm>
            <a:off x="335448" y="5715000"/>
            <a:ext cx="262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Available at ELEC Lab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9131</TotalTime>
  <Words>240</Words>
  <Application>Microsoft Office PowerPoint</Application>
  <PresentationFormat>Widescreen</PresentationFormat>
  <Paragraphs>102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Bop It Play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Erick J Morales</cp:lastModifiedBy>
  <cp:revision>452</cp:revision>
  <dcterms:created xsi:type="dcterms:W3CDTF">2018-01-09T20:24:50Z</dcterms:created>
  <dcterms:modified xsi:type="dcterms:W3CDTF">2021-11-09T06:22:03Z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