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rvo"/>
      <p:regular r:id="rId17"/>
      <p:bold r:id="rId18"/>
      <p:italic r:id="rId19"/>
      <p:boldItalic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Roboto Condensed Light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bmTNuL1F14lcFMrGqN5s5e3Wg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78C879-80B4-4EA8-891F-45625BEBE467}">
  <a:tblStyle styleId="{FB78C879-80B4-4EA8-891F-45625BEBE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06EBB0-EE13-40F5-B0B8-6FABD964CE3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C8569F-11D5-4382-A5BC-2B483370CA25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Italic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vo-regular.fntdata"/><Relationship Id="rId16" Type="http://schemas.openxmlformats.org/officeDocument/2006/relationships/slide" Target="slides/slide10.xml"/><Relationship Id="rId19" Type="http://schemas.openxmlformats.org/officeDocument/2006/relationships/font" Target="fonts/Arvo-italic.fntdata"/><Relationship Id="rId18" Type="http://schemas.openxmlformats.org/officeDocument/2006/relationships/font" Target="fonts/Arv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1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13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1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1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1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1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13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25" name="Google Shape;25;p1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6" name="Google Shape;26;p1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27;p1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8" name="Google Shape;28;p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1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1" name="Google Shape;31;p1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" name="Google Shape;33;p1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34" name="Google Shape;34;p1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1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1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46" name="Google Shape;46;p1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47" name="Google Shape;47;p1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48" name="Google Shape;48;p1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9" name="Google Shape;49;p1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50" name="Google Shape;50;p1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51" name="Google Shape;51;p1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2" name="Google Shape;52;p1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3" name="Google Shape;53;p1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4" name="Google Shape;54;p1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1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6" name="Google Shape;56;p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9" name="Google Shape;59;p1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image" Target="../media/image12.png"/><Relationship Id="rId7" Type="http://schemas.openxmlformats.org/officeDocument/2006/relationships/image" Target="../media/image9.jpg"/><Relationship Id="rId8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0" y="1830097"/>
            <a:ext cx="7543800" cy="12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MX" sz="5400">
                <a:latin typeface="Century Gothic"/>
                <a:ea typeface="Century Gothic"/>
                <a:cs typeface="Century Gothic"/>
                <a:sym typeface="Century Gothic"/>
              </a:rPr>
              <a:t>Ceneval approval prediction</a:t>
            </a:r>
            <a:endParaRPr sz="5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075" y="2468702"/>
            <a:ext cx="1770822" cy="177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idx="4294967295" type="title"/>
          </p:nvPr>
        </p:nvSpPr>
        <p:spPr>
          <a:xfrm>
            <a:off x="822960" y="569214"/>
            <a:ext cx="7543800" cy="29191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es-MX" sz="60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Gracias</a:t>
            </a:r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0180" y="1014903"/>
            <a:ext cx="3361088" cy="29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2634180" y="791525"/>
            <a:ext cx="3892516" cy="3669241"/>
            <a:chOff x="2634180" y="791525"/>
            <a:chExt cx="3892516" cy="3669241"/>
          </a:xfrm>
        </p:grpSpPr>
        <p:pic>
          <p:nvPicPr>
            <p:cNvPr descr="Resultado de imagen para egresados dibujos" id="77" name="Google Shape;7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94973" y="791525"/>
              <a:ext cx="3164387" cy="316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2"/>
            <p:cNvSpPr/>
            <p:nvPr/>
          </p:nvSpPr>
          <p:spPr>
            <a:xfrm>
              <a:off x="2634180" y="4122212"/>
              <a:ext cx="38925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 de cada dos estudiantes se titula</a:t>
              </a:r>
              <a:endPara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902227" y="2829339"/>
              <a:ext cx="1108790" cy="1060312"/>
            </a:xfrm>
            <a:prstGeom prst="ellipse">
              <a:avLst/>
            </a:prstGeom>
            <a:solidFill>
              <a:srgbClr val="6DABB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027951" y="3045619"/>
              <a:ext cx="98306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55%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505682" y="1240714"/>
            <a:ext cx="7964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s-MX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el CENEVAL?</a:t>
            </a:r>
            <a:endParaRPr b="0" sz="3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004" y="2297976"/>
            <a:ext cx="2917911" cy="1590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estudiantes universitarios dibujos"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834" y="1920032"/>
            <a:ext cx="1577880" cy="15778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94" name="Google Shape;94;p4"/>
          <p:cNvGrpSpPr/>
          <p:nvPr/>
        </p:nvGrpSpPr>
        <p:grpSpPr>
          <a:xfrm>
            <a:off x="5095523" y="1926677"/>
            <a:ext cx="2101720" cy="1769183"/>
            <a:chOff x="5673854" y="1225575"/>
            <a:chExt cx="2101720" cy="1769183"/>
          </a:xfrm>
        </p:grpSpPr>
        <p:pic>
          <p:nvPicPr>
            <p:cNvPr descr="Resultado de imagen para examenes" id="95" name="Google Shape;9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65593" y="1225575"/>
              <a:ext cx="1709981" cy="17099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4"/>
            <p:cNvSpPr/>
            <p:nvPr/>
          </p:nvSpPr>
          <p:spPr>
            <a:xfrm>
              <a:off x="5673854" y="2178930"/>
              <a:ext cx="815828" cy="815828"/>
            </a:xfrm>
            <a:prstGeom prst="ellipse">
              <a:avLst/>
            </a:prstGeom>
            <a:solidFill>
              <a:srgbClr val="6DABB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734557" y="2386789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MX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65%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832596" y="1007492"/>
            <a:ext cx="7623461" cy="569654"/>
            <a:chOff x="-816050" y="757748"/>
            <a:chExt cx="7623461" cy="569654"/>
          </a:xfrm>
        </p:grpSpPr>
        <p:sp>
          <p:nvSpPr>
            <p:cNvPr id="99" name="Google Shape;99;p4"/>
            <p:cNvSpPr/>
            <p:nvPr/>
          </p:nvSpPr>
          <p:spPr>
            <a:xfrm>
              <a:off x="-816050" y="757748"/>
              <a:ext cx="1676115" cy="540000"/>
            </a:xfrm>
            <a:custGeom>
              <a:rect b="b" l="l" r="r" t="t"/>
              <a:pathLst>
                <a:path extrusionOk="0" h="1005669" w="1676115">
                  <a:moveTo>
                    <a:pt x="0" y="0"/>
                  </a:moveTo>
                  <a:lnTo>
                    <a:pt x="1676115" y="0"/>
                  </a:lnTo>
                  <a:lnTo>
                    <a:pt x="1676115" y="1005669"/>
                  </a:lnTo>
                  <a:lnTo>
                    <a:pt x="0" y="1005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0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Conocimientos</a:t>
              </a:r>
              <a:endPara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131296" y="787402"/>
              <a:ext cx="1676115" cy="540000"/>
            </a:xfrm>
            <a:custGeom>
              <a:rect b="b" l="l" r="r" t="t"/>
              <a:pathLst>
                <a:path extrusionOk="0" h="1005669" w="1676115">
                  <a:moveTo>
                    <a:pt x="0" y="0"/>
                  </a:moveTo>
                  <a:lnTo>
                    <a:pt x="1676115" y="0"/>
                  </a:lnTo>
                  <a:lnTo>
                    <a:pt x="1676115" y="1005669"/>
                  </a:lnTo>
                  <a:lnTo>
                    <a:pt x="0" y="1005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0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Habilidades</a:t>
              </a:r>
              <a:endPara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134192" y="787402"/>
              <a:ext cx="1676115" cy="540000"/>
            </a:xfrm>
            <a:custGeom>
              <a:rect b="b" l="l" r="r" t="t"/>
              <a:pathLst>
                <a:path extrusionOk="0" h="1005669" w="1676115">
                  <a:moveTo>
                    <a:pt x="0" y="0"/>
                  </a:moveTo>
                  <a:lnTo>
                    <a:pt x="1676115" y="0"/>
                  </a:lnTo>
                  <a:lnTo>
                    <a:pt x="1676115" y="1005669"/>
                  </a:lnTo>
                  <a:lnTo>
                    <a:pt x="0" y="1005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B0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Competencias</a:t>
              </a:r>
              <a:endPara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02" name="Google Shape;102;p4"/>
          <p:cNvSpPr/>
          <p:nvPr/>
        </p:nvSpPr>
        <p:spPr>
          <a:xfrm>
            <a:off x="5036839" y="3926555"/>
            <a:ext cx="2295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los estudiantes que realizó el examen lo aprobo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3571292" y="552288"/>
            <a:ext cx="22956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examen eval</a:t>
            </a:r>
            <a:r>
              <a:rPr lang="es-MX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</a:t>
            </a:r>
            <a:r>
              <a:rPr b="0" i="0" lang="es-MX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2418584" y="2880032"/>
            <a:ext cx="815828" cy="815828"/>
          </a:xfrm>
          <a:prstGeom prst="ellipse">
            <a:avLst/>
          </a:prstGeom>
          <a:solidFill>
            <a:srgbClr val="6DABB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357459" y="3103280"/>
            <a:ext cx="898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15,000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86597" y="3866920"/>
            <a:ext cx="22956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promedio realizan el examen al año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479010" y="760918"/>
            <a:ext cx="8135049" cy="738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600" u="none" cap="none" strike="noStrike">
                <a:solidFill>
                  <a:srgbClr val="28555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¿Cómo sería si..?</a:t>
            </a:r>
            <a:endParaRPr b="0" i="0" sz="3600" u="none" cap="none" strike="noStrike">
              <a:solidFill>
                <a:srgbClr val="28555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Resultado de imagen para egresados"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448" y="1934116"/>
            <a:ext cx="2532700" cy="126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1561756" y="3711429"/>
            <a:ext cx="6380923" cy="837418"/>
          </a:xfrm>
          <a:custGeom>
            <a:rect b="b" l="l" r="r" t="t"/>
            <a:pathLst>
              <a:path extrusionOk="0" h="1005669" w="1676115">
                <a:moveTo>
                  <a:pt x="0" y="0"/>
                </a:moveTo>
                <a:lnTo>
                  <a:pt x="1676115" y="0"/>
                </a:lnTo>
                <a:lnTo>
                  <a:pt x="1676115" y="1005669"/>
                </a:lnTo>
                <a:lnTo>
                  <a:pt x="0" y="100566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4C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conocieran las variables </a:t>
            </a:r>
            <a:r>
              <a:rPr lang="es-MX" sz="1800">
                <a:solidFill>
                  <a:srgbClr val="4C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socioeconómicas</a:t>
            </a:r>
            <a:r>
              <a:rPr b="0" i="0" lang="es-MX" sz="1800" u="none" cap="none" strike="noStrike">
                <a:solidFill>
                  <a:srgbClr val="4C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afectan a los estudiantes</a:t>
            </a:r>
            <a:endParaRPr b="0" i="0" sz="1800" u="none" cap="none" strike="noStrike">
              <a:solidFill>
                <a:srgbClr val="4C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152938" y="1790927"/>
            <a:ext cx="1277692" cy="1113249"/>
          </a:xfrm>
          <a:custGeom>
            <a:rect b="b" l="l" r="r" t="t"/>
            <a:pathLst>
              <a:path extrusionOk="0" h="720080" w="720080">
                <a:moveTo>
                  <a:pt x="360040" y="0"/>
                </a:moveTo>
                <a:lnTo>
                  <a:pt x="720080" y="216024"/>
                </a:lnTo>
                <a:lnTo>
                  <a:pt x="720080" y="720080"/>
                </a:lnTo>
                <a:lnTo>
                  <a:pt x="0" y="720080"/>
                </a:lnTo>
                <a:lnTo>
                  <a:pt x="0" y="216024"/>
                </a:lnTo>
                <a:lnTo>
                  <a:pt x="96012" y="158417"/>
                </a:lnTo>
                <a:lnTo>
                  <a:pt x="96012" y="5878"/>
                </a:lnTo>
                <a:lnTo>
                  <a:pt x="168020" y="5878"/>
                </a:lnTo>
                <a:lnTo>
                  <a:pt x="168020" y="115212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1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1" t="7359"/>
          <a:stretch/>
        </p:blipFill>
        <p:spPr>
          <a:xfrm>
            <a:off x="1928191" y="1934116"/>
            <a:ext cx="2368518" cy="177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814274" y="392575"/>
            <a:ext cx="5618423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s-MX" sz="3200">
                <a:latin typeface="Century Gothic"/>
                <a:ea typeface="Century Gothic"/>
                <a:cs typeface="Century Gothic"/>
                <a:sym typeface="Century Gothic"/>
              </a:rPr>
              <a:t>Propuesta</a:t>
            </a:r>
            <a:endParaRPr b="0"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32" y="1888435"/>
            <a:ext cx="2081836" cy="208183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3550598" y="2014330"/>
            <a:ext cx="47320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4C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Mediante una técnica de machine learning se puede identificar los factores socioeconómicos que afectan a un estudiante, además de determinar de manera a priori si un estudiante </a:t>
            </a:r>
            <a:r>
              <a:rPr lang="es-MX" sz="1600">
                <a:solidFill>
                  <a:srgbClr val="4C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aprobará</a:t>
            </a:r>
            <a:r>
              <a:rPr b="0" i="0" lang="es-MX" sz="1600" u="none" cap="none" strike="noStrike">
                <a:solidFill>
                  <a:srgbClr val="4C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no el examen</a:t>
            </a:r>
            <a:endParaRPr b="0" i="0" sz="1600" u="none" cap="none" strike="noStrike">
              <a:solidFill>
                <a:srgbClr val="4C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machine learning"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373" y="2642051"/>
            <a:ext cx="3080502" cy="205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s-MX" sz="3200">
                <a:latin typeface="Century Gothic"/>
                <a:ea typeface="Century Gothic"/>
                <a:cs typeface="Century Gothic"/>
                <a:sym typeface="Century Gothic"/>
              </a:rPr>
              <a:t>Resultados</a:t>
            </a:r>
            <a:endParaRPr b="0"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814264" y="2653493"/>
            <a:ext cx="1278900" cy="1237800"/>
          </a:xfrm>
          <a:prstGeom prst="ellipse">
            <a:avLst/>
          </a:prstGeom>
          <a:solidFill>
            <a:srgbClr val="6DABB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909799" y="2934438"/>
            <a:ext cx="133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es-MX" sz="3200">
                <a:solidFill>
                  <a:schemeClr val="lt1"/>
                </a:solidFill>
              </a:rPr>
              <a:t>1</a:t>
            </a:r>
            <a:r>
              <a:rPr b="1" i="0" lang="es-MX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3564161" y="1674568"/>
            <a:ext cx="2340000" cy="54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del hogar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3363485" y="1535142"/>
            <a:ext cx="401352" cy="384591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566590" y="1674568"/>
            <a:ext cx="2340000" cy="584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de la universidad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365914" y="1535142"/>
            <a:ext cx="401352" cy="384591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6483182" y="1674568"/>
            <a:ext cx="2340000" cy="584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Variables del </a:t>
            </a:r>
            <a:r>
              <a:rPr lang="es-MX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r>
              <a:rPr b="0" i="0" lang="es-MX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laboral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282506" y="1535142"/>
            <a:ext cx="401352" cy="384591"/>
          </a:xfrm>
          <a:prstGeom prst="ellips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7"/>
          <p:cNvGraphicFramePr/>
          <p:nvPr/>
        </p:nvGraphicFramePr>
        <p:xfrm>
          <a:off x="4870450" y="322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{FB78C879-80B4-4EA8-891F-45625BEBE467}</a:tableStyleId>
              </a:tblPr>
              <a:tblGrid>
                <a:gridCol w="563100"/>
                <a:gridCol w="758300"/>
                <a:gridCol w="1018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1" name="Google Shape;141;p7"/>
          <p:cNvSpPr/>
          <p:nvPr/>
        </p:nvSpPr>
        <p:spPr>
          <a:xfrm>
            <a:off x="4870450" y="2827571"/>
            <a:ext cx="2340000" cy="279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 de confusión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438" y="1449495"/>
            <a:ext cx="500766" cy="68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968" y="2520495"/>
            <a:ext cx="1251706" cy="682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8008" y="1302241"/>
            <a:ext cx="2151821" cy="2155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3764398" y="1398354"/>
            <a:ext cx="1621972" cy="1600438"/>
          </a:xfrm>
          <a:prstGeom prst="rect">
            <a:avLst/>
          </a:prstGeom>
          <a:solidFill>
            <a:srgbClr val="45B0C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 para predecir si un alumno </a:t>
            </a:r>
            <a:r>
              <a:rPr b="1" lang="es-MX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aprobará</a:t>
            </a:r>
            <a:r>
              <a:rPr b="1" i="0" lang="es-MX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examen o no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2644" y="2861585"/>
            <a:ext cx="667686" cy="485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relacionada" id="152" name="Google Shape;15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77044" y="2775335"/>
            <a:ext cx="904931" cy="678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desarrolladores" id="153" name="Google Shape;153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26214" y="2787609"/>
            <a:ext cx="893017" cy="669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8"/>
          <p:cNvGraphicFramePr/>
          <p:nvPr/>
        </p:nvGraphicFramePr>
        <p:xfrm>
          <a:off x="463238" y="3988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{BA06EBB0-EE13-40F5-B0B8-6FABD964CE3D}</a:tableStyleId>
              </a:tblPr>
              <a:tblGrid>
                <a:gridCol w="3657600"/>
                <a:gridCol w="7620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9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Entrenamiento del algoritmo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9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50,000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9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Programación de la aplicación para el uso de los estudiantes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9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250,000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9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Inversión inicial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9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350,000</a:t>
                      </a:r>
                      <a:endParaRPr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8"/>
          <p:cNvSpPr txBox="1"/>
          <p:nvPr/>
        </p:nvSpPr>
        <p:spPr>
          <a:xfrm>
            <a:off x="2168514" y="26461"/>
            <a:ext cx="43003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negocios</a:t>
            </a:r>
            <a:endParaRPr b="0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230292" y="814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{87C8569F-11D5-4382-A5BC-2B483370CA25}</a:tableStyleId>
              </a:tblPr>
              <a:tblGrid>
                <a:gridCol w="1738025"/>
                <a:gridCol w="1738025"/>
                <a:gridCol w="1738025"/>
                <a:gridCol w="1738025"/>
                <a:gridCol w="1738025"/>
              </a:tblGrid>
              <a:tr h="16789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Asociaciones Clave</a:t>
                      </a:r>
                      <a:endParaRPr b="1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Actividades Clave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s-MX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Entrenar</a:t>
                      </a:r>
                      <a:r>
                        <a:rPr b="0" lang="es-MX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el algoritmo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s-MX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Desarrollar una aplicación para su uso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Propuesta de Valor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Relación con los clientes</a:t>
                      </a:r>
                      <a:endParaRPr b="1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s-MX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Universidad de Guadalajara (socio principal)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Acreedores del producto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lang="es-MX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Estudiantes</a:t>
                      </a:r>
                      <a:endParaRPr b="0"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Segmentos de clientes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30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Recursos Clave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Canales</a:t>
                      </a:r>
                      <a:endParaRPr/>
                    </a:p>
                    <a:p>
                      <a:pPr indent="-2794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712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5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Estructura de costos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Líneas de ingresos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i="0" lang="es-MX" sz="900" u="none" cap="none" strike="noStrik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 pesos por usar la aplicación por estudiante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cxnSp>
        <p:nvCxnSpPr>
          <p:cNvPr id="157" name="Google Shape;157;p8"/>
          <p:cNvCxnSpPr/>
          <p:nvPr/>
        </p:nvCxnSpPr>
        <p:spPr>
          <a:xfrm flipH="1" rot="10800000">
            <a:off x="140900" y="3579863"/>
            <a:ext cx="89325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8"/>
          <p:cNvSpPr/>
          <p:nvPr/>
        </p:nvSpPr>
        <p:spPr>
          <a:xfrm>
            <a:off x="1962925" y="759400"/>
            <a:ext cx="1622100" cy="15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5444375" y="759400"/>
            <a:ext cx="1730100" cy="15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2181645" y="57956"/>
            <a:ext cx="60525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Escalabilidad del proyecto</a:t>
            </a:r>
            <a:endParaRPr b="0" i="0" sz="3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224177" y="3896188"/>
            <a:ext cx="20342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Identificación de variables socioeconómicas determinantes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3720212" y="2640498"/>
            <a:ext cx="18655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Predicción de la probabilidad de aprobar con variables socioeconómicas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6186767" y="1401421"/>
            <a:ext cx="203420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Predicción de la probabilidad de aprobar con variables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académicas</a:t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926002" y="3591339"/>
            <a:ext cx="2458278" cy="1258956"/>
          </a:xfrm>
          <a:prstGeom prst="halfFrame">
            <a:avLst>
              <a:gd fmla="val 19649" name="adj1"/>
              <a:gd fmla="val 17544" name="adj2"/>
            </a:avLst>
          </a:prstGeom>
          <a:solidFill>
            <a:srgbClr val="45B0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3399183" y="2319131"/>
            <a:ext cx="2458278" cy="1258956"/>
          </a:xfrm>
          <a:prstGeom prst="halfFrame">
            <a:avLst>
              <a:gd fmla="val 19649" name="adj1"/>
              <a:gd fmla="val 17544" name="adj2"/>
            </a:avLst>
          </a:prstGeom>
          <a:solidFill>
            <a:srgbClr val="45B0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5890170" y="1060175"/>
            <a:ext cx="2458278" cy="1258956"/>
          </a:xfrm>
          <a:prstGeom prst="halfFrame">
            <a:avLst>
              <a:gd fmla="val 19649" name="adj1"/>
              <a:gd fmla="val 17544" name="adj2"/>
            </a:avLst>
          </a:prstGeom>
          <a:solidFill>
            <a:srgbClr val="45B0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para sociedad"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8988" y="1453930"/>
            <a:ext cx="1911598" cy="191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Alexis Daniel ADRC. Ruiz Calderon</dc:creator>
</cp:coreProperties>
</file>