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hyperlink" Target="https://docs.aws.amazon.com/sdk-for-javascript/v2/developer-guide/welcome.html" TargetMode="External"/><Relationship Id="rId3" Type="http://schemas.openxmlformats.org/officeDocument/2006/relationships/hyperlink" Target="https://docs.aws.amazon.com/AWSJavaScriptSDK/latest/AWS/EventBridge.html#putEvents-property" TargetMode="External"/><Relationship Id="rId4" Type="http://schemas.openxmlformats.org/officeDocument/2006/relationships/hyperlink" Target="https://docs.aws.amazon.com/eventbridge/" TargetMode="External"/><Relationship Id="rId5" Type="http://schemas.openxmlformats.org/officeDocument/2006/relationships/hyperlink" Target="https://medium.com/@ashwanihere/managing-sqs-consumers-in-a-nodejs-application-3c1466d00077" TargetMode="External"/><Relationship Id="rId6" Type="http://schemas.openxmlformats.org/officeDocument/2006/relationships/hyperlink" Target="https://github.com/bbc/sqs-consumer" TargetMode="External"/><Relationship Id="rId7" Type="http://schemas.openxmlformats.org/officeDocument/2006/relationships/hyperlink" Target="https://github.com/ericknet/bitch-tech-week-eventbridge" TargetMode="External"/><Relationship Id="rId8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094640" y="2321640"/>
            <a:ext cx="474804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Arquitetura Orientada a Eventos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107240" y="1637280"/>
            <a:ext cx="361620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8e736"/>
                </a:solidFill>
                <a:latin typeface="Open Sans"/>
                <a:ea typeface="Open Sans"/>
              </a:rPr>
              <a:t>Adelmo Erick dos Santos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216320" y="2160000"/>
            <a:ext cx="21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ca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flipV="1">
            <a:off x="4176000" y="2734920"/>
            <a:ext cx="453528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ca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310640" y="2674440"/>
            <a:ext cx="447264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105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AWS EventBridge</a:t>
            </a:r>
            <a:endParaRPr b="0" lang="pt-BR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Filas de processamento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608000" y="117360"/>
            <a:ext cx="4271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74840" y="873720"/>
            <a:ext cx="758844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0099"/>
                </a:solidFill>
                <a:uFillTx/>
                <a:latin typeface="Open Sans Light"/>
                <a:ea typeface="Open Sans Light"/>
              </a:rPr>
              <a:t>ABORDAGEM ASSÍNCRONA – FILAS DE PROCESSAMENTO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4" name="Espaço Reservado para Conteúdo 5" descr=""/>
          <p:cNvPicPr/>
          <p:nvPr/>
        </p:nvPicPr>
        <p:blipFill>
          <a:blip r:embed="rId2"/>
          <a:stretch/>
        </p:blipFill>
        <p:spPr>
          <a:xfrm>
            <a:off x="1582560" y="1917720"/>
            <a:ext cx="5579280" cy="22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Filas de processamento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392000" y="117360"/>
            <a:ext cx="4487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74840" y="873720"/>
            <a:ext cx="802044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0099"/>
                </a:solidFill>
                <a:uFillTx/>
                <a:latin typeface="Open Sans Light"/>
                <a:ea typeface="Open Sans Light"/>
              </a:rPr>
              <a:t>ABORDAGEM ASSÍNCRONA – AWS SQS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08" name="Group 4"/>
          <p:cNvGrpSpPr/>
          <p:nvPr/>
        </p:nvGrpSpPr>
        <p:grpSpPr>
          <a:xfrm>
            <a:off x="-2409480" y="1272600"/>
            <a:ext cx="6980400" cy="3440520"/>
            <a:chOff x="-2409480" y="1272600"/>
            <a:chExt cx="6980400" cy="3440520"/>
          </a:xfrm>
        </p:grpSpPr>
        <p:sp>
          <p:nvSpPr>
            <p:cNvPr id="109" name="CustomShape 5"/>
            <p:cNvSpPr/>
            <p:nvPr/>
          </p:nvSpPr>
          <p:spPr>
            <a:xfrm>
              <a:off x="-2409480" y="1272600"/>
              <a:ext cx="3440520" cy="3440520"/>
            </a:xfrm>
            <a:prstGeom prst="blockArc">
              <a:avLst>
                <a:gd name="adj1" fmla="val 18900000"/>
                <a:gd name="adj2" fmla="val 2700000"/>
                <a:gd name="adj3" fmla="val 628"/>
              </a:avLst>
            </a:prstGeom>
            <a:noFill/>
            <a:ln>
              <a:solidFill>
                <a:schemeClr val="dk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657000" y="1833120"/>
              <a:ext cx="388260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Serviço gerenciado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11" name="CustomShape 7"/>
            <p:cNvSpPr/>
            <p:nvPr/>
          </p:nvSpPr>
          <p:spPr>
            <a:xfrm>
              <a:off x="511920" y="180432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898200" y="2167920"/>
              <a:ext cx="367272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Escala sob demanda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13" name="CustomShape 9"/>
            <p:cNvSpPr/>
            <p:nvPr/>
          </p:nvSpPr>
          <p:spPr>
            <a:xfrm>
              <a:off x="721800" y="215244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982080" y="2529360"/>
              <a:ext cx="355752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Recuperação de erro - DLQ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15" name="CustomShape 11"/>
            <p:cNvSpPr/>
            <p:nvPr/>
          </p:nvSpPr>
          <p:spPr>
            <a:xfrm>
              <a:off x="837000" y="250020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6" name="CustomShape 12"/>
            <p:cNvSpPr/>
            <p:nvPr/>
          </p:nvSpPr>
          <p:spPr>
            <a:xfrm>
              <a:off x="1018800" y="2877480"/>
              <a:ext cx="352080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Altamente disponível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17" name="CustomShape 13"/>
            <p:cNvSpPr/>
            <p:nvPr/>
          </p:nvSpPr>
          <p:spPr>
            <a:xfrm>
              <a:off x="873720" y="284832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18" name="CustomShape 14"/>
            <p:cNvSpPr/>
            <p:nvPr/>
          </p:nvSpPr>
          <p:spPr>
            <a:xfrm>
              <a:off x="982080" y="3225600"/>
              <a:ext cx="355752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Garantia de entrega 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19" name="CustomShape 15"/>
            <p:cNvSpPr/>
            <p:nvPr/>
          </p:nvSpPr>
          <p:spPr>
            <a:xfrm>
              <a:off x="837000" y="319680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20" name="CustomShape 16"/>
            <p:cNvSpPr/>
            <p:nvPr/>
          </p:nvSpPr>
          <p:spPr>
            <a:xfrm>
              <a:off x="866880" y="3573720"/>
              <a:ext cx="367272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Proteção de dados com KMS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21" name="CustomShape 17"/>
            <p:cNvSpPr/>
            <p:nvPr/>
          </p:nvSpPr>
          <p:spPr>
            <a:xfrm>
              <a:off x="721800" y="354456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22" name="CustomShape 18"/>
            <p:cNvSpPr/>
            <p:nvPr/>
          </p:nvSpPr>
          <p:spPr>
            <a:xfrm>
              <a:off x="657000" y="3921840"/>
              <a:ext cx="3882600" cy="23076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184320" rIns="30600" tIns="30600" bIns="30600" anchor="ctr"/>
            <a:p>
              <a:pPr>
                <a:lnSpc>
                  <a:spcPct val="90000"/>
                </a:lnSpc>
                <a:spcAft>
                  <a:spcPts val="420"/>
                </a:spcAft>
              </a:pPr>
              <a:r>
                <a:rPr b="0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Fácil integração – CLI – Console - SDK</a:t>
              </a:r>
              <a:endParaRPr b="0" lang="pt-BR" sz="1200" spc="-1" strike="noStrike">
                <a:latin typeface="Arial"/>
              </a:endParaRPr>
            </a:p>
          </p:txBody>
        </p:sp>
        <p:sp>
          <p:nvSpPr>
            <p:cNvPr id="123" name="CustomShape 19"/>
            <p:cNvSpPr/>
            <p:nvPr/>
          </p:nvSpPr>
          <p:spPr>
            <a:xfrm>
              <a:off x="511920" y="3892680"/>
              <a:ext cx="289080" cy="289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</p:grpSp>
      <p:grpSp>
        <p:nvGrpSpPr>
          <p:cNvPr id="124" name="Group 2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25" name="Espaço Reservado para Conteúdo 9" descr=""/>
          <p:cNvPicPr/>
          <p:nvPr/>
        </p:nvPicPr>
        <p:blipFill>
          <a:blip r:embed="rId2"/>
          <a:stretch/>
        </p:blipFill>
        <p:spPr>
          <a:xfrm>
            <a:off x="4972680" y="1905120"/>
            <a:ext cx="3906360" cy="21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Filas de processamento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176000" y="117360"/>
            <a:ext cx="470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74840" y="873720"/>
            <a:ext cx="528660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0099"/>
                </a:solidFill>
                <a:uFillTx/>
                <a:latin typeface="Open Sans Light"/>
                <a:ea typeface="Open Sans Light"/>
              </a:rPr>
              <a:t>AWS – SQS – DEAD LETTER QUEUE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Espaço Reservado para Conteúdo 4" descr=""/>
          <p:cNvPicPr/>
          <p:nvPr/>
        </p:nvPicPr>
        <p:blipFill>
          <a:blip r:embed="rId2"/>
          <a:stretch/>
        </p:blipFill>
        <p:spPr>
          <a:xfrm>
            <a:off x="1641960" y="1546200"/>
            <a:ext cx="5672160" cy="30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Filas de processamento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36000" y="117360"/>
            <a:ext cx="434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74840" y="873720"/>
            <a:ext cx="528660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0099"/>
                </a:solidFill>
                <a:uFillTx/>
                <a:latin typeface="Open Sans Light"/>
                <a:ea typeface="Open Sans Light"/>
              </a:rPr>
              <a:t>SERÁ QUE FUNCIONA MESMO?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Espaço Reservado para Conteúdo 5" descr=""/>
          <p:cNvPicPr/>
          <p:nvPr/>
        </p:nvPicPr>
        <p:blipFill>
          <a:blip r:embed="rId2"/>
          <a:stretch/>
        </p:blipFill>
        <p:spPr>
          <a:xfrm>
            <a:off x="541800" y="2418480"/>
            <a:ext cx="3943440" cy="162108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5156280" y="2509560"/>
            <a:ext cx="3445200" cy="1312560"/>
          </a:xfrm>
          <a:prstGeom prst="rect">
            <a:avLst/>
          </a:prstGeom>
          <a:solidFill>
            <a:srgbClr val="00175b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08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Criar as Fila de DLQ</a:t>
            </a:r>
            <a:endParaRPr b="0" lang="pt-BR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Criar as Filas de processamento</a:t>
            </a:r>
            <a:endParaRPr b="0" lang="pt-BR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Simular Sistema – Workload Normal</a:t>
            </a:r>
            <a:endParaRPr b="0" lang="pt-BR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Simular Sistema – Workload Rajada</a:t>
            </a:r>
            <a:endParaRPr b="0" lang="pt-BR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Simular Sistema – Recuperação de Falhas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539320" y="1913040"/>
            <a:ext cx="267876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Arial"/>
              </a:rPr>
              <a:t>LABORATÓRIO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853560" y="1792080"/>
            <a:ext cx="425772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ABORDAGEM ASSÍNCRONA - SQS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Filas de processamento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176000" y="117360"/>
            <a:ext cx="470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39" name="Espaço Reservado para Conteúdo 5" descr=""/>
          <p:cNvPicPr/>
          <p:nvPr/>
        </p:nvPicPr>
        <p:blipFill>
          <a:blip r:embed="rId2"/>
          <a:stretch/>
        </p:blipFill>
        <p:spPr>
          <a:xfrm>
            <a:off x="541800" y="2418480"/>
            <a:ext cx="3943440" cy="162108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853560" y="1792080"/>
            <a:ext cx="440172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ABORDAGEM ASSÍNCRONA - SQS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74840" y="873720"/>
            <a:ext cx="528660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0099"/>
                </a:solidFill>
                <a:uFillTx/>
                <a:latin typeface="Open Sans Light"/>
                <a:ea typeface="Open Sans Light"/>
              </a:rPr>
              <a:t>QUAL FOI A CONCLUSÃO?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5712120" y="2440440"/>
            <a:ext cx="2783160" cy="1828440"/>
          </a:xfrm>
          <a:prstGeom prst="rect">
            <a:avLst/>
          </a:prstGeom>
          <a:solidFill>
            <a:srgbClr val="00175b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08000"/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Elasticidade - Rajada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Resiliência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Dependência 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Acoplamento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Extensibilidade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Colaboração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5539320" y="1913040"/>
            <a:ext cx="267876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Arial"/>
              </a:rPr>
              <a:t>LIMITAÇÕES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76640" y="1917360"/>
            <a:ext cx="5018400" cy="10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ABORDAGEM ASSÍNCRONA</a:t>
            </a:r>
            <a:br/>
            <a:r>
              <a:rPr b="0" lang="pt-BR" sz="21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Adição de um barramento de eventos 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92680" y="813960"/>
            <a:ext cx="4678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BARRAMENTO DE EVENTOS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Barramento de Eventos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36000" y="117360"/>
            <a:ext cx="43426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48" name="Espaço Reservado para Conteúdo 14" descr=""/>
          <p:cNvPicPr/>
          <p:nvPr/>
        </p:nvPicPr>
        <p:blipFill>
          <a:blip r:embed="rId2"/>
          <a:stretch/>
        </p:blipFill>
        <p:spPr>
          <a:xfrm>
            <a:off x="1542240" y="1917720"/>
            <a:ext cx="5367240" cy="227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92680" y="813960"/>
            <a:ext cx="46782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AWS - EventBridge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Barramento de Eventos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60000" y="117360"/>
            <a:ext cx="4919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grpSp>
        <p:nvGrpSpPr>
          <p:cNvPr id="152" name="Group 4"/>
          <p:cNvGrpSpPr/>
          <p:nvPr/>
        </p:nvGrpSpPr>
        <p:grpSpPr>
          <a:xfrm>
            <a:off x="-1902600" y="1520640"/>
            <a:ext cx="6284520" cy="2897640"/>
            <a:chOff x="-1902600" y="1520640"/>
            <a:chExt cx="6284520" cy="2897640"/>
          </a:xfrm>
        </p:grpSpPr>
        <p:sp>
          <p:nvSpPr>
            <p:cNvPr id="153" name="CustomShape 5"/>
            <p:cNvSpPr/>
            <p:nvPr/>
          </p:nvSpPr>
          <p:spPr>
            <a:xfrm>
              <a:off x="-1902600" y="1520640"/>
              <a:ext cx="2897640" cy="2897640"/>
            </a:xfrm>
            <a:prstGeom prst="blockArc">
              <a:avLst>
                <a:gd name="adj1" fmla="val 18900000"/>
                <a:gd name="adj2" fmla="val 2700000"/>
                <a:gd name="adj3" fmla="val 745"/>
              </a:avLst>
            </a:pr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732600" y="2030040"/>
              <a:ext cx="3624480" cy="26748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213120" rIns="35640" tIns="35640" bIns="3564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pt-BR" sz="1400" spc="-1" strike="noStrike">
                  <a:solidFill>
                    <a:srgbClr val="595959"/>
                  </a:solidFill>
                  <a:latin typeface="Arial"/>
                  <a:ea typeface="Arial"/>
                </a:rPr>
                <a:t>Serviço gerenciado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55" name="CustomShape 7"/>
            <p:cNvSpPr/>
            <p:nvPr/>
          </p:nvSpPr>
          <p:spPr>
            <a:xfrm>
              <a:off x="564840" y="1996560"/>
              <a:ext cx="334800" cy="33480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950040" y="2417400"/>
              <a:ext cx="3431880" cy="26748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213120" rIns="35640" tIns="35640" bIns="3564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pt-BR" sz="1400" spc="-1" strike="noStrike">
                  <a:solidFill>
                    <a:srgbClr val="595959"/>
                  </a:solidFill>
                  <a:latin typeface="Arial"/>
                  <a:ea typeface="Arial"/>
                </a:rPr>
                <a:t>Escala sob demanda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57" name="CustomShape 9"/>
            <p:cNvSpPr/>
            <p:nvPr/>
          </p:nvSpPr>
          <p:spPr>
            <a:xfrm>
              <a:off x="757080" y="2399400"/>
              <a:ext cx="334800" cy="33480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58" name="CustomShape 10"/>
            <p:cNvSpPr/>
            <p:nvPr/>
          </p:nvSpPr>
          <p:spPr>
            <a:xfrm>
              <a:off x="984240" y="2835720"/>
              <a:ext cx="3372840" cy="26748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213120" rIns="35640" tIns="35640" bIns="3564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pt-BR" sz="1400" spc="-1" strike="noStrike">
                  <a:solidFill>
                    <a:srgbClr val="595959"/>
                  </a:solidFill>
                  <a:latin typeface="Arial"/>
                  <a:ea typeface="Arial"/>
                </a:rPr>
                <a:t>Altamente disponível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59" name="CustomShape 11"/>
            <p:cNvSpPr/>
            <p:nvPr/>
          </p:nvSpPr>
          <p:spPr>
            <a:xfrm>
              <a:off x="816480" y="2802240"/>
              <a:ext cx="334800" cy="33480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0" name="CustomShape 12"/>
            <p:cNvSpPr/>
            <p:nvPr/>
          </p:nvSpPr>
          <p:spPr>
            <a:xfrm>
              <a:off x="925200" y="3238920"/>
              <a:ext cx="3431880" cy="26748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213120" rIns="35640" tIns="35640" bIns="3564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pt-BR" sz="1400" spc="-1" strike="noStrike">
                  <a:solidFill>
                    <a:srgbClr val="595959"/>
                  </a:solidFill>
                  <a:latin typeface="Arial"/>
                  <a:ea typeface="Arial"/>
                </a:rPr>
                <a:t>Garantia de entrega 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1" name="CustomShape 13"/>
            <p:cNvSpPr/>
            <p:nvPr/>
          </p:nvSpPr>
          <p:spPr>
            <a:xfrm>
              <a:off x="757080" y="3205080"/>
              <a:ext cx="334800" cy="33480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2" name="CustomShape 14"/>
            <p:cNvSpPr/>
            <p:nvPr/>
          </p:nvSpPr>
          <p:spPr>
            <a:xfrm>
              <a:off x="732600" y="3641760"/>
              <a:ext cx="3624480" cy="267480"/>
            </a:xfrm>
            <a:prstGeom prst="rect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lIns="213120" rIns="35640" tIns="35640" bIns="3564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pt-BR" sz="1400" spc="-1" strike="noStrike">
                  <a:solidFill>
                    <a:srgbClr val="595959"/>
                  </a:solidFill>
                  <a:latin typeface="Arial"/>
                  <a:ea typeface="Arial"/>
                </a:rPr>
                <a:t>Fácil integração – CLI – Console - SDK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163" name="CustomShape 15"/>
            <p:cNvSpPr/>
            <p:nvPr/>
          </p:nvSpPr>
          <p:spPr>
            <a:xfrm>
              <a:off x="564840" y="3608280"/>
              <a:ext cx="334800" cy="33480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35000">
                  <a:schemeClr val="lt1">
                    <a:hueOff val="0"/>
                    <a:satOff val="0"/>
                    <a:lumOff val="0"/>
                    <a:alphaOff val="0"/>
                    <a:tint val="37000"/>
                    <a:satMod val="300000"/>
                  </a:schemeClr>
                </a:gs>
                <a:gs pos="100000">
                  <a:schemeClr val="l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  <a:lin ang="16200000"/>
            </a:gradFill>
            <a:ln>
              <a:solidFill>
                <a:schemeClr val="dk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1"/>
            <a:fillRef idx="0"/>
            <a:effectRef idx="0"/>
            <a:fontRef idx="minor"/>
          </p:style>
        </p:sp>
      </p:grpSp>
      <p:grpSp>
        <p:nvGrpSpPr>
          <p:cNvPr id="164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5" name="Espaço Reservado para Conteúdo 9" descr=""/>
          <p:cNvPicPr/>
          <p:nvPr/>
        </p:nvPicPr>
        <p:blipFill>
          <a:blip r:embed="rId2"/>
          <a:stretch/>
        </p:blipFill>
        <p:spPr>
          <a:xfrm>
            <a:off x="4971960" y="2188080"/>
            <a:ext cx="3366720" cy="16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92680" y="813960"/>
            <a:ext cx="43257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AWS - EventBridge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Barramento de Eventos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464000" y="117360"/>
            <a:ext cx="4415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69" name="Espaço Reservado para Conteúdo 4" descr=""/>
          <p:cNvPicPr/>
          <p:nvPr/>
        </p:nvPicPr>
        <p:blipFill>
          <a:blip r:embed="rId2"/>
          <a:stretch/>
        </p:blipFill>
        <p:spPr>
          <a:xfrm>
            <a:off x="1200960" y="1846800"/>
            <a:ext cx="6437160" cy="21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92680" y="813960"/>
            <a:ext cx="582660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20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BONITO, QUERO VER NA PRÁTICA!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Barramento de Eventos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 rot="21578400">
            <a:off x="4536720" y="131040"/>
            <a:ext cx="4343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035040" y="2664000"/>
            <a:ext cx="1884240" cy="1233000"/>
          </a:xfrm>
          <a:prstGeom prst="rect">
            <a:avLst/>
          </a:prstGeom>
          <a:solidFill>
            <a:srgbClr val="00cab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45000"/>
          <a:p>
            <a:pPr marL="171360" indent="-170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Criar barramento</a:t>
            </a:r>
            <a:endParaRPr b="0" lang="pt-BR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Configurar regras</a:t>
            </a:r>
            <a:endParaRPr b="0" lang="pt-BR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Simular Sistema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74" name="Espaço Reservado para Conteúdo 5" descr=""/>
          <p:cNvPicPr/>
          <p:nvPr/>
        </p:nvPicPr>
        <p:blipFill>
          <a:blip r:embed="rId2"/>
          <a:stretch/>
        </p:blipFill>
        <p:spPr>
          <a:xfrm>
            <a:off x="556560" y="2601720"/>
            <a:ext cx="4161600" cy="176616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5539320" y="1913040"/>
            <a:ext cx="267876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Arial"/>
              </a:rPr>
              <a:t>LABORATÓRIO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360000" y="1792080"/>
            <a:ext cx="46080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  </a:t>
            </a: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ABORDAGEM ASSÍNCRONA - EventBridge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601960" y="117360"/>
            <a:ext cx="327708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Insira o título da palestra/minicurso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Apresentação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877400" y="551160"/>
            <a:ext cx="459000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2060"/>
                </a:solidFill>
                <a:latin typeface="Open Sans ExtraBold"/>
                <a:ea typeface="Open Sans ExtraBold"/>
              </a:rPr>
              <a:t>Adelmo Erick dos Santos</a:t>
            </a:r>
            <a:br/>
            <a:r>
              <a:rPr b="0" lang="pt-BR" sz="10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Um pouquinho sobre mim...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878920" y="1855440"/>
            <a:ext cx="5453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15 anos trabalhando com Java Web</a:t>
            </a:r>
            <a:br/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DejaVu Sans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6 Anos como Arquiteto de Soluções JEE 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Atuei atendendo clientes do setor público e privado</a:t>
            </a:r>
            <a:br/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DejaVu Sans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Experiência em sistemas monolíticos e micro serviços na nuvem</a:t>
            </a:r>
            <a:br/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DejaVu Sans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Áreas de Interesse: Arquitetura de micro serviços e computação serverless na nuvem. 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877400" y="1904040"/>
            <a:ext cx="1000440" cy="1334160"/>
          </a:xfrm>
          <a:prstGeom prst="rect">
            <a:avLst/>
          </a:prstGeom>
          <a:ln>
            <a:noFill/>
          </a:ln>
        </p:spPr>
      </p:pic>
      <p:pic>
        <p:nvPicPr>
          <p:cNvPr id="48" name="Imagem 6" descr=""/>
          <p:cNvPicPr/>
          <p:nvPr/>
        </p:nvPicPr>
        <p:blipFill>
          <a:blip r:embed="rId3"/>
          <a:stretch/>
        </p:blipFill>
        <p:spPr>
          <a:xfrm>
            <a:off x="4651920" y="3924360"/>
            <a:ext cx="383400" cy="383400"/>
          </a:xfrm>
          <a:prstGeom prst="rect">
            <a:avLst/>
          </a:prstGeom>
          <a:ln>
            <a:noFill/>
          </a:ln>
        </p:spPr>
      </p:pic>
      <p:pic>
        <p:nvPicPr>
          <p:cNvPr id="49" name="Imagem 8" descr=""/>
          <p:cNvPicPr/>
          <p:nvPr/>
        </p:nvPicPr>
        <p:blipFill>
          <a:blip r:embed="rId4"/>
          <a:stretch/>
        </p:blipFill>
        <p:spPr>
          <a:xfrm>
            <a:off x="5126760" y="3924360"/>
            <a:ext cx="383400" cy="383400"/>
          </a:xfrm>
          <a:prstGeom prst="rect">
            <a:avLst/>
          </a:prstGeom>
          <a:ln>
            <a:noFill/>
          </a:ln>
        </p:spPr>
      </p:pic>
      <p:pic>
        <p:nvPicPr>
          <p:cNvPr id="50" name="Imagem 9" descr=""/>
          <p:cNvPicPr/>
          <p:nvPr/>
        </p:nvPicPr>
        <p:blipFill>
          <a:blip r:embed="rId5"/>
          <a:stretch/>
        </p:blipFill>
        <p:spPr>
          <a:xfrm>
            <a:off x="5601960" y="3924360"/>
            <a:ext cx="383400" cy="383400"/>
          </a:xfrm>
          <a:prstGeom prst="rect">
            <a:avLst/>
          </a:prstGeom>
          <a:ln>
            <a:noFill/>
          </a:ln>
        </p:spPr>
      </p:pic>
      <p:pic>
        <p:nvPicPr>
          <p:cNvPr id="51" name="Imagem 11" descr=""/>
          <p:cNvPicPr/>
          <p:nvPr/>
        </p:nvPicPr>
        <p:blipFill>
          <a:blip r:embed="rId6"/>
          <a:stretch/>
        </p:blipFill>
        <p:spPr>
          <a:xfrm>
            <a:off x="2697120" y="3957840"/>
            <a:ext cx="383400" cy="383400"/>
          </a:xfrm>
          <a:prstGeom prst="rect">
            <a:avLst/>
          </a:prstGeom>
          <a:ln>
            <a:noFill/>
          </a:ln>
        </p:spPr>
      </p:pic>
      <p:pic>
        <p:nvPicPr>
          <p:cNvPr id="52" name="Imagem 13" descr=""/>
          <p:cNvPicPr/>
          <p:nvPr/>
        </p:nvPicPr>
        <p:blipFill>
          <a:blip r:embed="rId7"/>
          <a:stretch/>
        </p:blipFill>
        <p:spPr>
          <a:xfrm>
            <a:off x="3781800" y="3957840"/>
            <a:ext cx="383400" cy="383400"/>
          </a:xfrm>
          <a:prstGeom prst="rect">
            <a:avLst/>
          </a:prstGeom>
          <a:ln>
            <a:noFill/>
          </a:ln>
        </p:spPr>
      </p:pic>
      <p:pic>
        <p:nvPicPr>
          <p:cNvPr id="53" name="Imagem 15" descr=""/>
          <p:cNvPicPr/>
          <p:nvPr/>
        </p:nvPicPr>
        <p:blipFill>
          <a:blip r:embed="rId8"/>
          <a:stretch/>
        </p:blipFill>
        <p:spPr>
          <a:xfrm>
            <a:off x="3239640" y="3957840"/>
            <a:ext cx="383400" cy="3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Assíncrona – Barramento de Eventos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680000" y="117360"/>
            <a:ext cx="4199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79" name="Espaço Reservado para Conteúdo 17" descr=""/>
          <p:cNvPicPr/>
          <p:nvPr/>
        </p:nvPicPr>
        <p:blipFill>
          <a:blip r:embed="rId2"/>
          <a:stretch/>
        </p:blipFill>
        <p:spPr>
          <a:xfrm>
            <a:off x="645840" y="2165400"/>
            <a:ext cx="3319920" cy="23961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292680" y="813960"/>
            <a:ext cx="432576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20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QUAL FOI A CONCLUSÃO?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95600" y="1620720"/>
            <a:ext cx="471456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ABORDAGEM ASSÍNCRONA - EventBridge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510880" y="1813320"/>
            <a:ext cx="267876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808080"/>
                </a:solidFill>
                <a:latin typeface="Arial"/>
                <a:ea typeface="Arial"/>
              </a:rPr>
              <a:t>LIMITAÇÕES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43800" y="2165400"/>
            <a:ext cx="2678760" cy="2396160"/>
          </a:xfrm>
          <a:prstGeom prst="rect">
            <a:avLst/>
          </a:prstGeom>
          <a:solidFill>
            <a:srgbClr val="00cab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45000"/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Elasticidade - Rajada</a:t>
            </a:r>
            <a:endParaRPr b="0" lang="pt-BR" sz="1600" spc="-1" strike="noStrike">
              <a:latin typeface="Arial"/>
            </a:endParaRPr>
          </a:p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Resiliência</a:t>
            </a:r>
            <a:endParaRPr b="0" lang="pt-BR" sz="1600" spc="-1" strike="noStrike">
              <a:latin typeface="Arial"/>
            </a:endParaRPr>
          </a:p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Dependência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Acoplamento</a:t>
            </a:r>
            <a:endParaRPr b="0" lang="pt-BR" sz="1600" spc="-1" strike="noStrike">
              <a:latin typeface="Arial"/>
            </a:endParaRPr>
          </a:p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Extensibilidade</a:t>
            </a:r>
            <a:endParaRPr b="0" lang="pt-BR" sz="1600" spc="-1" strike="noStrike">
              <a:latin typeface="Arial"/>
            </a:endParaRPr>
          </a:p>
          <a:p>
            <a:pPr lvl="1" marL="285840" indent="-28476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600" spc="-1" strike="sngStrike">
                <a:solidFill>
                  <a:srgbClr val="ffffff"/>
                </a:solidFill>
                <a:latin typeface="Arial"/>
                <a:ea typeface="Arial"/>
              </a:rPr>
              <a:t>Colaboração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184" name="Group 7"/>
          <p:cNvGrpSpPr/>
          <p:nvPr/>
        </p:nvGrpSpPr>
        <p:grpSpPr>
          <a:xfrm>
            <a:off x="1584000" y="741600"/>
            <a:ext cx="6186600" cy="3289680"/>
            <a:chOff x="1584000" y="741600"/>
            <a:chExt cx="6186600" cy="3289680"/>
          </a:xfrm>
        </p:grpSpPr>
        <p:sp>
          <p:nvSpPr>
            <p:cNvPr id="185" name="CustomShape 8"/>
            <p:cNvSpPr/>
            <p:nvPr/>
          </p:nvSpPr>
          <p:spPr>
            <a:xfrm>
              <a:off x="1584000" y="741600"/>
              <a:ext cx="6186600" cy="3289680"/>
            </a:xfrm>
            <a:prstGeom prst="rect">
              <a:avLst/>
            </a:prstGeom>
            <a:solidFill>
              <a:srgbClr val="ffe900"/>
            </a:solidFill>
            <a:ln>
              <a:noFill/>
            </a:ln>
            <a:effectLst>
              <a:outerShdw algn="tr" blurRad="50800" dir="8100000" dist="38100" rotWithShape="0" sx="104000" sy="104000">
                <a:srgbClr val="000000">
                  <a:alpha val="2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          </a:t>
              </a:r>
              <a:endParaRPr b="0" lang="pt-BR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2800" spc="-1" strike="noStrike">
                  <a:solidFill>
                    <a:srgbClr val="c00000"/>
                  </a:solidFill>
                  <a:latin typeface="Arial"/>
                  <a:ea typeface="Arial"/>
                </a:rPr>
                <a:t>                </a:t>
              </a:r>
              <a:r>
                <a:rPr b="0" lang="pt-BR" sz="2800" spc="-1" strike="noStrike">
                  <a:solidFill>
                    <a:srgbClr val="c00000"/>
                  </a:solidFill>
                  <a:latin typeface="Arial"/>
                  <a:ea typeface="Arial"/>
                </a:rPr>
                <a:t>Nem tudo são flores!!!</a:t>
              </a:r>
              <a:endParaRPr b="0" lang="pt-BR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pt-BR" sz="2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ffffff"/>
                  </a:solidFill>
                  <a:latin typeface="Arial"/>
                  <a:ea typeface="Arial"/>
                </a:rPr>
                <a:t>     </a:t>
              </a: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Para um crescimento sustentável, é indispensável:</a:t>
              </a:r>
              <a:r>
                <a:rPr b="0" lang="pt-BR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endParaRPr b="0" lang="pt-BR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</a:t>
              </a:r>
              <a:endParaRPr b="0" lang="pt-BR" sz="1800" spc="-1" strike="noStrike">
                <a:latin typeface="Arial"/>
              </a:endParaRPr>
            </a:p>
            <a:p>
              <a:pPr lvl="2" marL="285840" indent="-2847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Sistema de monitoramento/alertas</a:t>
              </a:r>
              <a:endParaRPr b="0" lang="pt-BR" sz="1800" spc="-1" strike="noStrike">
                <a:latin typeface="Arial"/>
              </a:endParaRPr>
            </a:p>
            <a:p>
              <a:pPr lvl="3" marL="285840" indent="-2847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Governança sobre as alterações</a:t>
              </a:r>
              <a:endParaRPr b="0" lang="pt-BR" sz="1800" spc="-1" strike="noStrike">
                <a:latin typeface="Arial"/>
              </a:endParaRPr>
            </a:p>
            <a:p>
              <a:pPr lvl="3" marL="285840" indent="-2847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Sistema de rastreamento</a:t>
              </a:r>
              <a:endParaRPr b="0" lang="pt-B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</a:t>
              </a:r>
              <a:r>
                <a:rPr b="0" lang="pt-BR" sz="2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</a:t>
              </a:r>
              <a:r>
                <a: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  </a:t>
              </a:r>
              <a:endParaRPr b="0" lang="pt-BR" sz="1400" spc="-1" strike="noStrike">
                <a:latin typeface="Arial"/>
              </a:endParaRPr>
            </a:p>
          </p:txBody>
        </p:sp>
        <p:pic>
          <p:nvPicPr>
            <p:cNvPr id="186" name="Imagem 27" descr=""/>
            <p:cNvPicPr/>
            <p:nvPr/>
          </p:nvPicPr>
          <p:blipFill>
            <a:blip r:embed="rId3"/>
            <a:stretch/>
          </p:blipFill>
          <p:spPr>
            <a:xfrm>
              <a:off x="2028960" y="866880"/>
              <a:ext cx="1075680" cy="9320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393200" y="808920"/>
            <a:ext cx="58874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  <a:ea typeface="Arial"/>
              </a:rPr>
              <a:t>Não entendi, dá para repetir tudo?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88" name="Imagem 3" descr=""/>
          <p:cNvPicPr/>
          <p:nvPr/>
        </p:nvPicPr>
        <p:blipFill>
          <a:blip r:embed="rId2"/>
          <a:stretch/>
        </p:blipFill>
        <p:spPr>
          <a:xfrm>
            <a:off x="3444480" y="2106360"/>
            <a:ext cx="2693880" cy="25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49560" y="1831320"/>
            <a:ext cx="8721720" cy="26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SDK for javascript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</a:t>
            </a:r>
            <a:r>
              <a:rPr b="0" lang="pt-BR" sz="10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2"/>
              </a:rPr>
              <a:t>https://docs.aws.amazon.com/sdk-for-javascript/v2/developer-guide/welcome.html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SDK for javascript - Event Bridge         </a:t>
            </a:r>
            <a:r>
              <a:rPr b="0" lang="pt-BR" sz="10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3"/>
              </a:rPr>
              <a:t>https://docs.aws.amazon.com/AWSJavaScriptSDK/latest/AWS/EventBridge.html#putEvents-property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AWS Service - Event Bridge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</a:t>
            </a:r>
            <a:r>
              <a:rPr b="0" lang="pt-BR" sz="10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4"/>
              </a:rPr>
              <a:t>https://docs.aws.amazon.com/eventbridge/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SQS Consumer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</a:t>
            </a:r>
            <a:r>
              <a:rPr b="0" lang="pt-BR" sz="10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5"/>
              </a:rPr>
              <a:t>https://medium.com/@ashwanihere/managing-sqs-consumers-in-a-nodejs-application-3c1466d00077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</a:t>
            </a:r>
            <a:r>
              <a:rPr b="0" lang="pt-BR" sz="1000" spc="-1" strike="noStrike" u="sng">
                <a:solidFill>
                  <a:srgbClr val="0097a7"/>
                </a:solidFill>
                <a:uFillTx/>
                <a:latin typeface="Open Sans"/>
                <a:ea typeface="Open Sans"/>
                <a:hlinkClick r:id="rId6"/>
              </a:rPr>
              <a:t>https://github.com/bbc/sqs-consumer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0880">
              <a:lnSpc>
                <a:spcPct val="100000"/>
              </a:lnSpc>
              <a:buClr>
                <a:srgbClr val="00175b"/>
              </a:buClr>
              <a:buFont typeface="Open Sans"/>
              <a:buChar char="●"/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Material da Apresentação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</a:t>
            </a:r>
            <a:r>
              <a:rPr b="0" lang="pt-BR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7"/>
              </a:rPr>
              <a:t>https://github.com/ericknet/bitch-tech-week-eventbridge</a:t>
            </a:r>
            <a:endParaRPr b="0" lang="pt-BR" sz="11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r>
              <a:rPr b="0" lang="pt-BR" sz="1000" spc="-1" strike="noStrike">
                <a:solidFill>
                  <a:srgbClr val="00175b"/>
                </a:solidFill>
                <a:latin typeface="Open Sans"/>
                <a:ea typeface="Open Sans"/>
              </a:rPr>
              <a:t>         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Referências bibliográficas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680000" y="117360"/>
            <a:ext cx="4199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2680" y="813960"/>
            <a:ext cx="432576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2000" spc="-1" strike="noStrike" u="sng">
                <a:solidFill>
                  <a:srgbClr val="00175b"/>
                </a:solidFill>
                <a:uFillTx/>
                <a:latin typeface="Open Sans ExtraBold"/>
                <a:ea typeface="Open Sans ExtraBold"/>
              </a:rPr>
              <a:t>Referências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627920" y="1999440"/>
            <a:ext cx="58874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Arial"/>
              </a:rPr>
              <a:t>OBRIGADO!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181320" y="2653920"/>
            <a:ext cx="2780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a6a6a6"/>
                </a:solidFill>
                <a:latin typeface="Arial"/>
                <a:ea typeface="Arial"/>
              </a:rPr>
              <a:t>adelmo.santos@amedigital.com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36000" y="525960"/>
            <a:ext cx="459000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O que vai rolar na palestra?</a:t>
            </a:r>
            <a:endParaRPr b="0" lang="pt-BR" sz="2400" spc="-1" strike="noStrike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2115720" y="2033280"/>
            <a:ext cx="6237000" cy="1918080"/>
            <a:chOff x="2115720" y="2033280"/>
            <a:chExt cx="6237000" cy="1918080"/>
          </a:xfrm>
        </p:grpSpPr>
        <p:sp>
          <p:nvSpPr>
            <p:cNvPr id="56" name="CustomShape 3"/>
            <p:cNvSpPr/>
            <p:nvPr/>
          </p:nvSpPr>
          <p:spPr>
            <a:xfrm>
              <a:off x="2115720" y="203328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Análise do Caso de Uso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57" name="CustomShape 4"/>
            <p:cNvSpPr/>
            <p:nvPr/>
          </p:nvSpPr>
          <p:spPr>
            <a:xfrm>
              <a:off x="3420720" y="224424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3795120" y="203328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Abordagem Síncrona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59" name="CustomShape 6"/>
            <p:cNvSpPr/>
            <p:nvPr/>
          </p:nvSpPr>
          <p:spPr>
            <a:xfrm>
              <a:off x="5100480" y="224424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5474520" y="203328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Abordagem Assíncrona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6779880" y="224424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9"/>
            <p:cNvSpPr/>
            <p:nvPr/>
          </p:nvSpPr>
          <p:spPr>
            <a:xfrm>
              <a:off x="7154280" y="203328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AWS SQS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 rot="5400000">
              <a:off x="7628040" y="283716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1"/>
            <p:cNvSpPr/>
            <p:nvPr/>
          </p:nvSpPr>
          <p:spPr>
            <a:xfrm>
              <a:off x="7154280" y="323280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Barramento de eventos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65" name="CustomShape 12"/>
            <p:cNvSpPr/>
            <p:nvPr/>
          </p:nvSpPr>
          <p:spPr>
            <a:xfrm rot="10800000">
              <a:off x="6795360" y="344520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13"/>
            <p:cNvSpPr/>
            <p:nvPr/>
          </p:nvSpPr>
          <p:spPr>
            <a:xfrm>
              <a:off x="5474520" y="323280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AWS EventBridge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67" name="CustomShape 14"/>
            <p:cNvSpPr/>
            <p:nvPr/>
          </p:nvSpPr>
          <p:spPr>
            <a:xfrm rot="10800000">
              <a:off x="5115960" y="344520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5"/>
            <p:cNvSpPr/>
            <p:nvPr/>
          </p:nvSpPr>
          <p:spPr>
            <a:xfrm>
              <a:off x="3795120" y="323280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Dúvidas</a:t>
              </a:r>
              <a:endParaRPr b="0" lang="pt-BR" sz="1100" spc="-1" strike="noStrike">
                <a:latin typeface="Arial"/>
              </a:endParaRPr>
            </a:p>
          </p:txBody>
        </p:sp>
        <p:sp>
          <p:nvSpPr>
            <p:cNvPr id="69" name="CustomShape 16"/>
            <p:cNvSpPr/>
            <p:nvPr/>
          </p:nvSpPr>
          <p:spPr>
            <a:xfrm rot="10800000">
              <a:off x="3436560" y="3445200"/>
              <a:ext cx="253080" cy="2962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7"/>
            <p:cNvSpPr/>
            <p:nvPr/>
          </p:nvSpPr>
          <p:spPr>
            <a:xfrm>
              <a:off x="2115720" y="3232800"/>
              <a:ext cx="1198440" cy="7185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3000" rIns="41760" tIns="63000" bIns="626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pt-BR" sz="1100" spc="-1" strike="noStrike">
                  <a:solidFill>
                    <a:srgbClr val="000000"/>
                  </a:solidFill>
                  <a:latin typeface="Arial"/>
                  <a:ea typeface="Arial"/>
                </a:rPr>
                <a:t>Agradecimentos</a:t>
              </a:r>
              <a:endParaRPr b="0" lang="pt-BR" sz="1100" spc="-1" strike="noStrike">
                <a:latin typeface="Arial"/>
              </a:endParaRPr>
            </a:p>
          </p:txBody>
        </p:sp>
      </p:grpSp>
      <p:grpSp>
        <p:nvGrpSpPr>
          <p:cNvPr id="71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TextShape 5"/>
          <p:cNvSpPr txBox="1"/>
          <p:nvPr/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TextShape 6"/>
          <p:cNvSpPr txBox="1"/>
          <p:nvPr/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TextShape 7"/>
          <p:cNvSpPr txBox="1"/>
          <p:nvPr/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76640" y="1917360"/>
            <a:ext cx="459000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Análise do Caso de Uso</a:t>
            </a:r>
            <a:br/>
            <a:r>
              <a:rPr b="0" lang="pt-BR" sz="21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Processamento de vendas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680440" y="1981800"/>
            <a:ext cx="2422440" cy="130752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2647440" y="1981800"/>
            <a:ext cx="2331360" cy="13698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4464000" y="117360"/>
            <a:ext cx="4415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474840" y="873720"/>
            <a:ext cx="61830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Open Sans Light"/>
              </a:rPr>
              <a:t>ANÁLISE DO CASO DE USO – PROCESSAMENTO DE VENDAS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Análise do Caso de Uso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78" name="Imagem 12" descr=""/>
          <p:cNvPicPr/>
          <p:nvPr/>
        </p:nvPicPr>
        <p:blipFill>
          <a:blip r:embed="rId2"/>
          <a:stretch/>
        </p:blipFill>
        <p:spPr>
          <a:xfrm>
            <a:off x="2922840" y="2325240"/>
            <a:ext cx="768240" cy="685080"/>
          </a:xfrm>
          <a:prstGeom prst="rect">
            <a:avLst/>
          </a:prstGeom>
          <a:ln>
            <a:noFill/>
          </a:ln>
        </p:spPr>
      </p:pic>
      <p:pic>
        <p:nvPicPr>
          <p:cNvPr id="79" name="Imagem 24" descr=""/>
          <p:cNvPicPr/>
          <p:nvPr/>
        </p:nvPicPr>
        <p:blipFill>
          <a:blip r:embed="rId3"/>
          <a:stretch/>
        </p:blipFill>
        <p:spPr>
          <a:xfrm>
            <a:off x="646200" y="2208600"/>
            <a:ext cx="928080" cy="839160"/>
          </a:xfrm>
          <a:prstGeom prst="rect">
            <a:avLst/>
          </a:prstGeom>
          <a:ln>
            <a:noFill/>
          </a:ln>
        </p:spPr>
      </p:pic>
      <p:pic>
        <p:nvPicPr>
          <p:cNvPr id="80" name="Imagem 28" descr=""/>
          <p:cNvPicPr/>
          <p:nvPr/>
        </p:nvPicPr>
        <p:blipFill>
          <a:blip r:embed="rId4"/>
          <a:stretch/>
        </p:blipFill>
        <p:spPr>
          <a:xfrm>
            <a:off x="5945760" y="2325240"/>
            <a:ext cx="712440" cy="656280"/>
          </a:xfrm>
          <a:prstGeom prst="rect">
            <a:avLst/>
          </a:prstGeom>
          <a:ln>
            <a:noFill/>
          </a:ln>
        </p:spPr>
      </p:pic>
      <p:pic>
        <p:nvPicPr>
          <p:cNvPr id="81" name="Imagem 30" descr=""/>
          <p:cNvPicPr/>
          <p:nvPr/>
        </p:nvPicPr>
        <p:blipFill>
          <a:blip r:embed="rId5"/>
          <a:stretch/>
        </p:blipFill>
        <p:spPr>
          <a:xfrm>
            <a:off x="7068960" y="2315520"/>
            <a:ext cx="853200" cy="551160"/>
          </a:xfrm>
          <a:prstGeom prst="rect">
            <a:avLst/>
          </a:prstGeom>
          <a:ln>
            <a:noFill/>
          </a:ln>
        </p:spPr>
      </p:pic>
      <p:pic>
        <p:nvPicPr>
          <p:cNvPr id="82" name="Imagem 42" descr=""/>
          <p:cNvPicPr/>
          <p:nvPr/>
        </p:nvPicPr>
        <p:blipFill>
          <a:blip r:embed="rId6"/>
          <a:stretch/>
        </p:blipFill>
        <p:spPr>
          <a:xfrm>
            <a:off x="4008240" y="2296800"/>
            <a:ext cx="636840" cy="720360"/>
          </a:xfrm>
          <a:prstGeom prst="rect">
            <a:avLst/>
          </a:prstGeom>
          <a:ln>
            <a:noFill/>
          </a:ln>
        </p:spPr>
      </p:pic>
      <p:sp>
        <p:nvSpPr>
          <p:cNvPr id="83" name="CustomShape 6"/>
          <p:cNvSpPr/>
          <p:nvPr/>
        </p:nvSpPr>
        <p:spPr>
          <a:xfrm>
            <a:off x="1757160" y="2499840"/>
            <a:ext cx="517680" cy="3067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058360" y="2522520"/>
            <a:ext cx="542520" cy="28404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552960" y="3423960"/>
            <a:ext cx="111420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808080"/>
                </a:solidFill>
                <a:latin typeface="Arial"/>
                <a:ea typeface="Arial"/>
              </a:rPr>
              <a:t>Comprador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3307680" y="3410640"/>
            <a:ext cx="111420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808080"/>
                </a:solidFill>
                <a:latin typeface="Arial"/>
                <a:ea typeface="Arial"/>
              </a:rPr>
              <a:t>Frontend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6511320" y="3423960"/>
            <a:ext cx="111420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808080"/>
                </a:solidFill>
                <a:latin typeface="Arial"/>
                <a:ea typeface="Arial"/>
              </a:rPr>
              <a:t>Backend</a:t>
            </a:r>
            <a:endParaRPr b="0" lang="pt-BR" sz="1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76640" y="1917360"/>
            <a:ext cx="506628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175b"/>
                </a:solidFill>
                <a:latin typeface="Open Sans ExtraBold"/>
                <a:ea typeface="Open Sans ExtraBold"/>
              </a:rPr>
              <a:t>ABORDAGEM SÍNCRONA</a:t>
            </a:r>
            <a:br/>
            <a:r>
              <a:rPr b="0" lang="pt-BR" sz="2100" spc="-1" strike="noStrike">
                <a:solidFill>
                  <a:srgbClr val="00175b"/>
                </a:solidFill>
                <a:latin typeface="Open Sans Light"/>
                <a:ea typeface="Open Sans ExtraBold"/>
              </a:rPr>
              <a:t>Utilização da comunicação request-response implementada com REST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Síncrona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0" y="117360"/>
            <a:ext cx="3839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74840" y="873720"/>
            <a:ext cx="449604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595959"/>
                </a:solidFill>
                <a:uFillTx/>
                <a:latin typeface="Open Sans Light"/>
                <a:ea typeface="Open Sans Light"/>
              </a:rPr>
              <a:t>ABORDAGEM SÍNCRONA – REST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2" name="Espaço Reservado para Conteúdo 17" descr=""/>
          <p:cNvPicPr/>
          <p:nvPr/>
        </p:nvPicPr>
        <p:blipFill>
          <a:blip r:embed="rId2"/>
          <a:stretch/>
        </p:blipFill>
        <p:spPr>
          <a:xfrm>
            <a:off x="1788840" y="2006280"/>
            <a:ext cx="4702680" cy="182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924520" y="1926000"/>
            <a:ext cx="2808720" cy="2328840"/>
          </a:xfrm>
          <a:prstGeom prst="roundRect">
            <a:avLst>
              <a:gd name="adj" fmla="val 6180"/>
            </a:avLst>
          </a:prstGeom>
          <a:solidFill>
            <a:srgbClr val="ffe900">
              <a:alpha val="21000"/>
            </a:srgbClr>
          </a:solidFill>
          <a:ln w="12600"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150840" y="117360"/>
            <a:ext cx="40748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Abordagem Síncrona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040000" y="117360"/>
            <a:ext cx="3839040" cy="2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pt-BR" sz="800" spc="-1" strike="noStrike">
                <a:solidFill>
                  <a:srgbClr val="00175b"/>
                </a:solidFill>
                <a:latin typeface="Open Sans Light"/>
                <a:ea typeface="Open Sans Light"/>
              </a:rPr>
              <a:t>Arquitetura Orientada a Eventos – AWS EventBridge  </a:t>
            </a:r>
            <a:r>
              <a:rPr b="1" lang="pt-BR" sz="800" spc="-1" strike="noStrike">
                <a:solidFill>
                  <a:srgbClr val="00175b"/>
                </a:solidFill>
                <a:latin typeface="Open Sans"/>
                <a:ea typeface="Open Sans"/>
              </a:rPr>
              <a:t>| BIT Tech Week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74840" y="873720"/>
            <a:ext cx="449604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800" spc="-1" strike="noStrike" u="sng">
                <a:solidFill>
                  <a:srgbClr val="595959"/>
                </a:solidFill>
                <a:uFillTx/>
                <a:latin typeface="Open Sans Light"/>
                <a:ea typeface="Open Sans Light"/>
              </a:rPr>
              <a:t>ABORDAGEM SÍNCRONA – REST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Espaço Reservado para Conteúdo 17" descr=""/>
          <p:cNvPicPr/>
          <p:nvPr/>
        </p:nvPicPr>
        <p:blipFill>
          <a:blip r:embed="rId2"/>
          <a:stretch/>
        </p:blipFill>
        <p:spPr>
          <a:xfrm>
            <a:off x="502920" y="2006280"/>
            <a:ext cx="4393440" cy="170712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6014880" y="1926000"/>
            <a:ext cx="2718360" cy="23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Resiliência</a:t>
            </a: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Acoplamento</a:t>
            </a: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Dependência </a:t>
            </a: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Extensibilidade</a:t>
            </a: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rial"/>
              </a:rPr>
              <a:t>Elasticidade Rajada</a:t>
            </a:r>
            <a:endParaRPr b="0" lang="pt-BR" sz="16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sngStrike">
                <a:solidFill>
                  <a:srgbClr val="000000"/>
                </a:solidFill>
                <a:latin typeface="Arial"/>
                <a:ea typeface="Arial"/>
              </a:rPr>
              <a:t>Colaboração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5976000" y="1344240"/>
            <a:ext cx="266328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spcAft>
                <a:spcPts val="1599"/>
              </a:spcAft>
            </a:pPr>
            <a:r>
              <a:rPr b="0" lang="pt-BR" sz="1500" spc="-1" strike="noStrike">
                <a:solidFill>
                  <a:srgbClr val="595959"/>
                </a:solidFill>
                <a:latin typeface="Open Sans Light"/>
                <a:ea typeface="Arial"/>
              </a:rPr>
              <a:t>LIMITAÇÕES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76640" y="1917360"/>
            <a:ext cx="57866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ABORDAGEM ASSÍNCRONA</a:t>
            </a:r>
            <a:br/>
            <a:r>
              <a:rPr b="0" lang="pt-BR" sz="2100" spc="-1" strike="noStrike">
                <a:solidFill>
                  <a:srgbClr val="00cabb"/>
                </a:solidFill>
                <a:latin typeface="Open Sans Light"/>
                <a:ea typeface="Open Sans Light"/>
              </a:rPr>
              <a:t>Utilização de Filas de Processamento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Application>LibreOffice/6.0.7.3$Linux_X86_64 LibreOffice_project/00m0$Build-3</Application>
  <Words>730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2020-09-28T09:20:28Z</dcterms:modified>
  <cp:revision>47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