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7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7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2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3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9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3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7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01A13FD-4D08-4F66-8469-6819305A383A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2827975-3D1C-4B71-AE36-760AE9B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D9AE-0B09-4919-941E-54514791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84580"/>
            <a:ext cx="10058400" cy="2341766"/>
          </a:xfrm>
        </p:spPr>
        <p:txBody>
          <a:bodyPr/>
          <a:lstStyle/>
          <a:p>
            <a:pPr algn="ctr"/>
            <a:r>
              <a:rPr lang="pt-BR" dirty="0"/>
              <a:t>Checkpoint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9E334-4BFA-4C11-A925-1431C290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76471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25316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4943-FDD3-4EA9-B268-54B944AD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189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Como um computador inicializa?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B531-7472-4C6E-A65E-AB74478D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36382"/>
            <a:ext cx="4569424" cy="2932711"/>
          </a:xfrm>
        </p:spPr>
        <p:txBody>
          <a:bodyPr/>
          <a:lstStyle/>
          <a:p>
            <a:pPr algn="just"/>
            <a:r>
              <a:rPr lang="pt-BR" sz="2400" dirty="0">
                <a:latin typeface="Bookman Old Style" panose="02050604050505020204" pitchFamily="18" charset="0"/>
              </a:rPr>
              <a:t>Após o botão “ligar” ser pressionado, a fonte leva energia para a </a:t>
            </a:r>
            <a:r>
              <a:rPr lang="pt-BR" sz="2400" dirty="0" err="1">
                <a:latin typeface="Bookman Old Style" panose="02050604050505020204" pitchFamily="18" charset="0"/>
              </a:rPr>
              <a:t>placa-mãe</a:t>
            </a:r>
            <a:r>
              <a:rPr lang="pt-BR" sz="2400" dirty="0">
                <a:latin typeface="Bookman Old Style" panose="02050604050505020204" pitchFamily="18" charset="0"/>
              </a:rPr>
              <a:t>, que em seguida ativa o processador e o cooler.</a:t>
            </a:r>
          </a:p>
          <a:p>
            <a:endParaRPr lang="pt-BR" dirty="0"/>
          </a:p>
        </p:txBody>
      </p:sp>
      <p:pic>
        <p:nvPicPr>
          <p:cNvPr id="1026" name="Picture 2" descr="O que acontece quando você liga o computador [infográfico] - TecMundo">
            <a:extLst>
              <a:ext uri="{FF2B5EF4-FFF2-40B4-BE49-F238E27FC236}">
                <a16:creationId xmlns:a16="http://schemas.microsoft.com/office/drawing/2014/main" id="{8D397330-02EE-4895-9649-446BD5C0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0247"/>
            <a:ext cx="5320182" cy="26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57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5B4C7-FC05-40AB-AC2C-A69EDF00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02" y="1537834"/>
            <a:ext cx="5115060" cy="3781141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pt-BR" dirty="0">
                <a:latin typeface="Bookman Old Style" panose="02050604050505020204" pitchFamily="18" charset="0"/>
              </a:rPr>
              <a:t>Ao iniciar o PC, a BIOS faz uma varredura para detectar e identificar todos os componentes de hardware conectados à máquina e orientar o processador para os primeiros passos. A BIOS também é responsável por carregar a memória RAM, placa de vídeo e cachê básico estabelecendo reconhecimento e comunicação entre estes componentes.</a:t>
            </a:r>
          </a:p>
        </p:txBody>
      </p:sp>
      <p:pic>
        <p:nvPicPr>
          <p:cNvPr id="2050" name="Picture 2" descr="Arquivo Bios, Esquemas Elétricos,placa Mãe,notebook,celular | Mercado Livre">
            <a:extLst>
              <a:ext uri="{FF2B5EF4-FFF2-40B4-BE49-F238E27FC236}">
                <a16:creationId xmlns:a16="http://schemas.microsoft.com/office/drawing/2014/main" id="{E77DB519-30DD-4FCE-867B-81F3D808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53" y="1837587"/>
            <a:ext cx="42862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2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E2CAE-53F1-40CD-AE39-3113C893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163" y="1574442"/>
            <a:ext cx="4563556" cy="3709115"/>
          </a:xfrm>
        </p:spPr>
        <p:txBody>
          <a:bodyPr/>
          <a:lstStyle/>
          <a:p>
            <a:pPr marL="45720" indent="0" algn="just">
              <a:buNone/>
            </a:pPr>
            <a:r>
              <a:rPr lang="pt-BR" dirty="0">
                <a:latin typeface="Bookman Old Style" panose="02050604050505020204" pitchFamily="18" charset="0"/>
              </a:rPr>
              <a:t>Após verificar se tudo está inicializando da maneira correta, a BIOS procura alguma fonte para inicializar o sistema operacional, podendo ser um disco rígido, </a:t>
            </a:r>
            <a:r>
              <a:rPr lang="pt-BR" dirty="0" err="1">
                <a:latin typeface="Bookman Old Style" panose="02050604050505020204" pitchFamily="18" charset="0"/>
              </a:rPr>
              <a:t>pendrive</a:t>
            </a:r>
            <a:r>
              <a:rPr lang="pt-BR" dirty="0">
                <a:latin typeface="Bookman Old Style" panose="02050604050505020204" pitchFamily="18" charset="0"/>
              </a:rPr>
              <a:t>, SSD, etc. Para esta etapa, a BIOS lê o setor zero, uma área que contém um código que possibilita a inicialização do sistema operacional.</a:t>
            </a:r>
          </a:p>
          <a:p>
            <a:endParaRPr lang="pt-BR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HD ou SSD? Os dois. Veja como utilizá-los juntos no seu computador">
            <a:extLst>
              <a:ext uri="{FF2B5EF4-FFF2-40B4-BE49-F238E27FC236}">
                <a16:creationId xmlns:a16="http://schemas.microsoft.com/office/drawing/2014/main" id="{CD0FCE22-9D28-4100-9D0F-2158A24E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3" y="1852679"/>
            <a:ext cx="5044225" cy="31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34F37-1348-4272-9888-852FBBCC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03" y="1901435"/>
            <a:ext cx="4892897" cy="3107028"/>
          </a:xfrm>
        </p:spPr>
        <p:txBody>
          <a:bodyPr/>
          <a:lstStyle/>
          <a:p>
            <a:pPr marL="45720" indent="0" algn="just">
              <a:buNone/>
            </a:pPr>
            <a:r>
              <a:rPr lang="pt-BR" dirty="0">
                <a:latin typeface="Bookman Old Style" panose="02050604050505020204" pitchFamily="18" charset="0"/>
              </a:rPr>
              <a:t>Logo, um arquivo de configuração de boot é acessado e, a partir dele, é inicializado o núcleo (ou kernel), que possibilita uma comunicação eficaz entre o sistema operacional e hardware. Nesta fase, é ele quem assume o controle do computador.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F6D6D5-820F-497A-87C1-261E568F98A6}"/>
              </a:ext>
            </a:extLst>
          </p:cNvPr>
          <p:cNvSpPr txBox="1"/>
          <p:nvPr/>
        </p:nvSpPr>
        <p:spPr>
          <a:xfrm>
            <a:off x="6860146" y="1580021"/>
            <a:ext cx="434018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A87DC8-01BE-415C-BBE2-CAFD263062D1}"/>
              </a:ext>
            </a:extLst>
          </p:cNvPr>
          <p:cNvSpPr txBox="1"/>
          <p:nvPr/>
        </p:nvSpPr>
        <p:spPr>
          <a:xfrm>
            <a:off x="6860145" y="2933201"/>
            <a:ext cx="4340181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BABAA5-FD45-4787-AD26-F05470DE5173}"/>
              </a:ext>
            </a:extLst>
          </p:cNvPr>
          <p:cNvSpPr txBox="1"/>
          <p:nvPr/>
        </p:nvSpPr>
        <p:spPr>
          <a:xfrm>
            <a:off x="6731356" y="4363652"/>
            <a:ext cx="142097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06F814-F48F-4034-B7FE-CC7779502B8D}"/>
              </a:ext>
            </a:extLst>
          </p:cNvPr>
          <p:cNvSpPr txBox="1"/>
          <p:nvPr/>
        </p:nvSpPr>
        <p:spPr>
          <a:xfrm>
            <a:off x="8319750" y="4363652"/>
            <a:ext cx="142097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694ED-4E36-4FBC-AA9F-86BEE2688FC0}"/>
              </a:ext>
            </a:extLst>
          </p:cNvPr>
          <p:cNvSpPr txBox="1"/>
          <p:nvPr/>
        </p:nvSpPr>
        <p:spPr>
          <a:xfrm>
            <a:off x="9923171" y="4363652"/>
            <a:ext cx="152614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15439D9-E1BA-4D00-9E82-67BC3A63C977}"/>
              </a:ext>
            </a:extLst>
          </p:cNvPr>
          <p:cNvCxnSpPr>
            <a:cxnSpLocks/>
          </p:cNvCxnSpPr>
          <p:nvPr/>
        </p:nvCxnSpPr>
        <p:spPr>
          <a:xfrm flipV="1">
            <a:off x="9030235" y="2292439"/>
            <a:ext cx="0" cy="515156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E11E8BC-A16C-42D7-9EF5-047B6500E84C}"/>
              </a:ext>
            </a:extLst>
          </p:cNvPr>
          <p:cNvCxnSpPr>
            <a:cxnSpLocks/>
          </p:cNvCxnSpPr>
          <p:nvPr/>
        </p:nvCxnSpPr>
        <p:spPr>
          <a:xfrm flipV="1">
            <a:off x="7441841" y="3732726"/>
            <a:ext cx="0" cy="515156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D3AA467-5A61-4EE6-A4D3-B802103617B0}"/>
              </a:ext>
            </a:extLst>
          </p:cNvPr>
          <p:cNvCxnSpPr>
            <a:cxnSpLocks/>
          </p:cNvCxnSpPr>
          <p:nvPr/>
        </p:nvCxnSpPr>
        <p:spPr>
          <a:xfrm flipV="1">
            <a:off x="9030235" y="3732726"/>
            <a:ext cx="0" cy="515156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9D78678-1319-4714-9168-02E333A56C74}"/>
              </a:ext>
            </a:extLst>
          </p:cNvPr>
          <p:cNvCxnSpPr>
            <a:cxnSpLocks/>
          </p:cNvCxnSpPr>
          <p:nvPr/>
        </p:nvCxnSpPr>
        <p:spPr>
          <a:xfrm flipV="1">
            <a:off x="10673364" y="3743458"/>
            <a:ext cx="0" cy="515156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69621-AC80-4A7A-B314-59566DA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76" y="1817526"/>
            <a:ext cx="9739647" cy="1775675"/>
          </a:xfrm>
        </p:spPr>
        <p:txBody>
          <a:bodyPr/>
          <a:lstStyle/>
          <a:p>
            <a:pPr marL="45720" indent="0" algn="just">
              <a:buNone/>
            </a:pPr>
            <a:r>
              <a:rPr lang="pt-BR" dirty="0">
                <a:latin typeface="Bookman Old Style" panose="02050604050505020204" pitchFamily="18" charset="0"/>
              </a:rPr>
              <a:t>O kernel carrega os arquivos principais e informações básicas do sistema operacional, além de relacionar os componentes de hardware com as respectivas </a:t>
            </a:r>
            <a:r>
              <a:rPr lang="pt-BR" dirty="0" err="1">
                <a:latin typeface="Bookman Old Style" panose="02050604050505020204" pitchFamily="18" charset="0"/>
              </a:rPr>
              <a:t>DLLs</a:t>
            </a:r>
            <a:r>
              <a:rPr lang="pt-BR" dirty="0">
                <a:latin typeface="Bookman Old Style" panose="02050604050505020204" pitchFamily="18" charset="0"/>
              </a:rPr>
              <a:t> e drivers. Importante ressaltar que somente as operações essenciais são inicializadas,  visando não sobrecarregar o sistema.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9FE1EF-ABA5-4144-93BF-420CA3AF6A8D}"/>
              </a:ext>
            </a:extLst>
          </p:cNvPr>
          <p:cNvSpPr txBox="1"/>
          <p:nvPr/>
        </p:nvSpPr>
        <p:spPr>
          <a:xfrm>
            <a:off x="8712228" y="4527302"/>
            <a:ext cx="2253600" cy="83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CD4457-83A8-4B28-A083-C4E085C0229A}"/>
              </a:ext>
            </a:extLst>
          </p:cNvPr>
          <p:cNvSpPr txBox="1"/>
          <p:nvPr/>
        </p:nvSpPr>
        <p:spPr>
          <a:xfrm>
            <a:off x="4969201" y="4527302"/>
            <a:ext cx="2253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e Hardware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64BFE2-0500-4C29-96C5-BE45C88E08EE}"/>
              </a:ext>
            </a:extLst>
          </p:cNvPr>
          <p:cNvSpPr txBox="1"/>
          <p:nvPr/>
        </p:nvSpPr>
        <p:spPr>
          <a:xfrm>
            <a:off x="1226508" y="4527302"/>
            <a:ext cx="22532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8E37443-ACD8-4941-9F07-1C6565AC0617}"/>
              </a:ext>
            </a:extLst>
          </p:cNvPr>
          <p:cNvCxnSpPr/>
          <p:nvPr/>
        </p:nvCxnSpPr>
        <p:spPr>
          <a:xfrm>
            <a:off x="3631842" y="4942800"/>
            <a:ext cx="119773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09746E8-9D3D-49A4-8575-085C45C11D2B}"/>
              </a:ext>
            </a:extLst>
          </p:cNvPr>
          <p:cNvCxnSpPr/>
          <p:nvPr/>
        </p:nvCxnSpPr>
        <p:spPr>
          <a:xfrm>
            <a:off x="7364569" y="4942800"/>
            <a:ext cx="119773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1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8575B-B89D-4335-8FB9-1ACF8598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936935"/>
            <a:ext cx="9872871" cy="1033530"/>
          </a:xfrm>
        </p:spPr>
        <p:txBody>
          <a:bodyPr/>
          <a:lstStyle/>
          <a:p>
            <a:pPr marL="45720" indent="0" algn="just">
              <a:buNone/>
            </a:pPr>
            <a:r>
              <a:rPr lang="pt-BR" dirty="0">
                <a:latin typeface="Bookman Old Style" panose="02050604050505020204" pitchFamily="18" charset="0"/>
              </a:rPr>
              <a:t>Enfim, a tela de escolha de usuários é exibida e os programas relacionados para começar junto com o sistema são carregados.</a:t>
            </a:r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3074" name="Picture 2" descr="Como acelerar o processo de inicialização e desligamento do Windows 10.  ITIGIC">
            <a:extLst>
              <a:ext uri="{FF2B5EF4-FFF2-40B4-BE49-F238E27FC236}">
                <a16:creationId xmlns:a16="http://schemas.microsoft.com/office/drawing/2014/main" id="{6C7245E9-4741-457E-B2F2-445928D3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13" y="1944975"/>
            <a:ext cx="8159571" cy="42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843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71</TotalTime>
  <Words>275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Corbel</vt:lpstr>
      <vt:lpstr>Times New Roman</vt:lpstr>
      <vt:lpstr>Base</vt:lpstr>
      <vt:lpstr>Checkpoint I</vt:lpstr>
      <vt:lpstr>Como um computador inicializa?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I</dc:title>
  <dc:creator>Erick</dc:creator>
  <cp:lastModifiedBy>Erick</cp:lastModifiedBy>
  <cp:revision>8</cp:revision>
  <dcterms:created xsi:type="dcterms:W3CDTF">2021-09-04T13:29:32Z</dcterms:created>
  <dcterms:modified xsi:type="dcterms:W3CDTF">2021-09-04T14:41:04Z</dcterms:modified>
</cp:coreProperties>
</file>