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0" r:id="rId10"/>
    <p:sldId id="265" r:id="rId11"/>
    <p:sldId id="264" r:id="rId12"/>
    <p:sldId id="291" r:id="rId13"/>
    <p:sldId id="292" r:id="rId14"/>
    <p:sldId id="293" r:id="rId15"/>
    <p:sldId id="268" r:id="rId16"/>
    <p:sldId id="269" r:id="rId17"/>
    <p:sldId id="270" r:id="rId18"/>
    <p:sldId id="271" r:id="rId19"/>
    <p:sldId id="294" r:id="rId20"/>
    <p:sldId id="272" r:id="rId21"/>
    <p:sldId id="274" r:id="rId22"/>
    <p:sldId id="275" r:id="rId23"/>
    <p:sldId id="276" r:id="rId24"/>
    <p:sldId id="295" r:id="rId25"/>
    <p:sldId id="296" r:id="rId26"/>
    <p:sldId id="280" r:id="rId27"/>
    <p:sldId id="281" r:id="rId28"/>
    <p:sldId id="297" r:id="rId29"/>
    <p:sldId id="282" r:id="rId30"/>
    <p:sldId id="283" r:id="rId31"/>
    <p:sldId id="299" r:id="rId32"/>
    <p:sldId id="300" r:id="rId33"/>
    <p:sldId id="286" r:id="rId34"/>
    <p:sldId id="287" r:id="rId35"/>
  </p:sldIdLst>
  <p:sldSz cx="12192000" cy="6858000"/>
  <p:notesSz cx="6858000" cy="9144000"/>
  <p:embeddedFontLst>
    <p:embeddedFont>
      <p:font typeface="Coolvetica Rg" panose="020B0603030602020004" pitchFamily="34" charset="0"/>
      <p:regular r:id="rId37"/>
      <p:italic r:id="rId38"/>
    </p:embeddedFont>
    <p:embeddedFont>
      <p:font typeface="Montserrat Light" panose="020B0604020202020204" charset="0"/>
      <p:regular r:id="rId39"/>
      <p:bold r:id="rId40"/>
      <p:italic r:id="rId41"/>
      <p:boldItalic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  <p:embeddedFont>
      <p:font typeface="Humnst777 Blk BT" panose="020B0803030504030204" pitchFamily="34" charset="0"/>
      <p:regular r:id="rId47"/>
    </p:embeddedFont>
    <p:embeddedFont>
      <p:font typeface="Sora" panose="020B0604020202020204" charset="0"/>
      <p:regular r:id="rId48"/>
      <p:bold r:id="rId49"/>
    </p:embeddedFont>
    <p:embeddedFont>
      <p:font typeface="Roboto Mono Medium" panose="020B0604020202020204" charset="0"/>
      <p:regular r:id="rId50"/>
      <p:bold r:id="rId51"/>
      <p:italic r:id="rId52"/>
      <p:boldItalic r:id="rId53"/>
    </p:embeddedFont>
    <p:embeddedFont>
      <p:font typeface="Arial Nova Cond" panose="020B0506020202020204" pitchFamily="34" charset="0"/>
      <p:regular r:id="rId54"/>
      <p:bold r:id="rId55"/>
      <p:italic r:id="rId56"/>
      <p:boldItalic r:id="rId57"/>
    </p:embeddedFont>
    <p:embeddedFont>
      <p:font typeface="Roboto Mono" panose="020B0604020202020204" charset="0"/>
      <p:regular r:id="rId58"/>
      <p:bold r:id="rId59"/>
      <p:italic r:id="rId60"/>
      <p:boldItalic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Roboto Mono Light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jxhOICIoDviFNG13H5ziLP7lz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font" Target="fonts/font27.fntdata"/><Relationship Id="rId68" Type="http://schemas.openxmlformats.org/officeDocument/2006/relationships/font" Target="fonts/font32.fntdata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font" Target="fonts/font30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font" Target="fonts/font2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font" Target="fonts/font29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69" Type="http://schemas.openxmlformats.org/officeDocument/2006/relationships/font" Target="fonts/font33.fntdata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72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font" Target="fonts/font31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7434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073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2ad2f6649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142ad2f664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55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1da439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451da43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084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1da439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451da43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826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1da439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451da43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9442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ad2f66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42ad2f6649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62" name="Google Shape;262;g142ad2f664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96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2ad2f6649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142ad2f664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555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ad2f6649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42ad2f664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978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51da4399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451da439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6577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51da4399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451da439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0955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51da4399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1451da439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21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8227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2ad2f664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42ad2f6649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98" name="Google Shape;298;g142ad2f6649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652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2ad2f6649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142ad2f664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088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2ad2f6649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142ad2f664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4268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2ad2f6649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142ad2f664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5180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2ad2f6649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142ad2f664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7730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2ad2f664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42ad2f6649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34" name="Google Shape;334;g142ad2f6649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536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2ad2f6649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142ad2f66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690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2ad2f6649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142ad2f66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358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2ad2f664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142ad2f6649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46" name="Google Shape;346;g142ad2f6649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550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945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312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8408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7339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2ad2f66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42ad2f6649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70" name="Google Shape;370;g142ad2f6649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965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2ad2f6649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142ad2f664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87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305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72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2ad2f6649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42ad2f66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536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2ad2f664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42ad2f664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26" name="Google Shape;226;g142ad2f664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85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304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1da439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451da43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806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0" name="Google Shape;110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6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7"/>
          <p:cNvSpPr txBox="1">
            <a:spLocks noGrp="1"/>
          </p:cNvSpPr>
          <p:nvPr>
            <p:ph type="body" idx="1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77"/>
          <p:cNvSpPr txBox="1">
            <a:spLocks noGrp="1"/>
          </p:cNvSpPr>
          <p:nvPr>
            <p:ph type="body" idx="2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p79"/>
          <p:cNvSpPr txBox="1">
            <a:spLocks noGrp="1"/>
          </p:cNvSpPr>
          <p:nvPr>
            <p:ph type="body" idx="2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>
            <a:spLocks noGrp="1"/>
          </p:cNvSpPr>
          <p:nvPr>
            <p:ph type="body" idx="1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1"/>
          <p:cNvSpPr txBox="1">
            <a:spLocks noGrp="1"/>
          </p:cNvSpPr>
          <p:nvPr>
            <p:ph type="body" idx="1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>
            <a:spLocks noGrp="1"/>
          </p:cNvSpPr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82"/>
          <p:cNvSpPr txBox="1">
            <a:spLocks noGrp="1"/>
          </p:cNvSpPr>
          <p:nvPr>
            <p:ph type="body" idx="1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"/>
          <p:cNvGrpSpPr/>
          <p:nvPr/>
        </p:nvGrpSpPr>
        <p:grpSpPr>
          <a:xfrm>
            <a:off x="1352100" y="2431013"/>
            <a:ext cx="9487800" cy="1199299"/>
            <a:chOff x="1352101" y="2247783"/>
            <a:chExt cx="9487800" cy="1199299"/>
          </a:xfrm>
        </p:grpSpPr>
        <p:sp>
          <p:nvSpPr>
            <p:cNvPr id="187" name="Google Shape;187;p1"/>
            <p:cNvSpPr txBox="1"/>
            <p:nvPr/>
          </p:nvSpPr>
          <p:spPr>
            <a:xfrm>
              <a:off x="1352101" y="2247783"/>
              <a:ext cx="9487800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lang="en-US" sz="4400" dirty="0" smtClean="0">
                  <a:solidFill>
                    <a:srgbClr val="FFFFFF"/>
                  </a:solidFill>
                  <a:latin typeface="Sora"/>
                  <a:cs typeface="Sora"/>
                  <a:sym typeface="Sora"/>
                </a:rPr>
                <a:t>Insurance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306290" y="3044482"/>
              <a:ext cx="5579400" cy="402600"/>
            </a:xfrm>
            <a:prstGeom prst="roundRect">
              <a:avLst>
                <a:gd name="adj" fmla="val 50000"/>
              </a:avLst>
            </a:prstGeom>
            <a:solidFill>
              <a:srgbClr val="F3C1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lang="en-US" sz="1800" dirty="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Probability Course - </a:t>
              </a:r>
              <a:r>
                <a:rPr lang="en-US" sz="1800" dirty="0" err="1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Sekolah</a:t>
              </a:r>
              <a:r>
                <a:rPr lang="en-US" sz="1800" dirty="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 Data </a:t>
              </a:r>
              <a:r>
                <a:rPr lang="en-US" sz="1800" dirty="0" err="1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Pacmann</a:t>
              </a:r>
              <a:endParaRPr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89" name="Google Shape;1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" name="Google Shape;188;p1"/>
          <p:cNvSpPr/>
          <p:nvPr/>
        </p:nvSpPr>
        <p:spPr>
          <a:xfrm>
            <a:off x="4406426" y="3794450"/>
            <a:ext cx="3165949" cy="402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800"/>
              <a:buFont typeface="Sora"/>
              <a:buNone/>
            </a:pP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By Eric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Kristanto</a:t>
            </a:r>
            <a:endParaRPr sz="1800" b="0" i="0" u="none" strike="noStrike" cap="none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ad2f6649_0_8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 smtClean="0"/>
              <a:t>Rataan</a:t>
            </a:r>
            <a:r>
              <a:rPr lang="en-US" dirty="0" smtClean="0"/>
              <a:t> BMI </a:t>
            </a:r>
            <a:endParaRPr dirty="0"/>
          </a:p>
        </p:txBody>
      </p:sp>
      <p:sp>
        <p:nvSpPr>
          <p:cNvPr id="4" name="Rectangle 2"/>
          <p:cNvSpPr/>
          <p:nvPr/>
        </p:nvSpPr>
        <p:spPr>
          <a:xfrm>
            <a:off x="4362137" y="1431044"/>
            <a:ext cx="3222886" cy="10310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</a:rPr>
              <a:t>Rataan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</a:rPr>
              <a:t> BMI Total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</a:rPr>
              <a:t>30,66</a:t>
            </a:r>
          </a:p>
        </p:txBody>
      </p:sp>
      <p:sp>
        <p:nvSpPr>
          <p:cNvPr id="5" name="Rectangle 2"/>
          <p:cNvSpPr/>
          <p:nvPr/>
        </p:nvSpPr>
        <p:spPr>
          <a:xfrm>
            <a:off x="1963711" y="2756744"/>
            <a:ext cx="3839981" cy="10310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Rataan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BMI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Perokok</a:t>
            </a:r>
            <a:endParaRPr lang="en-US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30,71</a:t>
            </a:r>
          </a:p>
        </p:txBody>
      </p:sp>
      <p:sp>
        <p:nvSpPr>
          <p:cNvPr id="6" name="Rectangle 2"/>
          <p:cNvSpPr/>
          <p:nvPr/>
        </p:nvSpPr>
        <p:spPr>
          <a:xfrm>
            <a:off x="6328346" y="2756744"/>
            <a:ext cx="4134788" cy="10310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Rataan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BMI Non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Perokok</a:t>
            </a:r>
            <a:endParaRPr lang="en-US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30,65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0266" y="5051684"/>
            <a:ext cx="10252868" cy="110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Berdasarkan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hasil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rataan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BMI total,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Non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hasil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nya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hampir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sama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bisa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dikatakan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BMI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dari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Non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adalah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seimbang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51da43991_0_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smtClean="0"/>
              <a:t>Varian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Premi</a:t>
            </a:r>
            <a:endParaRPr dirty="0"/>
          </a:p>
        </p:txBody>
      </p:sp>
      <p:sp>
        <p:nvSpPr>
          <p:cNvPr id="4" name="Rectangle 2"/>
          <p:cNvSpPr/>
          <p:nvPr/>
        </p:nvSpPr>
        <p:spPr>
          <a:xfrm>
            <a:off x="569625" y="1827933"/>
            <a:ext cx="3839981" cy="15148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Varian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Tagihan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Premi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“PEROKOK”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133.207.311,21</a:t>
            </a:r>
          </a:p>
        </p:txBody>
      </p:sp>
      <p:sp>
        <p:nvSpPr>
          <p:cNvPr id="6" name="Rectangle 2"/>
          <p:cNvSpPr/>
          <p:nvPr/>
        </p:nvSpPr>
        <p:spPr>
          <a:xfrm>
            <a:off x="569625" y="3899074"/>
            <a:ext cx="3839981" cy="15148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Varian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Tagihan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Premi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“NON PEROKOK”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35.925.420,50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29738" y="1690825"/>
            <a:ext cx="4448190" cy="427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Varian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merupakan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variasi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nilai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terhadap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rataannya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Varian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Tagihan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Premi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“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1800" b="1" u="sng" dirty="0" err="1" smtClean="0">
                <a:solidFill>
                  <a:schemeClr val="tx1"/>
                </a:solidFill>
              </a:rPr>
              <a:t>lebih</a:t>
            </a:r>
            <a:r>
              <a:rPr lang="en-US" sz="1800" b="1" u="sng" dirty="0" smtClean="0">
                <a:solidFill>
                  <a:schemeClr val="tx1"/>
                </a:solidFill>
              </a:rPr>
              <a:t> </a:t>
            </a:r>
            <a:r>
              <a:rPr lang="en-US" sz="1800" b="1" u="sng" dirty="0" err="1" smtClean="0">
                <a:solidFill>
                  <a:schemeClr val="tx1"/>
                </a:solidFill>
              </a:rPr>
              <a:t>besar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dari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Varian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Tagihan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Premi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“Non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300" dirty="0" err="1" smtClean="0">
                <a:solidFill>
                  <a:schemeClr val="tx1"/>
                </a:solidFill>
              </a:rPr>
              <a:t>nb</a:t>
            </a:r>
            <a:r>
              <a:rPr lang="en-US" sz="130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300" dirty="0" err="1" smtClean="0">
                <a:solidFill>
                  <a:schemeClr val="tx1"/>
                </a:solidFill>
              </a:rPr>
              <a:t>Jika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ingin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tahu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makna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nilai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sebaran</a:t>
            </a:r>
            <a:endParaRPr lang="en-US" sz="13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300" dirty="0" smtClean="0">
                <a:solidFill>
                  <a:schemeClr val="tx1"/>
                </a:solidFill>
              </a:rPr>
              <a:t>Dari rata-</a:t>
            </a:r>
            <a:r>
              <a:rPr lang="en-US" sz="1300" dirty="0" err="1" smtClean="0">
                <a:solidFill>
                  <a:schemeClr val="tx1"/>
                </a:solidFill>
              </a:rPr>
              <a:t>ratanya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lebih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baik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menggunakan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standar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deviasi</a:t>
            </a: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51da43991_0_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Premi</a:t>
            </a:r>
            <a:endParaRPr dirty="0"/>
          </a:p>
        </p:txBody>
      </p:sp>
      <p:sp>
        <p:nvSpPr>
          <p:cNvPr id="4" name="Rectangle 2"/>
          <p:cNvSpPr/>
          <p:nvPr/>
        </p:nvSpPr>
        <p:spPr>
          <a:xfrm>
            <a:off x="569625" y="1827933"/>
            <a:ext cx="3839981" cy="15148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Rataan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Tagihan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Premi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“PEROKOK”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32.020,23</a:t>
            </a:r>
          </a:p>
        </p:txBody>
      </p:sp>
      <p:sp>
        <p:nvSpPr>
          <p:cNvPr id="6" name="Rectangle 2"/>
          <p:cNvSpPr/>
          <p:nvPr/>
        </p:nvSpPr>
        <p:spPr>
          <a:xfrm>
            <a:off x="569625" y="3899074"/>
            <a:ext cx="3839981" cy="15148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Rataan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Tagihan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Premi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“NON PEROKOK”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8.434,27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29737" y="1690825"/>
            <a:ext cx="5257660" cy="427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Rataan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Tagihan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Premi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“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1800" b="1" u="sng" dirty="0" err="1" smtClean="0">
                <a:solidFill>
                  <a:schemeClr val="tx1"/>
                </a:solidFill>
              </a:rPr>
              <a:t>lebih</a:t>
            </a:r>
            <a:r>
              <a:rPr lang="en-US" sz="1800" b="1" u="sng" dirty="0" smtClean="0">
                <a:solidFill>
                  <a:schemeClr val="tx1"/>
                </a:solidFill>
              </a:rPr>
              <a:t> </a:t>
            </a:r>
            <a:r>
              <a:rPr lang="en-US" sz="1800" b="1" u="sng" dirty="0" err="1" smtClean="0">
                <a:solidFill>
                  <a:schemeClr val="tx1"/>
                </a:solidFill>
              </a:rPr>
              <a:t>besar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dari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Rataan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Tagihan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Premi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“Non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Ratan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Tagihan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Premi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“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hampir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4x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lebih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besar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daripada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“Non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51da43991_0_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Premi</a:t>
            </a:r>
            <a:endParaRPr dirty="0"/>
          </a:p>
        </p:txBody>
      </p:sp>
      <p:sp>
        <p:nvSpPr>
          <p:cNvPr id="4" name="Rectangle 2"/>
          <p:cNvSpPr/>
          <p:nvPr/>
        </p:nvSpPr>
        <p:spPr>
          <a:xfrm>
            <a:off x="569625" y="1827933"/>
            <a:ext cx="3839981" cy="1949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Rataan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Tagihan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Premi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BMI&gt;25 + PEROKOK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35.116,91</a:t>
            </a:r>
          </a:p>
        </p:txBody>
      </p:sp>
      <p:sp>
        <p:nvSpPr>
          <p:cNvPr id="6" name="Rectangle 2"/>
          <p:cNvSpPr/>
          <p:nvPr/>
        </p:nvSpPr>
        <p:spPr>
          <a:xfrm>
            <a:off x="569625" y="4258838"/>
            <a:ext cx="3839981" cy="191711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Rataan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Tagihan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Premi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Coolvetica Rg" panose="020B0603030602020004" pitchFamily="34" charset="0"/>
              </a:rPr>
              <a:t>BMI&gt;25 + 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NON PEROKOK</a:t>
            </a:r>
            <a:endParaRPr lang="en-US" sz="2800" dirty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8.629,59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36696" y="1273887"/>
            <a:ext cx="6190936" cy="500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1.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Jika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dibandingkan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dengan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slide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sebelumnya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walaupun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di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tambah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kriteria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BMI&gt;25, </a:t>
            </a: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Rataan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premi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“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hampir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4x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lebih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besar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daripada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Non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Perokok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Jika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dilihat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lebih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detail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lagi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Rataan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premi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“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maupun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“Non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sama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sama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meningkat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ketika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di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beri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kriteria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tambahan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BMI&gt;25.</a:t>
            </a: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Dengan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itu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kita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kita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bisa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berasumsi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bahwa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semakin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besar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BMI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maka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ikut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sedikit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menaikan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premi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2ad2f6649_0_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Categorical Variables Analysis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ad2f6649_0_10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smtClean="0"/>
              <a:t>Gender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premi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55" y="1413890"/>
            <a:ext cx="5693040" cy="3877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8943" y="5291527"/>
            <a:ext cx="5141626" cy="959371"/>
          </a:xfrm>
          <a:prstGeom prst="rect">
            <a:avLst/>
          </a:prstGeom>
          <a:solidFill>
            <a:schemeClr val="tx2">
              <a:lumMod val="90000"/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04;p5"/>
          <p:cNvSpPr txBox="1">
            <a:spLocks/>
          </p:cNvSpPr>
          <p:nvPr/>
        </p:nvSpPr>
        <p:spPr>
          <a:xfrm>
            <a:off x="400465" y="5322929"/>
            <a:ext cx="5214046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000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Rataan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premi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laki-laki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: 13.956,75</a:t>
            </a:r>
          </a:p>
          <a:p>
            <a:pPr>
              <a:buSzPts val="4000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SzPts val="4000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Rataan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premi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perempuan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: 12.569,58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29737" y="1690825"/>
            <a:ext cx="5257660" cy="427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Rataan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Tagihan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Premi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Laki-laki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lebih</a:t>
            </a:r>
            <a:r>
              <a:rPr lang="en-US" sz="1600" b="1" u="sng" dirty="0" smtClean="0">
                <a:solidFill>
                  <a:schemeClr val="tx1"/>
                </a:solidFill>
              </a:rPr>
              <a:t> 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besar</a:t>
            </a:r>
            <a:r>
              <a:rPr lang="en-US" sz="1600" b="1" u="sng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perempuan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Namun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kalau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rentang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premi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0-68.000, </a:t>
            </a:r>
            <a:r>
              <a:rPr lang="en-US" sz="1600" dirty="0" err="1" smtClean="0">
                <a:solidFill>
                  <a:schemeClr val="tx1"/>
                </a:solidFill>
              </a:rPr>
              <a:t>perbedaan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rataan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tersebut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terlalu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signifikan</a:t>
            </a:r>
            <a:r>
              <a:rPr lang="en-US" sz="1600" dirty="0" smtClean="0">
                <a:solidFill>
                  <a:schemeClr val="tx1"/>
                </a:solidFill>
              </a:rPr>
              <a:t>. (</a:t>
            </a:r>
            <a:r>
              <a:rPr lang="en-US" sz="1600" dirty="0" err="1" smtClean="0">
                <a:solidFill>
                  <a:schemeClr val="tx1"/>
                </a:solidFill>
              </a:rPr>
              <a:t>terlihat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pada</a:t>
            </a:r>
            <a:r>
              <a:rPr lang="en-US" sz="1600" dirty="0" smtClean="0">
                <a:solidFill>
                  <a:schemeClr val="tx1"/>
                </a:solidFill>
              </a:rPr>
              <a:t> boxplot)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Berdasarkan</a:t>
            </a:r>
            <a:r>
              <a:rPr lang="en-US" sz="1600" dirty="0" smtClean="0">
                <a:solidFill>
                  <a:schemeClr val="tx1"/>
                </a:solidFill>
              </a:rPr>
              <a:t> boxplot, </a:t>
            </a:r>
            <a:r>
              <a:rPr lang="en-US" sz="1600" dirty="0" err="1" smtClean="0">
                <a:solidFill>
                  <a:schemeClr val="tx1"/>
                </a:solidFill>
              </a:rPr>
              <a:t>distribusi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premi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laki-laki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cenderung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kanan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membayar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lebih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tinggi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2ad2f6649_0_99"/>
          <p:cNvSpPr txBox="1">
            <a:spLocks noGrp="1"/>
          </p:cNvSpPr>
          <p:nvPr>
            <p:ph type="title"/>
          </p:nvPr>
        </p:nvSpPr>
        <p:spPr>
          <a:xfrm>
            <a:off x="388943" y="0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 smtClean="0"/>
              <a:t>Premi</a:t>
            </a:r>
            <a:r>
              <a:rPr lang="en-US" dirty="0" smtClean="0"/>
              <a:t> di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/>
              <a:t>region</a:t>
            </a:r>
            <a:endParaRPr dirty="0"/>
          </a:p>
        </p:txBody>
      </p:sp>
      <p:sp>
        <p:nvSpPr>
          <p:cNvPr id="276" name="Google Shape;276;g142ad2f6649_0_99"/>
          <p:cNvSpPr txBox="1"/>
          <p:nvPr/>
        </p:nvSpPr>
        <p:spPr>
          <a:xfrm>
            <a:off x="388943" y="4567417"/>
            <a:ext cx="1138890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wilayah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nominal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tagihan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terbanyak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kisaran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0-16.000 (left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skewness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Southeast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mempunyai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orang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tagihannya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mendekati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0,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diikuti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oleh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region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nortwest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Southeast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Southwest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juga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orang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mendapatkan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tagihan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sekitaran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38.000-50.000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jika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dibandingkan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Nortwest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ortheast.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7" y="1368637"/>
            <a:ext cx="11812703" cy="29338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51da43991_0_1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 smtClean="0"/>
              <a:t>Proporsi</a:t>
            </a:r>
            <a:r>
              <a:rPr lang="en-US" dirty="0" smtClean="0"/>
              <a:t> orang </a:t>
            </a:r>
            <a:r>
              <a:rPr lang="en-US" dirty="0" err="1" smtClean="0"/>
              <a:t>tiap</a:t>
            </a:r>
            <a:r>
              <a:rPr lang="en-US" dirty="0" smtClean="0"/>
              <a:t> region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7" y="1751950"/>
            <a:ext cx="4314981" cy="18157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5426439" y="1644141"/>
            <a:ext cx="5231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diatas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region northeast, northwest,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southwest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mempunyai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proporsi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orang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hampir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sama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Namun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southeast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mempunyai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jarak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20. 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perbedaan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membandingkan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antar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region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proporsi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peluangnya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dibandingkan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51da43991_0_1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 smtClean="0"/>
              <a:t>Proporsi</a:t>
            </a:r>
            <a:r>
              <a:rPr lang="en-US" dirty="0" smtClean="0"/>
              <a:t> orang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merokok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946753" y="1767376"/>
            <a:ext cx="52315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diatas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perokok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jauh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tinggi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perokok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mendekati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4x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lipat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boleh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membandingkan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keduanya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jumlah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namun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disarankan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peluangnya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3" y="1767376"/>
            <a:ext cx="3435995" cy="1266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accent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70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51da43991_0_15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/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merokok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94" y="1584375"/>
            <a:ext cx="3109357" cy="1303417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accent1">
                <a:lumMod val="50000"/>
              </a:scheme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580894" y="3200161"/>
            <a:ext cx="4076757" cy="1477328"/>
          </a:xfrm>
          <a:prstGeom prst="rect">
            <a:avLst/>
          </a:prstGeom>
          <a:solidFill>
            <a:schemeClr val="bg2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Helvetica Neue"/>
              </a:rPr>
              <a:t>P(</a:t>
            </a:r>
            <a:r>
              <a:rPr lang="en-US" sz="1800" b="1" dirty="0" err="1">
                <a:latin typeface="Helvetica Neue"/>
              </a:rPr>
              <a:t>Perempuan|Rokok</a:t>
            </a:r>
            <a:r>
              <a:rPr lang="en-US" sz="1800" b="1" dirty="0">
                <a:latin typeface="Helvetica Neue"/>
              </a:rPr>
              <a:t>) </a:t>
            </a:r>
            <a:endParaRPr lang="en-US" sz="1800" b="1" dirty="0" smtClean="0">
              <a:latin typeface="Helvetica Neue"/>
            </a:endParaRPr>
          </a:p>
          <a:p>
            <a:endParaRPr lang="en-US" sz="1800" dirty="0" smtClean="0">
              <a:latin typeface="Helvetica Neue"/>
            </a:endParaRPr>
          </a:p>
          <a:p>
            <a:r>
              <a:rPr lang="en-US" sz="1800" dirty="0" smtClean="0">
                <a:latin typeface="Helvetica Neue"/>
              </a:rPr>
              <a:t>= </a:t>
            </a:r>
            <a:r>
              <a:rPr lang="en-US" sz="1800" dirty="0">
                <a:latin typeface="Helvetica Neue"/>
              </a:rPr>
              <a:t>n (</a:t>
            </a:r>
            <a:r>
              <a:rPr lang="en-US" sz="1800" dirty="0" err="1">
                <a:latin typeface="Helvetica Neue"/>
              </a:rPr>
              <a:t>perempuan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dan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rokok</a:t>
            </a:r>
            <a:r>
              <a:rPr lang="en-US" sz="1800" dirty="0">
                <a:latin typeface="Helvetica Neue"/>
              </a:rPr>
              <a:t>) / n (</a:t>
            </a:r>
            <a:r>
              <a:rPr lang="en-US" sz="1800" dirty="0" err="1">
                <a:latin typeface="Helvetica Neue"/>
              </a:rPr>
              <a:t>rokok</a:t>
            </a:r>
            <a:r>
              <a:rPr lang="en-US" sz="1800" dirty="0" smtClean="0">
                <a:latin typeface="Helvetica Neue"/>
              </a:rPr>
              <a:t>)</a:t>
            </a:r>
          </a:p>
          <a:p>
            <a:r>
              <a:rPr lang="en-US" sz="1800" dirty="0" smtClean="0">
                <a:latin typeface="Helvetica Neue"/>
              </a:rPr>
              <a:t>= 115 / (115+159)</a:t>
            </a:r>
          </a:p>
          <a:p>
            <a:r>
              <a:rPr lang="en-US" sz="1800" dirty="0" smtClean="0">
                <a:latin typeface="Helvetica Neue"/>
              </a:rPr>
              <a:t>= 0.420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893" y="4709497"/>
            <a:ext cx="4063933" cy="1477328"/>
          </a:xfrm>
          <a:prstGeom prst="rect">
            <a:avLst/>
          </a:prstGeom>
          <a:solidFill>
            <a:schemeClr val="bg2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Helvetica Neue"/>
              </a:rPr>
              <a:t>P(</a:t>
            </a:r>
            <a:r>
              <a:rPr lang="en-US" sz="1800" b="1" dirty="0" err="1" smtClean="0">
                <a:latin typeface="Helvetica Neue"/>
              </a:rPr>
              <a:t>Laki-laki|Rokok</a:t>
            </a:r>
            <a:r>
              <a:rPr lang="en-US" sz="1800" b="1" dirty="0">
                <a:latin typeface="Helvetica Neue"/>
              </a:rPr>
              <a:t>) </a:t>
            </a:r>
            <a:endParaRPr lang="en-US" sz="1800" b="1" dirty="0" smtClean="0">
              <a:latin typeface="Helvetica Neue"/>
            </a:endParaRPr>
          </a:p>
          <a:p>
            <a:endParaRPr lang="en-US" sz="1800" dirty="0" smtClean="0">
              <a:latin typeface="Helvetica Neue"/>
            </a:endParaRPr>
          </a:p>
          <a:p>
            <a:r>
              <a:rPr lang="en-US" sz="1800" dirty="0" smtClean="0">
                <a:latin typeface="Helvetica Neue"/>
              </a:rPr>
              <a:t>= </a:t>
            </a:r>
            <a:r>
              <a:rPr lang="en-US" sz="1800" dirty="0">
                <a:latin typeface="Helvetica Neue"/>
              </a:rPr>
              <a:t>n </a:t>
            </a:r>
            <a:r>
              <a:rPr lang="en-US" sz="1800" dirty="0" smtClean="0">
                <a:latin typeface="Helvetica Neue"/>
              </a:rPr>
              <a:t>(</a:t>
            </a:r>
            <a:r>
              <a:rPr lang="en-US" sz="1800" dirty="0" err="1" smtClean="0">
                <a:latin typeface="Helvetica Neue"/>
              </a:rPr>
              <a:t>laki-laki</a:t>
            </a:r>
            <a:r>
              <a:rPr lang="en-US" sz="1800" dirty="0" smtClean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dan</a:t>
            </a:r>
            <a:r>
              <a:rPr lang="en-US" sz="1800" dirty="0">
                <a:latin typeface="Helvetica Neue"/>
              </a:rPr>
              <a:t> </a:t>
            </a:r>
            <a:r>
              <a:rPr lang="en-US" sz="1800" dirty="0" err="1">
                <a:latin typeface="Helvetica Neue"/>
              </a:rPr>
              <a:t>rokok</a:t>
            </a:r>
            <a:r>
              <a:rPr lang="en-US" sz="1800" dirty="0">
                <a:latin typeface="Helvetica Neue"/>
              </a:rPr>
              <a:t>) / n (</a:t>
            </a:r>
            <a:r>
              <a:rPr lang="en-US" sz="1800" dirty="0" err="1">
                <a:latin typeface="Helvetica Neue"/>
              </a:rPr>
              <a:t>rokok</a:t>
            </a:r>
            <a:r>
              <a:rPr lang="en-US" sz="1800" dirty="0" smtClean="0">
                <a:latin typeface="Helvetica Neue"/>
              </a:rPr>
              <a:t>)      </a:t>
            </a:r>
          </a:p>
          <a:p>
            <a:r>
              <a:rPr lang="en-US" sz="1800" dirty="0" smtClean="0">
                <a:latin typeface="Helvetica Neue"/>
              </a:rPr>
              <a:t>= 159 / (115+159)</a:t>
            </a:r>
          </a:p>
          <a:p>
            <a:r>
              <a:rPr lang="en-US" sz="1800" dirty="0" smtClean="0">
                <a:latin typeface="Helvetica Neue"/>
              </a:rPr>
              <a:t>= 0.580</a:t>
            </a:r>
            <a:endParaRPr lang="en-US" dirty="0"/>
          </a:p>
        </p:txBody>
      </p:sp>
      <p:sp>
        <p:nvSpPr>
          <p:cNvPr id="7" name="Rectangle 2"/>
          <p:cNvSpPr/>
          <p:nvPr/>
        </p:nvSpPr>
        <p:spPr>
          <a:xfrm>
            <a:off x="5456419" y="1506361"/>
            <a:ext cx="52315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sebelumnya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Jika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kita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membandingkan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berbeda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jauh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gunakanlah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peluang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distribusi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Hal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adil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apabila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kita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menjumlahkan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sesungguhnya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401515" y="1584375"/>
            <a:ext cx="11388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Introduction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Descriptive Statistic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Categorical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Continuous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Variables Correlation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 Testing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Conclusion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2ad2f6649_0_6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Continuous Variables Analysis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2ad2f6649_0_11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800" dirty="0" err="1" smtClean="0"/>
              <a:t>Peluang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tagihan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BMI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766"/>
            <a:ext cx="5966085" cy="47242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00667" y="1391766"/>
            <a:ext cx="4117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Bedasarkan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plot di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plot joint probability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samping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eluang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paling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berada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disekitar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30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charges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berada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disekitar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80000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2ad2f6649_0_119"/>
          <p:cNvSpPr txBox="1">
            <a:spLocks noGrp="1"/>
          </p:cNvSpPr>
          <p:nvPr>
            <p:ph type="title"/>
          </p:nvPr>
        </p:nvSpPr>
        <p:spPr>
          <a:xfrm>
            <a:off x="388915" y="359764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2800" dirty="0" err="1" smtClean="0"/>
              <a:t>Peluang</a:t>
            </a:r>
            <a:r>
              <a:rPr lang="en-US" sz="2800" dirty="0" smtClean="0"/>
              <a:t> </a:t>
            </a:r>
            <a:r>
              <a:rPr lang="en-US" sz="2800" dirty="0" err="1" smtClean="0"/>
              <a:t>bersyarat</a:t>
            </a:r>
            <a:endParaRPr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88914" y="1358867"/>
            <a:ext cx="4076758" cy="2712613"/>
            <a:chOff x="388914" y="1358867"/>
            <a:chExt cx="4076758" cy="2712613"/>
          </a:xfrm>
        </p:grpSpPr>
        <p:sp>
          <p:nvSpPr>
            <p:cNvPr id="4" name="Rectangle 2"/>
            <p:cNvSpPr/>
            <p:nvPr/>
          </p:nvSpPr>
          <p:spPr>
            <a:xfrm>
              <a:off x="388914" y="2317154"/>
              <a:ext cx="4076757" cy="1754326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20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Helvetica Neue"/>
                </a:rPr>
                <a:t>P (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&gt;16.700 | BMI&gt;25) </a:t>
              </a:r>
            </a:p>
            <a:p>
              <a:endParaRPr lang="en-US" sz="1800" dirty="0" smtClean="0">
                <a:latin typeface="Helvetica Neue"/>
              </a:endParaRPr>
            </a:p>
            <a:p>
              <a:r>
                <a:rPr lang="en-US" sz="1800" dirty="0" smtClean="0">
                  <a:latin typeface="Helvetica Neue"/>
                </a:rPr>
                <a:t>=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</a:t>
              </a:r>
              <a:r>
                <a:rPr lang="en-US" sz="1800" dirty="0" err="1" smtClean="0">
                  <a:latin typeface="Helvetica Neue"/>
                </a:rPr>
                <a:t>tagihan</a:t>
              </a:r>
              <a:r>
                <a:rPr lang="en-US" sz="1800" dirty="0" smtClean="0">
                  <a:latin typeface="Helvetica Neue"/>
                </a:rPr>
                <a:t>&gt;16.700 </a:t>
              </a:r>
              <a:r>
                <a:rPr lang="en-US" sz="1800" dirty="0" err="1">
                  <a:latin typeface="Helvetica Neue"/>
                </a:rPr>
                <a:t>dan</a:t>
              </a:r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BMI&gt;25) </a:t>
              </a:r>
            </a:p>
            <a:p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  /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(BMI&gt;25)</a:t>
              </a:r>
            </a:p>
            <a:p>
              <a:r>
                <a:rPr lang="en-US" sz="1800" dirty="0" smtClean="0">
                  <a:latin typeface="Helvetica Neue"/>
                </a:rPr>
                <a:t>= 283 / 1091</a:t>
              </a:r>
            </a:p>
            <a:p>
              <a:r>
                <a:rPr lang="en-US" sz="1800" dirty="0" smtClean="0">
                  <a:latin typeface="Helvetica Neue"/>
                </a:rPr>
                <a:t>= 0.259</a:t>
              </a:r>
              <a:endParaRPr lang="en-US" dirty="0"/>
            </a:p>
          </p:txBody>
        </p:sp>
        <p:sp>
          <p:nvSpPr>
            <p:cNvPr id="5" name="Rectangle 2"/>
            <p:cNvSpPr/>
            <p:nvPr/>
          </p:nvSpPr>
          <p:spPr>
            <a:xfrm>
              <a:off x="388915" y="1358867"/>
              <a:ext cx="4076757" cy="92333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 err="1" smtClean="0">
                  <a:latin typeface="Helvetica Neue"/>
                </a:rPr>
                <a:t>Peluang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lebih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dari</a:t>
              </a:r>
              <a:r>
                <a:rPr lang="en-US" sz="1800" b="1" dirty="0" smtClean="0">
                  <a:latin typeface="Helvetica Neue"/>
                </a:rPr>
                <a:t> 16.700 </a:t>
              </a:r>
              <a:r>
                <a:rPr lang="en-US" sz="1800" b="1" dirty="0" err="1" smtClean="0">
                  <a:latin typeface="Helvetica Neue"/>
                </a:rPr>
                <a:t>jika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diketahui</a:t>
              </a:r>
              <a:r>
                <a:rPr lang="en-US" sz="1800" b="1" dirty="0" smtClean="0">
                  <a:latin typeface="Helvetica Neue"/>
                </a:rPr>
                <a:t> BMI&gt;25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6904" y="1361367"/>
            <a:ext cx="4076758" cy="2712613"/>
            <a:chOff x="388914" y="1358867"/>
            <a:chExt cx="4076758" cy="2712613"/>
          </a:xfrm>
        </p:grpSpPr>
        <p:sp>
          <p:nvSpPr>
            <p:cNvPr id="8" name="Rectangle 2"/>
            <p:cNvSpPr/>
            <p:nvPr/>
          </p:nvSpPr>
          <p:spPr>
            <a:xfrm>
              <a:off x="388914" y="2317154"/>
              <a:ext cx="4076757" cy="1754326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20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Helvetica Neue"/>
                </a:rPr>
                <a:t>P (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&gt;16.700 | </a:t>
              </a:r>
              <a:r>
                <a:rPr lang="en-US" sz="1800" b="1" dirty="0" err="1" smtClean="0">
                  <a:latin typeface="Helvetica Neue"/>
                </a:rPr>
                <a:t>Perokok</a:t>
              </a:r>
              <a:r>
                <a:rPr lang="en-US" sz="1800" b="1" dirty="0" smtClean="0">
                  <a:latin typeface="Helvetica Neue"/>
                </a:rPr>
                <a:t>) </a:t>
              </a:r>
            </a:p>
            <a:p>
              <a:endParaRPr lang="en-US" sz="1800" dirty="0" smtClean="0">
                <a:latin typeface="Helvetica Neue"/>
              </a:endParaRPr>
            </a:p>
            <a:p>
              <a:r>
                <a:rPr lang="en-US" sz="1800" dirty="0" smtClean="0">
                  <a:latin typeface="Helvetica Neue"/>
                </a:rPr>
                <a:t>=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</a:t>
              </a:r>
              <a:r>
                <a:rPr lang="en-US" sz="1800" dirty="0" err="1" smtClean="0">
                  <a:latin typeface="Helvetica Neue"/>
                </a:rPr>
                <a:t>tagihan</a:t>
              </a:r>
              <a:r>
                <a:rPr lang="en-US" sz="1800" dirty="0" smtClean="0">
                  <a:latin typeface="Helvetica Neue"/>
                </a:rPr>
                <a:t>&gt;16.700 </a:t>
              </a:r>
              <a:r>
                <a:rPr lang="en-US" sz="1800" dirty="0" err="1">
                  <a:latin typeface="Helvetica Neue"/>
                </a:rPr>
                <a:t>dan</a:t>
              </a:r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err="1" smtClean="0">
                  <a:latin typeface="Helvetica Neue"/>
                </a:rPr>
                <a:t>Perokok</a:t>
              </a:r>
              <a:r>
                <a:rPr lang="en-US" sz="1800" dirty="0" smtClean="0">
                  <a:latin typeface="Helvetica Neue"/>
                </a:rPr>
                <a:t>) </a:t>
              </a:r>
            </a:p>
            <a:p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  /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</a:t>
              </a:r>
              <a:r>
                <a:rPr lang="en-US" sz="1800" dirty="0" err="1" smtClean="0">
                  <a:latin typeface="Helvetica Neue"/>
                </a:rPr>
                <a:t>Perokok</a:t>
              </a:r>
              <a:r>
                <a:rPr lang="en-US" sz="1800" dirty="0" smtClean="0">
                  <a:latin typeface="Helvetica Neue"/>
                </a:rPr>
                <a:t>)</a:t>
              </a:r>
            </a:p>
            <a:p>
              <a:r>
                <a:rPr lang="en-US" sz="1800" dirty="0" smtClean="0">
                  <a:latin typeface="Helvetica Neue"/>
                </a:rPr>
                <a:t>= 254 / 274</a:t>
              </a:r>
            </a:p>
            <a:p>
              <a:r>
                <a:rPr lang="en-US" sz="1800" dirty="0" smtClean="0">
                  <a:latin typeface="Helvetica Neue"/>
                </a:rPr>
                <a:t>= 0.927</a:t>
              </a:r>
              <a:endParaRPr lang="en-US" dirty="0"/>
            </a:p>
          </p:txBody>
        </p:sp>
        <p:sp>
          <p:nvSpPr>
            <p:cNvPr id="9" name="Rectangle 2"/>
            <p:cNvSpPr/>
            <p:nvPr/>
          </p:nvSpPr>
          <p:spPr>
            <a:xfrm>
              <a:off x="388915" y="1358867"/>
              <a:ext cx="4076757" cy="92333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 err="1" smtClean="0">
                  <a:latin typeface="Helvetica Neue"/>
                </a:rPr>
                <a:t>Peluang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lebih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dari</a:t>
              </a:r>
              <a:r>
                <a:rPr lang="en-US" sz="1800" b="1" dirty="0" smtClean="0">
                  <a:latin typeface="Helvetica Neue"/>
                </a:rPr>
                <a:t> 16.700 </a:t>
              </a:r>
              <a:r>
                <a:rPr lang="en-US" sz="1800" b="1" dirty="0" err="1" smtClean="0">
                  <a:latin typeface="Helvetica Neue"/>
                </a:rPr>
                <a:t>jika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diketahui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Perokok</a:t>
              </a:r>
              <a:endParaRPr lang="en-US" sz="1800" b="1" dirty="0" smtClean="0">
                <a:latin typeface="Helvetica Neue"/>
              </a:endParaRPr>
            </a:p>
          </p:txBody>
        </p:sp>
      </p:grpSp>
      <p:sp>
        <p:nvSpPr>
          <p:cNvPr id="10" name="Google Shape;311;g142ad2f6649_0_119"/>
          <p:cNvSpPr txBox="1">
            <a:spLocks/>
          </p:cNvSpPr>
          <p:nvPr/>
        </p:nvSpPr>
        <p:spPr>
          <a:xfrm>
            <a:off x="1708035" y="4106436"/>
            <a:ext cx="8800070" cy="23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200" dirty="0" smtClean="0"/>
          </a:p>
          <a:p>
            <a:pPr algn="ctr"/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P (</a:t>
            </a:r>
            <a:r>
              <a:rPr lang="en-US" sz="2200" b="1" dirty="0" err="1">
                <a:solidFill>
                  <a:schemeClr val="tx1"/>
                </a:solidFill>
                <a:latin typeface="Helvetica Neue"/>
              </a:rPr>
              <a:t>Tagihan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&gt;16.700 | </a:t>
            </a:r>
            <a:r>
              <a:rPr lang="en-US" sz="2200" b="1" dirty="0" err="1">
                <a:solidFill>
                  <a:schemeClr val="tx1"/>
                </a:solidFill>
                <a:latin typeface="Helvetica Neue"/>
              </a:rPr>
              <a:t>Perokok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) </a:t>
            </a:r>
            <a:r>
              <a:rPr lang="en-US" sz="2200" b="1" dirty="0" smtClean="0">
                <a:solidFill>
                  <a:schemeClr val="tx1"/>
                </a:solidFill>
                <a:latin typeface="Helvetica Neue"/>
              </a:rPr>
              <a:t>&gt; 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P (</a:t>
            </a:r>
            <a:r>
              <a:rPr lang="en-US" sz="2200" b="1" dirty="0" err="1">
                <a:solidFill>
                  <a:schemeClr val="tx1"/>
                </a:solidFill>
                <a:latin typeface="Helvetica Neue"/>
              </a:rPr>
              <a:t>Tagihan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&gt;16.700 | BMI&gt;25) </a:t>
            </a:r>
          </a:p>
          <a:p>
            <a:pPr algn="ctr"/>
            <a:endParaRPr lang="en-US" sz="4600" dirty="0"/>
          </a:p>
          <a:p>
            <a:pPr algn="ctr"/>
            <a:r>
              <a:rPr lang="en-US" sz="5200" dirty="0" smtClean="0"/>
              <a:t>KESIMPULAN</a:t>
            </a:r>
            <a:endParaRPr lang="en-US" sz="2800" dirty="0" smtClean="0"/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latin typeface="Arial Nova Cond" panose="020B0506020202020204" pitchFamily="34" charset="0"/>
              </a:rPr>
              <a:t>Kita </a:t>
            </a:r>
            <a:r>
              <a:rPr lang="en-US" sz="2600" dirty="0" err="1" smtClean="0">
                <a:latin typeface="Arial Nova Cond" panose="020B0506020202020204" pitchFamily="34" charset="0"/>
              </a:rPr>
              <a:t>akan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lebih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mudah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mencari</a:t>
            </a:r>
            <a:r>
              <a:rPr lang="en-US" sz="2600" dirty="0" smtClean="0">
                <a:latin typeface="Arial Nova Cond" panose="020B0506020202020204" pitchFamily="34" charset="0"/>
              </a:rPr>
              <a:t> orang </a:t>
            </a:r>
            <a:r>
              <a:rPr lang="en-US" sz="2600" dirty="0" err="1" smtClean="0">
                <a:latin typeface="Arial Nova Cond" panose="020B0506020202020204" pitchFamily="34" charset="0"/>
              </a:rPr>
              <a:t>dengan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tagihan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lebih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dari</a:t>
            </a:r>
            <a:r>
              <a:rPr lang="en-US" sz="2600" dirty="0" smtClean="0">
                <a:latin typeface="Arial Nova Cond" panose="020B0506020202020204" pitchFamily="34" charset="0"/>
              </a:rPr>
              <a:t> 16.700 </a:t>
            </a:r>
            <a:r>
              <a:rPr lang="en-US" sz="2600" dirty="0" err="1" smtClean="0">
                <a:latin typeface="Arial Nova Cond" panose="020B0506020202020204" pitchFamily="34" charset="0"/>
              </a:rPr>
              <a:t>diantara</a:t>
            </a:r>
            <a:r>
              <a:rPr lang="en-US" sz="2600" dirty="0" smtClean="0">
                <a:latin typeface="Arial Nova Cond" panose="020B0506020202020204" pitchFamily="34" charset="0"/>
              </a:rPr>
              <a:t> orang </a:t>
            </a:r>
            <a:r>
              <a:rPr lang="en-US" sz="2600" dirty="0" err="1" smtClean="0">
                <a:latin typeface="Arial Nova Cond" panose="020B0506020202020204" pitchFamily="34" charset="0"/>
              </a:rPr>
              <a:t>merokok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dari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pada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mencarinya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diantara</a:t>
            </a:r>
            <a:r>
              <a:rPr lang="en-US" sz="2600" dirty="0" smtClean="0">
                <a:latin typeface="Arial Nova Cond" panose="020B0506020202020204" pitchFamily="34" charset="0"/>
              </a:rPr>
              <a:t> orang </a:t>
            </a:r>
            <a:r>
              <a:rPr lang="en-US" sz="2600" dirty="0" err="1" smtClean="0">
                <a:latin typeface="Arial Nova Cond" panose="020B0506020202020204" pitchFamily="34" charset="0"/>
              </a:rPr>
              <a:t>dengan</a:t>
            </a:r>
            <a:r>
              <a:rPr lang="en-US" sz="2600" dirty="0" smtClean="0">
                <a:latin typeface="Arial Nova Cond" panose="020B0506020202020204" pitchFamily="34" charset="0"/>
              </a:rPr>
              <a:t> BMI </a:t>
            </a:r>
            <a:r>
              <a:rPr lang="en-US" sz="2600" dirty="0" err="1" smtClean="0">
                <a:latin typeface="Arial Nova Cond" panose="020B0506020202020204" pitchFamily="34" charset="0"/>
              </a:rPr>
              <a:t>lebih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dari</a:t>
            </a:r>
            <a:r>
              <a:rPr lang="en-US" sz="2600" dirty="0" smtClean="0">
                <a:latin typeface="Arial Nova Cond" panose="020B0506020202020204" pitchFamily="34" charset="0"/>
              </a:rPr>
              <a:t> 25</a:t>
            </a:r>
          </a:p>
          <a:p>
            <a:pPr algn="just">
              <a:lnSpc>
                <a:spcPct val="120000"/>
              </a:lnSpc>
            </a:pPr>
            <a:endParaRPr lang="en-US" sz="2600" dirty="0">
              <a:latin typeface="Arial Nova Cond" panose="020B0506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2ad2f6649_0_119"/>
          <p:cNvSpPr txBox="1">
            <a:spLocks noGrp="1"/>
          </p:cNvSpPr>
          <p:nvPr>
            <p:ph type="title"/>
          </p:nvPr>
        </p:nvSpPr>
        <p:spPr>
          <a:xfrm>
            <a:off x="388915" y="359764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2800" dirty="0" err="1" smtClean="0"/>
              <a:t>Peluang</a:t>
            </a:r>
            <a:r>
              <a:rPr lang="en-US" sz="2800" dirty="0" smtClean="0"/>
              <a:t> </a:t>
            </a:r>
            <a:r>
              <a:rPr lang="en-US" sz="2800" dirty="0" err="1" smtClean="0"/>
              <a:t>bersyarat</a:t>
            </a:r>
            <a:endParaRPr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88914" y="1358867"/>
            <a:ext cx="4076758" cy="2712613"/>
            <a:chOff x="388914" y="1358867"/>
            <a:chExt cx="4076758" cy="2712613"/>
          </a:xfrm>
        </p:grpSpPr>
        <p:sp>
          <p:nvSpPr>
            <p:cNvPr id="4" name="Rectangle 2"/>
            <p:cNvSpPr/>
            <p:nvPr/>
          </p:nvSpPr>
          <p:spPr>
            <a:xfrm>
              <a:off x="388914" y="2317154"/>
              <a:ext cx="4076757" cy="1754326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20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Helvetica Neue"/>
                </a:rPr>
                <a:t>P (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&gt;16.700 | BMI&gt;25) </a:t>
              </a:r>
            </a:p>
            <a:p>
              <a:endParaRPr lang="en-US" sz="1800" dirty="0" smtClean="0">
                <a:latin typeface="Helvetica Neue"/>
              </a:endParaRPr>
            </a:p>
            <a:p>
              <a:r>
                <a:rPr lang="en-US" sz="1800" dirty="0" smtClean="0">
                  <a:latin typeface="Helvetica Neue"/>
                </a:rPr>
                <a:t>=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</a:t>
              </a:r>
              <a:r>
                <a:rPr lang="en-US" sz="1800" dirty="0" err="1" smtClean="0">
                  <a:latin typeface="Helvetica Neue"/>
                </a:rPr>
                <a:t>tagihan</a:t>
              </a:r>
              <a:r>
                <a:rPr lang="en-US" sz="1800" dirty="0" smtClean="0">
                  <a:latin typeface="Helvetica Neue"/>
                </a:rPr>
                <a:t>&gt;16.700 </a:t>
              </a:r>
              <a:r>
                <a:rPr lang="en-US" sz="1800" dirty="0" err="1">
                  <a:latin typeface="Helvetica Neue"/>
                </a:rPr>
                <a:t>dan</a:t>
              </a:r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BMI&gt;25) </a:t>
              </a:r>
            </a:p>
            <a:p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  /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(BMI&gt;25)</a:t>
              </a:r>
            </a:p>
            <a:p>
              <a:r>
                <a:rPr lang="en-US" sz="1800" dirty="0" smtClean="0">
                  <a:latin typeface="Helvetica Neue"/>
                </a:rPr>
                <a:t>= 283 / 1091</a:t>
              </a:r>
            </a:p>
            <a:p>
              <a:r>
                <a:rPr lang="en-US" sz="1800" dirty="0" smtClean="0">
                  <a:latin typeface="Helvetica Neue"/>
                </a:rPr>
                <a:t>= 0.259</a:t>
              </a:r>
              <a:endParaRPr lang="en-US" dirty="0"/>
            </a:p>
          </p:txBody>
        </p:sp>
        <p:sp>
          <p:nvSpPr>
            <p:cNvPr id="5" name="Rectangle 2"/>
            <p:cNvSpPr/>
            <p:nvPr/>
          </p:nvSpPr>
          <p:spPr>
            <a:xfrm>
              <a:off x="388915" y="1358867"/>
              <a:ext cx="4076757" cy="92333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 err="1" smtClean="0">
                  <a:latin typeface="Helvetica Neue"/>
                </a:rPr>
                <a:t>Peluang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lebih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dari</a:t>
              </a:r>
              <a:r>
                <a:rPr lang="en-US" sz="1800" b="1" dirty="0" smtClean="0">
                  <a:latin typeface="Helvetica Neue"/>
                </a:rPr>
                <a:t> 16.700 </a:t>
              </a:r>
              <a:r>
                <a:rPr lang="en-US" sz="1800" b="1" dirty="0" err="1" smtClean="0">
                  <a:latin typeface="Helvetica Neue"/>
                </a:rPr>
                <a:t>jika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diketahui</a:t>
              </a:r>
              <a:r>
                <a:rPr lang="en-US" sz="1800" b="1" dirty="0" smtClean="0">
                  <a:latin typeface="Helvetica Neue"/>
                </a:rPr>
                <a:t> BMI&gt;25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6904" y="1361367"/>
            <a:ext cx="4076758" cy="2712613"/>
            <a:chOff x="388914" y="1358867"/>
            <a:chExt cx="4076758" cy="2712613"/>
          </a:xfrm>
        </p:grpSpPr>
        <p:sp>
          <p:nvSpPr>
            <p:cNvPr id="8" name="Rectangle 2"/>
            <p:cNvSpPr/>
            <p:nvPr/>
          </p:nvSpPr>
          <p:spPr>
            <a:xfrm>
              <a:off x="388914" y="2317154"/>
              <a:ext cx="4076757" cy="1754326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20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Helvetica Neue"/>
                </a:rPr>
                <a:t>P (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&gt;16.700 | BMI&lt;25) </a:t>
              </a:r>
            </a:p>
            <a:p>
              <a:endParaRPr lang="en-US" sz="1800" dirty="0" smtClean="0">
                <a:latin typeface="Helvetica Neue"/>
              </a:endParaRPr>
            </a:p>
            <a:p>
              <a:r>
                <a:rPr lang="en-US" sz="1800" dirty="0" smtClean="0">
                  <a:latin typeface="Helvetica Neue"/>
                </a:rPr>
                <a:t>=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</a:t>
              </a:r>
              <a:r>
                <a:rPr lang="en-US" sz="1800" dirty="0" err="1" smtClean="0">
                  <a:latin typeface="Helvetica Neue"/>
                </a:rPr>
                <a:t>tagihan</a:t>
              </a:r>
              <a:r>
                <a:rPr lang="en-US" sz="1800" dirty="0" smtClean="0">
                  <a:latin typeface="Helvetica Neue"/>
                </a:rPr>
                <a:t>&gt;16.700 </a:t>
              </a:r>
              <a:r>
                <a:rPr lang="en-US" sz="1800" dirty="0" err="1">
                  <a:latin typeface="Helvetica Neue"/>
                </a:rPr>
                <a:t>dan</a:t>
              </a:r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BMI&lt;25) </a:t>
              </a:r>
            </a:p>
            <a:p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  /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(BMI&lt;25)</a:t>
              </a:r>
            </a:p>
            <a:p>
              <a:r>
                <a:rPr lang="en-US" sz="1800" dirty="0" smtClean="0">
                  <a:latin typeface="Helvetica Neue"/>
                </a:rPr>
                <a:t>= 51 / 245</a:t>
              </a:r>
            </a:p>
            <a:p>
              <a:r>
                <a:rPr lang="en-US" sz="1800" dirty="0" smtClean="0">
                  <a:latin typeface="Helvetica Neue"/>
                </a:rPr>
                <a:t>= 0.208</a:t>
              </a:r>
              <a:endParaRPr lang="en-US" dirty="0"/>
            </a:p>
          </p:txBody>
        </p:sp>
        <p:sp>
          <p:nvSpPr>
            <p:cNvPr id="9" name="Rectangle 2"/>
            <p:cNvSpPr/>
            <p:nvPr/>
          </p:nvSpPr>
          <p:spPr>
            <a:xfrm>
              <a:off x="388915" y="1358867"/>
              <a:ext cx="4076757" cy="92333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 err="1" smtClean="0">
                  <a:latin typeface="Helvetica Neue"/>
                </a:rPr>
                <a:t>Peluang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lebih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dari</a:t>
              </a:r>
              <a:r>
                <a:rPr lang="en-US" sz="1800" b="1" dirty="0" smtClean="0">
                  <a:latin typeface="Helvetica Neue"/>
                </a:rPr>
                <a:t> 16.700 </a:t>
              </a:r>
              <a:r>
                <a:rPr lang="en-US" sz="1800" b="1" dirty="0" err="1" smtClean="0">
                  <a:latin typeface="Helvetica Neue"/>
                </a:rPr>
                <a:t>jika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diketahui</a:t>
              </a:r>
              <a:r>
                <a:rPr lang="en-US" sz="1800" b="1" dirty="0" smtClean="0">
                  <a:latin typeface="Helvetica Neue"/>
                </a:rPr>
                <a:t> BMI&lt;25</a:t>
              </a:r>
            </a:p>
          </p:txBody>
        </p:sp>
      </p:grpSp>
      <p:sp>
        <p:nvSpPr>
          <p:cNvPr id="10" name="Google Shape;311;g142ad2f6649_0_119"/>
          <p:cNvSpPr txBox="1">
            <a:spLocks/>
          </p:cNvSpPr>
          <p:nvPr/>
        </p:nvSpPr>
        <p:spPr>
          <a:xfrm>
            <a:off x="1708035" y="4106436"/>
            <a:ext cx="8800070" cy="23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200" dirty="0" smtClean="0"/>
          </a:p>
          <a:p>
            <a:pPr algn="ctr"/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P (</a:t>
            </a:r>
            <a:r>
              <a:rPr lang="en-US" sz="2200" b="1" dirty="0" err="1">
                <a:solidFill>
                  <a:schemeClr val="tx1"/>
                </a:solidFill>
                <a:latin typeface="Helvetica Neue"/>
              </a:rPr>
              <a:t>Tagihan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&gt;16.700 | </a:t>
            </a:r>
            <a:r>
              <a:rPr lang="en-US" sz="2200" b="1" dirty="0" smtClean="0">
                <a:solidFill>
                  <a:schemeClr val="tx1"/>
                </a:solidFill>
                <a:latin typeface="Helvetica Neue"/>
              </a:rPr>
              <a:t>BMI&gt;25) &gt; 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P (</a:t>
            </a:r>
            <a:r>
              <a:rPr lang="en-US" sz="2200" b="1" dirty="0" err="1">
                <a:solidFill>
                  <a:schemeClr val="tx1"/>
                </a:solidFill>
                <a:latin typeface="Helvetica Neue"/>
              </a:rPr>
              <a:t>Tagihan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&gt;16.700 | </a:t>
            </a:r>
            <a:r>
              <a:rPr lang="en-US" sz="2200" b="1" dirty="0" smtClean="0">
                <a:solidFill>
                  <a:schemeClr val="tx1"/>
                </a:solidFill>
                <a:latin typeface="Helvetica Neue"/>
              </a:rPr>
              <a:t>BMI&lt;25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) </a:t>
            </a:r>
          </a:p>
          <a:p>
            <a:pPr algn="ctr"/>
            <a:endParaRPr lang="en-US" sz="4600" dirty="0"/>
          </a:p>
          <a:p>
            <a:pPr algn="ctr"/>
            <a:r>
              <a:rPr lang="en-US" sz="5200" dirty="0" smtClean="0"/>
              <a:t>KESIMPULAN</a:t>
            </a:r>
            <a:endParaRPr lang="en-US" sz="2800" dirty="0" smtClean="0"/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latin typeface="Arial Nova Cond" panose="020B0506020202020204" pitchFamily="34" charset="0"/>
              </a:rPr>
              <a:t>Kita </a:t>
            </a:r>
            <a:r>
              <a:rPr lang="en-US" sz="2600" dirty="0" err="1" smtClean="0">
                <a:latin typeface="Arial Nova Cond" panose="020B0506020202020204" pitchFamily="34" charset="0"/>
              </a:rPr>
              <a:t>akan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lebih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mudah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mencari</a:t>
            </a:r>
            <a:r>
              <a:rPr lang="en-US" sz="2600" dirty="0" smtClean="0">
                <a:latin typeface="Arial Nova Cond" panose="020B0506020202020204" pitchFamily="34" charset="0"/>
              </a:rPr>
              <a:t> orang </a:t>
            </a:r>
            <a:r>
              <a:rPr lang="en-US" sz="2600" dirty="0" err="1" smtClean="0">
                <a:latin typeface="Arial Nova Cond" panose="020B0506020202020204" pitchFamily="34" charset="0"/>
              </a:rPr>
              <a:t>dengan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tagihan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lebih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dari</a:t>
            </a:r>
            <a:r>
              <a:rPr lang="en-US" sz="2600" dirty="0" smtClean="0">
                <a:latin typeface="Arial Nova Cond" panose="020B0506020202020204" pitchFamily="34" charset="0"/>
              </a:rPr>
              <a:t> 16.700 </a:t>
            </a:r>
            <a:r>
              <a:rPr lang="en-US" sz="2600" dirty="0" err="1" smtClean="0">
                <a:latin typeface="Arial Nova Cond" panose="020B0506020202020204" pitchFamily="34" charset="0"/>
              </a:rPr>
              <a:t>diantara</a:t>
            </a:r>
            <a:r>
              <a:rPr lang="en-US" sz="2600" dirty="0" smtClean="0">
                <a:latin typeface="Arial Nova Cond" panose="020B0506020202020204" pitchFamily="34" charset="0"/>
              </a:rPr>
              <a:t> orang BMI&gt;25 </a:t>
            </a:r>
            <a:r>
              <a:rPr lang="en-US" sz="2600" dirty="0" err="1" smtClean="0">
                <a:latin typeface="Arial Nova Cond" panose="020B0506020202020204" pitchFamily="34" charset="0"/>
              </a:rPr>
              <a:t>dari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pada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mencarinya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diantara</a:t>
            </a:r>
            <a:r>
              <a:rPr lang="en-US" sz="2600" dirty="0" smtClean="0">
                <a:latin typeface="Arial Nova Cond" panose="020B0506020202020204" pitchFamily="34" charset="0"/>
              </a:rPr>
              <a:t> orang </a:t>
            </a:r>
            <a:r>
              <a:rPr lang="en-US" sz="2600" dirty="0" err="1" smtClean="0">
                <a:latin typeface="Arial Nova Cond" panose="020B0506020202020204" pitchFamily="34" charset="0"/>
              </a:rPr>
              <a:t>dengan</a:t>
            </a:r>
            <a:r>
              <a:rPr lang="en-US" sz="2600" dirty="0" smtClean="0">
                <a:latin typeface="Arial Nova Cond" panose="020B0506020202020204" pitchFamily="34" charset="0"/>
              </a:rPr>
              <a:t> BMI &lt; 25</a:t>
            </a:r>
          </a:p>
          <a:p>
            <a:pPr algn="just">
              <a:lnSpc>
                <a:spcPct val="120000"/>
              </a:lnSpc>
            </a:pPr>
            <a:endParaRPr lang="en-US" sz="26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4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2ad2f6649_0_119"/>
          <p:cNvSpPr txBox="1">
            <a:spLocks noGrp="1"/>
          </p:cNvSpPr>
          <p:nvPr>
            <p:ph type="title"/>
          </p:nvPr>
        </p:nvSpPr>
        <p:spPr>
          <a:xfrm>
            <a:off x="388915" y="359764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2800" dirty="0" err="1" smtClean="0"/>
              <a:t>Peluang</a:t>
            </a:r>
            <a:r>
              <a:rPr lang="en-US" sz="2800" dirty="0" smtClean="0"/>
              <a:t> </a:t>
            </a:r>
            <a:r>
              <a:rPr lang="en-US" sz="2800" dirty="0" err="1" smtClean="0"/>
              <a:t>bersyarat</a:t>
            </a:r>
            <a:endParaRPr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88914" y="1358867"/>
            <a:ext cx="4992555" cy="2712613"/>
            <a:chOff x="388914" y="1358867"/>
            <a:chExt cx="4992555" cy="2712613"/>
          </a:xfrm>
        </p:grpSpPr>
        <p:sp>
          <p:nvSpPr>
            <p:cNvPr id="4" name="Rectangle 2"/>
            <p:cNvSpPr/>
            <p:nvPr/>
          </p:nvSpPr>
          <p:spPr>
            <a:xfrm>
              <a:off x="388914" y="2317154"/>
              <a:ext cx="4992555" cy="1754326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20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Helvetica Neue"/>
                </a:rPr>
                <a:t>P (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&gt;16.700 | BMI&gt;25, </a:t>
              </a:r>
              <a:r>
                <a:rPr lang="en-US" sz="1800" b="1" dirty="0" err="1" smtClean="0">
                  <a:latin typeface="Helvetica Neue"/>
                </a:rPr>
                <a:t>perokok</a:t>
              </a:r>
              <a:r>
                <a:rPr lang="en-US" sz="1800" b="1" dirty="0" smtClean="0">
                  <a:latin typeface="Helvetica Neue"/>
                </a:rPr>
                <a:t>) </a:t>
              </a:r>
            </a:p>
            <a:p>
              <a:endParaRPr lang="en-US" sz="1800" dirty="0" smtClean="0">
                <a:latin typeface="Helvetica Neue"/>
              </a:endParaRPr>
            </a:p>
            <a:p>
              <a:r>
                <a:rPr lang="en-US" sz="1800" dirty="0" smtClean="0">
                  <a:latin typeface="Helvetica Neue"/>
                </a:rPr>
                <a:t>=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</a:t>
              </a:r>
              <a:r>
                <a:rPr lang="en-US" sz="1800" dirty="0" err="1" smtClean="0">
                  <a:latin typeface="Helvetica Neue"/>
                </a:rPr>
                <a:t>tagihan</a:t>
              </a:r>
              <a:r>
                <a:rPr lang="en-US" sz="1800" dirty="0" smtClean="0">
                  <a:latin typeface="Helvetica Neue"/>
                </a:rPr>
                <a:t>&gt;16.700 </a:t>
              </a:r>
              <a:r>
                <a:rPr lang="en-US" sz="1800" dirty="0" err="1">
                  <a:latin typeface="Helvetica Neue"/>
                </a:rPr>
                <a:t>dan</a:t>
              </a:r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BMI&gt;25 </a:t>
              </a:r>
              <a:r>
                <a:rPr lang="en-US" sz="1800" dirty="0" err="1" smtClean="0">
                  <a:latin typeface="Helvetica Neue"/>
                </a:rPr>
                <a:t>dan</a:t>
              </a:r>
              <a:r>
                <a:rPr lang="en-US" sz="1800" dirty="0" smtClean="0">
                  <a:latin typeface="Helvetica Neue"/>
                </a:rPr>
                <a:t> </a:t>
              </a:r>
              <a:r>
                <a:rPr lang="en-US" sz="1800" dirty="0" err="1" smtClean="0">
                  <a:latin typeface="Helvetica Neue"/>
                </a:rPr>
                <a:t>perokok</a:t>
              </a:r>
              <a:r>
                <a:rPr lang="en-US" sz="1800" dirty="0" smtClean="0">
                  <a:latin typeface="Helvetica Neue"/>
                </a:rPr>
                <a:t> ) </a:t>
              </a:r>
            </a:p>
            <a:p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  /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</a:t>
              </a:r>
              <a:r>
                <a:rPr lang="en-US" sz="1800" dirty="0">
                  <a:latin typeface="Helvetica Neue"/>
                </a:rPr>
                <a:t>BMI&gt;25 </a:t>
              </a:r>
              <a:r>
                <a:rPr lang="en-US" sz="1800" dirty="0" err="1">
                  <a:latin typeface="Helvetica Neue"/>
                </a:rPr>
                <a:t>dan</a:t>
              </a:r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err="1">
                  <a:latin typeface="Helvetica Neue"/>
                </a:rPr>
                <a:t>perokok</a:t>
              </a:r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)</a:t>
              </a:r>
            </a:p>
            <a:p>
              <a:r>
                <a:rPr lang="en-US" sz="1800" dirty="0" smtClean="0">
                  <a:latin typeface="Helvetica Neue"/>
                </a:rPr>
                <a:t>= 215 / 219</a:t>
              </a:r>
            </a:p>
            <a:p>
              <a:r>
                <a:rPr lang="en-US" sz="1800" dirty="0" smtClean="0">
                  <a:latin typeface="Helvetica Neue"/>
                </a:rPr>
                <a:t>= 0.982</a:t>
              </a:r>
              <a:endParaRPr lang="en-US" dirty="0"/>
            </a:p>
          </p:txBody>
        </p:sp>
        <p:sp>
          <p:nvSpPr>
            <p:cNvPr id="5" name="Rectangle 2"/>
            <p:cNvSpPr/>
            <p:nvPr/>
          </p:nvSpPr>
          <p:spPr>
            <a:xfrm>
              <a:off x="388915" y="1358867"/>
              <a:ext cx="4992554" cy="92333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 err="1" smtClean="0">
                  <a:latin typeface="Helvetica Neue"/>
                </a:rPr>
                <a:t>Peluang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lebih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dari</a:t>
              </a:r>
              <a:r>
                <a:rPr lang="en-US" sz="1800" b="1" dirty="0" smtClean="0">
                  <a:latin typeface="Helvetica Neue"/>
                </a:rPr>
                <a:t> 16.700 </a:t>
              </a:r>
              <a:r>
                <a:rPr lang="en-US" sz="1800" b="1" dirty="0" err="1" smtClean="0">
                  <a:latin typeface="Helvetica Neue"/>
                </a:rPr>
                <a:t>jika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diketahui</a:t>
              </a:r>
              <a:r>
                <a:rPr lang="en-US" sz="1800" b="1" dirty="0" smtClean="0">
                  <a:latin typeface="Helvetica Neue"/>
                </a:rPr>
                <a:t> BMI&gt;25 </a:t>
              </a:r>
              <a:r>
                <a:rPr lang="en-US" sz="1800" b="1" dirty="0" err="1" smtClean="0">
                  <a:latin typeface="Helvetica Neue"/>
                </a:rPr>
                <a:t>dan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perokok</a:t>
              </a:r>
              <a:endParaRPr lang="en-US" sz="1800" b="1" dirty="0" smtClean="0">
                <a:latin typeface="Helvetica Neue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85810" y="1358867"/>
            <a:ext cx="5404605" cy="2635029"/>
            <a:chOff x="388914" y="1358867"/>
            <a:chExt cx="4300532" cy="2867158"/>
          </a:xfrm>
        </p:grpSpPr>
        <p:sp>
          <p:nvSpPr>
            <p:cNvPr id="8" name="Rectangle 2"/>
            <p:cNvSpPr/>
            <p:nvPr/>
          </p:nvSpPr>
          <p:spPr>
            <a:xfrm>
              <a:off x="388914" y="2317154"/>
              <a:ext cx="4300532" cy="1908871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20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Helvetica Neue"/>
                </a:rPr>
                <a:t>P (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&gt;16.700 | BMI&gt;25, non </a:t>
              </a:r>
              <a:r>
                <a:rPr lang="en-US" sz="1800" b="1" dirty="0" err="1" smtClean="0">
                  <a:latin typeface="Helvetica Neue"/>
                </a:rPr>
                <a:t>peroko</a:t>
              </a:r>
              <a:r>
                <a:rPr lang="en-US" sz="1800" b="1" dirty="0" smtClean="0">
                  <a:latin typeface="Helvetica Neue"/>
                </a:rPr>
                <a:t>) </a:t>
              </a:r>
            </a:p>
            <a:p>
              <a:endParaRPr lang="en-US" sz="1800" dirty="0" smtClean="0">
                <a:latin typeface="Helvetica Neue"/>
              </a:endParaRPr>
            </a:p>
            <a:p>
              <a:r>
                <a:rPr lang="en-US" sz="1800" dirty="0" smtClean="0">
                  <a:latin typeface="Helvetica Neue"/>
                </a:rPr>
                <a:t>=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</a:t>
              </a:r>
              <a:r>
                <a:rPr lang="en-US" sz="1800" dirty="0" err="1" smtClean="0">
                  <a:latin typeface="Helvetica Neue"/>
                </a:rPr>
                <a:t>tagihan</a:t>
              </a:r>
              <a:r>
                <a:rPr lang="en-US" sz="1800" dirty="0" smtClean="0">
                  <a:latin typeface="Helvetica Neue"/>
                </a:rPr>
                <a:t>&gt;16.700 </a:t>
              </a:r>
              <a:r>
                <a:rPr lang="en-US" sz="1800" dirty="0" err="1">
                  <a:latin typeface="Helvetica Neue"/>
                </a:rPr>
                <a:t>dan</a:t>
              </a:r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BMI&gt;25 </a:t>
              </a:r>
              <a:r>
                <a:rPr lang="en-US" sz="1800" dirty="0" err="1" smtClean="0">
                  <a:latin typeface="Helvetica Neue"/>
                </a:rPr>
                <a:t>dan</a:t>
              </a:r>
              <a:r>
                <a:rPr lang="en-US" sz="1800" dirty="0" smtClean="0">
                  <a:latin typeface="Helvetica Neue"/>
                </a:rPr>
                <a:t> non </a:t>
              </a:r>
              <a:r>
                <a:rPr lang="en-US" sz="1800" dirty="0" err="1" smtClean="0">
                  <a:latin typeface="Helvetica Neue"/>
                </a:rPr>
                <a:t>perokok</a:t>
              </a:r>
              <a:r>
                <a:rPr lang="en-US" sz="1800" dirty="0" smtClean="0">
                  <a:latin typeface="Helvetica Neue"/>
                </a:rPr>
                <a:t>) </a:t>
              </a:r>
            </a:p>
            <a:p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  / </a:t>
              </a:r>
              <a:r>
                <a:rPr lang="en-US" sz="1800" dirty="0">
                  <a:latin typeface="Helvetica Neue"/>
                </a:rPr>
                <a:t>n </a:t>
              </a:r>
              <a:r>
                <a:rPr lang="en-US" sz="1800" dirty="0" smtClean="0">
                  <a:latin typeface="Helvetica Neue"/>
                </a:rPr>
                <a:t>(</a:t>
              </a:r>
              <a:r>
                <a:rPr lang="en-US" sz="1800" dirty="0">
                  <a:latin typeface="Helvetica Neue"/>
                </a:rPr>
                <a:t>BMI&gt;25 </a:t>
              </a:r>
              <a:r>
                <a:rPr lang="en-US" sz="1800" dirty="0" err="1">
                  <a:latin typeface="Helvetica Neue"/>
                </a:rPr>
                <a:t>dan</a:t>
              </a:r>
              <a:r>
                <a:rPr lang="en-US" sz="1800" dirty="0">
                  <a:latin typeface="Helvetica Neue"/>
                </a:rPr>
                <a:t> </a:t>
              </a:r>
              <a:r>
                <a:rPr lang="en-US" sz="1800" dirty="0" smtClean="0">
                  <a:latin typeface="Helvetica Neue"/>
                </a:rPr>
                <a:t>non </a:t>
              </a:r>
              <a:r>
                <a:rPr lang="en-US" sz="1800" dirty="0" err="1" smtClean="0">
                  <a:latin typeface="Helvetica Neue"/>
                </a:rPr>
                <a:t>perokok</a:t>
              </a:r>
              <a:r>
                <a:rPr lang="en-US" sz="1800" dirty="0" smtClean="0">
                  <a:latin typeface="Helvetica Neue"/>
                </a:rPr>
                <a:t> )</a:t>
              </a:r>
            </a:p>
            <a:p>
              <a:r>
                <a:rPr lang="en-US" sz="1800" dirty="0" smtClean="0">
                  <a:latin typeface="Helvetica Neue"/>
                </a:rPr>
                <a:t>= 68 / 872</a:t>
              </a:r>
            </a:p>
            <a:p>
              <a:r>
                <a:rPr lang="en-US" sz="1800" dirty="0" smtClean="0">
                  <a:latin typeface="Helvetica Neue"/>
                </a:rPr>
                <a:t>= 0.078</a:t>
              </a:r>
              <a:endParaRPr lang="en-US" dirty="0"/>
            </a:p>
          </p:txBody>
        </p:sp>
        <p:sp>
          <p:nvSpPr>
            <p:cNvPr id="9" name="Rectangle 2"/>
            <p:cNvSpPr/>
            <p:nvPr/>
          </p:nvSpPr>
          <p:spPr>
            <a:xfrm>
              <a:off x="388915" y="1358867"/>
              <a:ext cx="4300531" cy="92333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 err="1" smtClean="0">
                  <a:latin typeface="Helvetica Neue"/>
                </a:rPr>
                <a:t>Peluang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tagihan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lebih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dari</a:t>
              </a:r>
              <a:r>
                <a:rPr lang="en-US" sz="1800" b="1" dirty="0" smtClean="0">
                  <a:latin typeface="Helvetica Neue"/>
                </a:rPr>
                <a:t> 16.700 </a:t>
              </a:r>
              <a:r>
                <a:rPr lang="en-US" sz="1800" b="1" dirty="0" err="1" smtClean="0">
                  <a:latin typeface="Helvetica Neue"/>
                </a:rPr>
                <a:t>jika</a:t>
              </a:r>
              <a:r>
                <a:rPr lang="en-US" sz="1800" b="1" dirty="0" smtClean="0">
                  <a:latin typeface="Helvetica Neue"/>
                </a:rPr>
                <a:t> </a:t>
              </a:r>
              <a:r>
                <a:rPr lang="en-US" sz="1800" b="1" dirty="0" err="1" smtClean="0">
                  <a:latin typeface="Helvetica Neue"/>
                </a:rPr>
                <a:t>diketahui</a:t>
              </a:r>
              <a:r>
                <a:rPr lang="en-US" sz="1800" b="1" dirty="0" smtClean="0">
                  <a:latin typeface="Helvetica Neue"/>
                </a:rPr>
                <a:t> BMI&gt;25 </a:t>
              </a:r>
              <a:r>
                <a:rPr lang="en-US" sz="1800" b="1" dirty="0" err="1" smtClean="0">
                  <a:latin typeface="Helvetica Neue"/>
                </a:rPr>
                <a:t>dan</a:t>
              </a:r>
              <a:r>
                <a:rPr lang="en-US" sz="1800" b="1" dirty="0" smtClean="0">
                  <a:latin typeface="Helvetica Neue"/>
                </a:rPr>
                <a:t> non </a:t>
              </a:r>
              <a:r>
                <a:rPr lang="en-US" sz="1800" b="1" dirty="0" err="1" smtClean="0">
                  <a:latin typeface="Helvetica Neue"/>
                </a:rPr>
                <a:t>perokok</a:t>
              </a:r>
              <a:endParaRPr lang="en-US" sz="1800" b="1" dirty="0" smtClean="0">
                <a:latin typeface="Helvetica Neue"/>
              </a:endParaRPr>
            </a:p>
          </p:txBody>
        </p:sp>
      </p:grpSp>
      <p:sp>
        <p:nvSpPr>
          <p:cNvPr id="10" name="Google Shape;311;g142ad2f6649_0_119"/>
          <p:cNvSpPr txBox="1">
            <a:spLocks/>
          </p:cNvSpPr>
          <p:nvPr/>
        </p:nvSpPr>
        <p:spPr>
          <a:xfrm>
            <a:off x="1708035" y="4106436"/>
            <a:ext cx="8800070" cy="23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200" dirty="0" smtClean="0"/>
          </a:p>
          <a:p>
            <a:pPr algn="ctr"/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P (</a:t>
            </a:r>
            <a:r>
              <a:rPr lang="en-US" sz="2200" b="1" dirty="0" err="1">
                <a:solidFill>
                  <a:schemeClr val="tx1"/>
                </a:solidFill>
                <a:latin typeface="Helvetica Neue"/>
              </a:rPr>
              <a:t>Tagihan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&gt;16.700 | </a:t>
            </a:r>
            <a:r>
              <a:rPr lang="en-US" sz="2200" b="1" dirty="0" smtClean="0">
                <a:solidFill>
                  <a:schemeClr val="tx1"/>
                </a:solidFill>
                <a:latin typeface="Helvetica Neue"/>
              </a:rPr>
              <a:t>BMI&gt;25,perokok) &gt; 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P (</a:t>
            </a:r>
            <a:r>
              <a:rPr lang="en-US" sz="2200" b="1" dirty="0" err="1">
                <a:solidFill>
                  <a:schemeClr val="tx1"/>
                </a:solidFill>
                <a:latin typeface="Helvetica Neue"/>
              </a:rPr>
              <a:t>Tagihan</a:t>
            </a:r>
            <a:r>
              <a:rPr lang="en-US" sz="2200" b="1" dirty="0">
                <a:solidFill>
                  <a:schemeClr val="tx1"/>
                </a:solidFill>
                <a:latin typeface="Helvetica Neue"/>
              </a:rPr>
              <a:t>&gt;16.700 | </a:t>
            </a:r>
            <a:r>
              <a:rPr lang="en-US" sz="2200" b="1" dirty="0" smtClean="0">
                <a:solidFill>
                  <a:schemeClr val="tx1"/>
                </a:solidFill>
                <a:latin typeface="Helvetica Neue"/>
              </a:rPr>
              <a:t>BMI&gt;25,non </a:t>
            </a:r>
            <a:r>
              <a:rPr lang="en-US" sz="2200" b="1" dirty="0" err="1" smtClean="0">
                <a:solidFill>
                  <a:schemeClr val="tx1"/>
                </a:solidFill>
                <a:latin typeface="Helvetica Neue"/>
              </a:rPr>
              <a:t>perokok</a:t>
            </a:r>
            <a:r>
              <a:rPr lang="en-US" sz="2200" b="1" dirty="0" smtClean="0">
                <a:solidFill>
                  <a:schemeClr val="tx1"/>
                </a:solidFill>
                <a:latin typeface="Helvetica Neue"/>
              </a:rPr>
              <a:t>) </a:t>
            </a:r>
            <a:endParaRPr lang="en-US" sz="2200" b="1" dirty="0">
              <a:solidFill>
                <a:schemeClr val="tx1"/>
              </a:solidFill>
              <a:latin typeface="Helvetica Neue"/>
            </a:endParaRPr>
          </a:p>
          <a:p>
            <a:pPr algn="ctr"/>
            <a:endParaRPr lang="en-US" sz="4600" dirty="0"/>
          </a:p>
          <a:p>
            <a:pPr algn="ctr"/>
            <a:r>
              <a:rPr lang="en-US" sz="5200" dirty="0" smtClean="0"/>
              <a:t>KESIMPULAN</a:t>
            </a:r>
            <a:endParaRPr lang="en-US" sz="2800" dirty="0" smtClean="0"/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latin typeface="Arial Nova Cond" panose="020B0506020202020204" pitchFamily="34" charset="0"/>
              </a:rPr>
              <a:t>Kita </a:t>
            </a:r>
            <a:r>
              <a:rPr lang="en-US" sz="2600" dirty="0" err="1" smtClean="0">
                <a:latin typeface="Arial Nova Cond" panose="020B0506020202020204" pitchFamily="34" charset="0"/>
              </a:rPr>
              <a:t>akan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lebih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mudah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mencari</a:t>
            </a:r>
            <a:r>
              <a:rPr lang="en-US" sz="2600" dirty="0" smtClean="0">
                <a:latin typeface="Arial Nova Cond" panose="020B0506020202020204" pitchFamily="34" charset="0"/>
              </a:rPr>
              <a:t> orang </a:t>
            </a:r>
            <a:r>
              <a:rPr lang="en-US" sz="2600" dirty="0" err="1" smtClean="0">
                <a:latin typeface="Arial Nova Cond" panose="020B0506020202020204" pitchFamily="34" charset="0"/>
              </a:rPr>
              <a:t>dengan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tagihan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lebih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dari</a:t>
            </a:r>
            <a:r>
              <a:rPr lang="en-US" sz="2600" dirty="0" smtClean="0">
                <a:latin typeface="Arial Nova Cond" panose="020B0506020202020204" pitchFamily="34" charset="0"/>
              </a:rPr>
              <a:t> 16.700 </a:t>
            </a:r>
            <a:r>
              <a:rPr lang="en-US" sz="2600" dirty="0" err="1" smtClean="0">
                <a:latin typeface="Arial Nova Cond" panose="020B0506020202020204" pitchFamily="34" charset="0"/>
              </a:rPr>
              <a:t>diantara</a:t>
            </a:r>
            <a:r>
              <a:rPr lang="en-US" sz="2600" dirty="0" smtClean="0">
                <a:latin typeface="Arial Nova Cond" panose="020B0506020202020204" pitchFamily="34" charset="0"/>
              </a:rPr>
              <a:t> orang BMI&gt;25 </a:t>
            </a:r>
            <a:r>
              <a:rPr lang="en-US" sz="2600" dirty="0" err="1" smtClean="0">
                <a:latin typeface="Arial Nova Cond" panose="020B0506020202020204" pitchFamily="34" charset="0"/>
              </a:rPr>
              <a:t>dan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perokok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dari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pada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mencarinya</a:t>
            </a:r>
            <a:r>
              <a:rPr lang="en-US" sz="2600" dirty="0" smtClean="0">
                <a:latin typeface="Arial Nova Cond" panose="020B0506020202020204" pitchFamily="34" charset="0"/>
              </a:rPr>
              <a:t> </a:t>
            </a:r>
            <a:r>
              <a:rPr lang="en-US" sz="2600" dirty="0" err="1" smtClean="0">
                <a:latin typeface="Arial Nova Cond" panose="020B0506020202020204" pitchFamily="34" charset="0"/>
              </a:rPr>
              <a:t>diantara</a:t>
            </a:r>
            <a:r>
              <a:rPr lang="en-US" sz="2600" dirty="0" smtClean="0">
                <a:latin typeface="Arial Nova Cond" panose="020B0506020202020204" pitchFamily="34" charset="0"/>
              </a:rPr>
              <a:t> orang </a:t>
            </a:r>
            <a:r>
              <a:rPr lang="en-US" sz="2600" dirty="0" err="1" smtClean="0">
                <a:latin typeface="Arial Nova Cond" panose="020B0506020202020204" pitchFamily="34" charset="0"/>
              </a:rPr>
              <a:t>dengan</a:t>
            </a:r>
            <a:r>
              <a:rPr lang="en-US" sz="2600" dirty="0" smtClean="0">
                <a:latin typeface="Arial Nova Cond" panose="020B0506020202020204" pitchFamily="34" charset="0"/>
              </a:rPr>
              <a:t> BMI &lt; 25 </a:t>
            </a:r>
            <a:r>
              <a:rPr lang="en-US" sz="2600" dirty="0" err="1" smtClean="0">
                <a:latin typeface="Arial Nova Cond" panose="020B0506020202020204" pitchFamily="34" charset="0"/>
              </a:rPr>
              <a:t>dan</a:t>
            </a:r>
            <a:r>
              <a:rPr lang="en-US" sz="2600" dirty="0" smtClean="0">
                <a:latin typeface="Arial Nova Cond" panose="020B0506020202020204" pitchFamily="34" charset="0"/>
              </a:rPr>
              <a:t> non </a:t>
            </a:r>
            <a:r>
              <a:rPr lang="en-US" sz="2600" dirty="0" err="1" smtClean="0">
                <a:latin typeface="Arial Nova Cond" panose="020B0506020202020204" pitchFamily="34" charset="0"/>
              </a:rPr>
              <a:t>perokok</a:t>
            </a:r>
            <a:endParaRPr lang="en-US" sz="2600" dirty="0" smtClean="0">
              <a:latin typeface="Arial Nova Cond" panose="020B0506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26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2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2ad2f6649_0_1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Variables Correlation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2ad2f6649_0_15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Correlation </a:t>
            </a:r>
            <a:endParaRPr dirty="0"/>
          </a:p>
        </p:txBody>
      </p:sp>
      <p:sp>
        <p:nvSpPr>
          <p:cNvPr id="342" name="Google Shape;342;g142ad2f6649_0_154"/>
          <p:cNvSpPr txBox="1"/>
          <p:nvPr/>
        </p:nvSpPr>
        <p:spPr>
          <a:xfrm>
            <a:off x="161672" y="1584375"/>
            <a:ext cx="113889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/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              </a:t>
            </a:r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        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aktivitas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rokok</a:t>
            </a:r>
            <a:r>
              <a:rPr lang="en-US" sz="16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                                          </a:t>
            </a: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6" y="1984444"/>
            <a:ext cx="3155996" cy="17630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822" y="1984444"/>
            <a:ext cx="4490120" cy="2060875"/>
          </a:xfrm>
          <a:prstGeom prst="rect">
            <a:avLst/>
          </a:prstGeom>
        </p:spPr>
      </p:pic>
      <p:sp>
        <p:nvSpPr>
          <p:cNvPr id="7" name="Google Shape;341;g142ad2f6649_0_154"/>
          <p:cNvSpPr txBox="1">
            <a:spLocks/>
          </p:cNvSpPr>
          <p:nvPr/>
        </p:nvSpPr>
        <p:spPr>
          <a:xfrm>
            <a:off x="7241821" y="3828486"/>
            <a:ext cx="3770599" cy="261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dirty="0" err="1" smtClean="0"/>
              <a:t>Nilai</a:t>
            </a:r>
            <a:r>
              <a:rPr lang="en-US" sz="1600" dirty="0" smtClean="0"/>
              <a:t> 0.787 </a:t>
            </a:r>
            <a:r>
              <a:rPr lang="en-US" sz="1600" dirty="0" err="1" smtClean="0"/>
              <a:t>menggambarkan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adanya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tagihan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aktivitas</a:t>
            </a:r>
            <a:r>
              <a:rPr lang="en-US" sz="1600" dirty="0" smtClean="0"/>
              <a:t> </a:t>
            </a:r>
            <a:r>
              <a:rPr lang="en-US" sz="1600" dirty="0" err="1" smtClean="0"/>
              <a:t>rokok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yang </a:t>
            </a:r>
            <a:r>
              <a:rPr lang="en-US" sz="1600" u="sng" dirty="0" err="1" smtClean="0">
                <a:solidFill>
                  <a:schemeClr val="tx1"/>
                </a:solidFill>
              </a:rPr>
              <a:t>tinggi</a:t>
            </a:r>
            <a:endParaRPr lang="en-US" sz="1600" u="sng" dirty="0" smtClean="0">
              <a:solidFill>
                <a:schemeClr val="tx1"/>
              </a:solidFill>
            </a:endParaRPr>
          </a:p>
          <a:p>
            <a:pPr algn="just"/>
            <a:endParaRPr lang="en-US" sz="1600" u="sng" dirty="0">
              <a:solidFill>
                <a:schemeClr val="tx1"/>
              </a:solidFill>
            </a:endParaRPr>
          </a:p>
          <a:p>
            <a:pPr algn="just"/>
            <a:r>
              <a:rPr lang="en-US" sz="1600" dirty="0" err="1" smtClean="0">
                <a:solidFill>
                  <a:schemeClr val="tx1"/>
                </a:solidFill>
              </a:rPr>
              <a:t>Nilai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positif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menunjukkan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bahwa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semakin</a:t>
            </a:r>
            <a:r>
              <a:rPr lang="en-US" sz="1600" dirty="0" smtClean="0">
                <a:solidFill>
                  <a:schemeClr val="tx1"/>
                </a:solidFill>
              </a:rPr>
              <a:t> orang </a:t>
            </a:r>
            <a:r>
              <a:rPr lang="en-US" sz="1600" dirty="0" err="1" smtClean="0">
                <a:solidFill>
                  <a:schemeClr val="tx1"/>
                </a:solidFill>
              </a:rPr>
              <a:t>tersebut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merokok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maka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tagihan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semakin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besar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Google Shape;341;g142ad2f6649_0_154"/>
          <p:cNvSpPr txBox="1">
            <a:spLocks/>
          </p:cNvSpPr>
          <p:nvPr/>
        </p:nvSpPr>
        <p:spPr>
          <a:xfrm>
            <a:off x="321726" y="3828486"/>
            <a:ext cx="3155996" cy="261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dirty="0" err="1" smtClean="0"/>
              <a:t>Nilai</a:t>
            </a:r>
            <a:r>
              <a:rPr lang="en-US" sz="1600" dirty="0" smtClean="0"/>
              <a:t> 0.198 </a:t>
            </a:r>
            <a:r>
              <a:rPr lang="en-US" sz="1600" dirty="0" err="1" smtClean="0"/>
              <a:t>menggambarkan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adanya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tagihan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BMI </a:t>
            </a:r>
            <a:r>
              <a:rPr lang="en-US" sz="1600" dirty="0" err="1" smtClean="0"/>
              <a:t>walaupun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hubungannya</a:t>
            </a:r>
            <a:r>
              <a:rPr lang="en-US" sz="1600" dirty="0" smtClean="0"/>
              <a:t> </a:t>
            </a:r>
            <a:r>
              <a:rPr lang="en-US" sz="1600" u="sng" dirty="0" err="1" smtClean="0">
                <a:solidFill>
                  <a:schemeClr val="tx1"/>
                </a:solidFill>
              </a:rPr>
              <a:t>rendah</a:t>
            </a:r>
            <a:endParaRPr lang="en-US" sz="1600" u="sng" dirty="0" smtClean="0">
              <a:solidFill>
                <a:schemeClr val="tx1"/>
              </a:solidFill>
            </a:endParaRPr>
          </a:p>
          <a:p>
            <a:pPr algn="just"/>
            <a:endParaRPr lang="en-US" sz="1600" u="sng" dirty="0">
              <a:solidFill>
                <a:schemeClr val="tx1"/>
              </a:solidFill>
            </a:endParaRPr>
          </a:p>
          <a:p>
            <a:pPr algn="just"/>
            <a:r>
              <a:rPr lang="en-US" sz="1600" dirty="0" err="1" smtClean="0">
                <a:solidFill>
                  <a:schemeClr val="tx1"/>
                </a:solidFill>
              </a:rPr>
              <a:t>Nilai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positif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menunjukkan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bahwa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semakin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besar</a:t>
            </a:r>
            <a:r>
              <a:rPr lang="en-US" sz="1600" dirty="0" smtClean="0">
                <a:solidFill>
                  <a:schemeClr val="tx1"/>
                </a:solidFill>
              </a:rPr>
              <a:t> BMI </a:t>
            </a:r>
            <a:r>
              <a:rPr lang="en-US" sz="1600" dirty="0" err="1" smtClean="0">
                <a:solidFill>
                  <a:schemeClr val="tx1"/>
                </a:solidFill>
              </a:rPr>
              <a:t>maka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tagihan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semakin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besar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998" y="2003161"/>
            <a:ext cx="3011084" cy="1744380"/>
          </a:xfrm>
          <a:prstGeom prst="rect">
            <a:avLst/>
          </a:prstGeom>
        </p:spPr>
      </p:pic>
      <p:sp>
        <p:nvSpPr>
          <p:cNvPr id="10" name="Google Shape;341;g142ad2f6649_0_154"/>
          <p:cNvSpPr txBox="1">
            <a:spLocks/>
          </p:cNvSpPr>
          <p:nvPr/>
        </p:nvSpPr>
        <p:spPr>
          <a:xfrm>
            <a:off x="3696086" y="3856441"/>
            <a:ext cx="3155996" cy="261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dirty="0" err="1" smtClean="0"/>
              <a:t>Nilai</a:t>
            </a:r>
            <a:r>
              <a:rPr lang="en-US" sz="1600" dirty="0" smtClean="0"/>
              <a:t> 0.299 </a:t>
            </a:r>
            <a:r>
              <a:rPr lang="en-US" sz="1600" dirty="0" err="1" smtClean="0"/>
              <a:t>menggambarkan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adanya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tagihan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umur</a:t>
            </a:r>
            <a:r>
              <a:rPr lang="en-US" sz="1600" dirty="0" smtClean="0"/>
              <a:t> </a:t>
            </a:r>
            <a:r>
              <a:rPr lang="en-US" sz="1600" dirty="0" err="1" smtClean="0"/>
              <a:t>walaupun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hubungannya</a:t>
            </a:r>
            <a:r>
              <a:rPr lang="en-US" sz="1600" dirty="0" smtClean="0"/>
              <a:t> </a:t>
            </a:r>
            <a:r>
              <a:rPr lang="en-US" sz="1600" u="sng" dirty="0" err="1" smtClean="0">
                <a:solidFill>
                  <a:schemeClr val="tx1"/>
                </a:solidFill>
              </a:rPr>
              <a:t>cukup</a:t>
            </a:r>
            <a:r>
              <a:rPr lang="en-US" sz="1600" u="sng" dirty="0" smtClean="0">
                <a:solidFill>
                  <a:schemeClr val="tx1"/>
                </a:solidFill>
              </a:rPr>
              <a:t> </a:t>
            </a:r>
            <a:r>
              <a:rPr lang="en-US" sz="1600" u="sng" dirty="0" err="1" smtClean="0">
                <a:solidFill>
                  <a:schemeClr val="tx1"/>
                </a:solidFill>
              </a:rPr>
              <a:t>rendah</a:t>
            </a:r>
            <a:endParaRPr lang="en-US" sz="1600" u="sng" dirty="0" smtClean="0">
              <a:solidFill>
                <a:schemeClr val="tx1"/>
              </a:solidFill>
            </a:endParaRPr>
          </a:p>
          <a:p>
            <a:pPr algn="just"/>
            <a:endParaRPr lang="en-US" sz="1600" u="sng" dirty="0">
              <a:solidFill>
                <a:schemeClr val="tx1"/>
              </a:solidFill>
            </a:endParaRPr>
          </a:p>
          <a:p>
            <a:pPr algn="just"/>
            <a:r>
              <a:rPr lang="en-US" sz="1600" dirty="0" err="1" smtClean="0">
                <a:solidFill>
                  <a:schemeClr val="tx1"/>
                </a:solidFill>
              </a:rPr>
              <a:t>Nilai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positif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menunjukkan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bahwa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semakin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umur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maka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tagihan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semakin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besar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2ad2f6649_0_15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Correlation </a:t>
            </a:r>
            <a:endParaRPr dirty="0"/>
          </a:p>
        </p:txBody>
      </p:sp>
      <p:sp>
        <p:nvSpPr>
          <p:cNvPr id="342" name="Google Shape;342;g142ad2f6649_0_154"/>
          <p:cNvSpPr txBox="1"/>
          <p:nvPr/>
        </p:nvSpPr>
        <p:spPr>
          <a:xfrm>
            <a:off x="401515" y="1584375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/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                  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                                          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" name="Google Shape;341;g142ad2f6649_0_154"/>
          <p:cNvSpPr txBox="1">
            <a:spLocks/>
          </p:cNvSpPr>
          <p:nvPr/>
        </p:nvSpPr>
        <p:spPr>
          <a:xfrm>
            <a:off x="713965" y="3828487"/>
            <a:ext cx="9479346" cy="261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 err="1" smtClean="0"/>
              <a:t>Nilai</a:t>
            </a:r>
            <a:r>
              <a:rPr lang="en-US" sz="1600" dirty="0" smtClean="0"/>
              <a:t> 0.057 </a:t>
            </a:r>
            <a:r>
              <a:rPr lang="en-US" sz="1600" dirty="0" err="1" smtClean="0"/>
              <a:t>dan</a:t>
            </a:r>
            <a:r>
              <a:rPr lang="en-US" sz="1600" dirty="0" smtClean="0"/>
              <a:t> 0.068 yang </a:t>
            </a:r>
            <a:r>
              <a:rPr lang="en-US" sz="1600" b="1" u="sng" dirty="0" err="1" smtClean="0"/>
              <a:t>mendekati</a:t>
            </a:r>
            <a:r>
              <a:rPr lang="en-US" sz="1600" b="1" u="sng" dirty="0" smtClean="0"/>
              <a:t> 0</a:t>
            </a:r>
            <a:r>
              <a:rPr lang="en-US" sz="1600" dirty="0" smtClean="0"/>
              <a:t> </a:t>
            </a:r>
            <a:r>
              <a:rPr lang="en-US" sz="1600" dirty="0" err="1" smtClean="0"/>
              <a:t>menggambarkan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b="1" u="sng" dirty="0" err="1" smtClean="0"/>
              <a:t>tidak</a:t>
            </a:r>
            <a:r>
              <a:rPr lang="en-US" sz="1600" b="1" u="sng" dirty="0" smtClean="0"/>
              <a:t> </a:t>
            </a:r>
            <a:r>
              <a:rPr lang="en-US" sz="1600" b="1" u="sng" dirty="0" err="1" smtClean="0"/>
              <a:t>adanya</a:t>
            </a:r>
            <a:r>
              <a:rPr lang="en-US" sz="1600" b="1" u="sng" dirty="0" smtClean="0"/>
              <a:t> </a:t>
            </a:r>
            <a:r>
              <a:rPr lang="en-US" sz="1600" b="1" u="sng" dirty="0" err="1" smtClean="0"/>
              <a:t>hubungan</a:t>
            </a:r>
            <a:r>
              <a:rPr lang="en-US" sz="1600" b="1" u="sng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tagihan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dirty="0" err="1" smtClean="0"/>
              <a:t>kelamin</a:t>
            </a:r>
            <a:r>
              <a:rPr lang="en-US" sz="1600" dirty="0" smtClean="0"/>
              <a:t>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tagihan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anak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01" y="2129688"/>
            <a:ext cx="3865883" cy="1529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07" y="2236556"/>
            <a:ext cx="3309826" cy="14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3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2ad2f6649_0_6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Hypothesis Testing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ad2f6649_0_129"/>
          <p:cNvSpPr txBox="1">
            <a:spLocks noGrp="1"/>
          </p:cNvSpPr>
          <p:nvPr>
            <p:ph type="title"/>
          </p:nvPr>
        </p:nvSpPr>
        <p:spPr>
          <a:xfrm>
            <a:off x="401515" y="0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Uji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Hipotesis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Tagihan</a:t>
            </a:r>
            <a:r>
              <a:rPr lang="en-US" sz="2000" dirty="0" smtClean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perokok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tagihan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non </a:t>
            </a:r>
            <a:r>
              <a:rPr lang="en-US" sz="2000" dirty="0" err="1"/>
              <a:t>perokok</a:t>
            </a:r>
            <a:endParaRPr lang="en-US" sz="2000" dirty="0"/>
          </a:p>
        </p:txBody>
      </p:sp>
      <p:sp>
        <p:nvSpPr>
          <p:cNvPr id="354" name="Google Shape;354;g142ad2f6649_0_129"/>
          <p:cNvSpPr txBox="1"/>
          <p:nvPr/>
        </p:nvSpPr>
        <p:spPr>
          <a:xfrm>
            <a:off x="401515" y="1325700"/>
            <a:ext cx="11388900" cy="388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Alpha = 0.05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 test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mau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SD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populasi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upper tail test/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pihak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kanan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µ</a:t>
            </a:r>
            <a:r>
              <a:rPr lang="en-US" sz="2000" baseline="-25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 µ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non </a:t>
            </a:r>
            <a:r>
              <a:rPr lang="en-US" sz="2000" baseline="-25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rokok</a:t>
            </a:r>
            <a:endParaRPr lang="en-US" sz="2000" baseline="-25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 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1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µ</a:t>
            </a:r>
            <a:r>
              <a:rPr lang="en-US" sz="2000" baseline="-25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&gt;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µ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non </a:t>
            </a:r>
            <a:r>
              <a:rPr lang="en-US" sz="2000" baseline="-25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rokok</a:t>
            </a:r>
            <a:endParaRPr lang="en-US" sz="2000" baseline="-25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endParaRPr lang="en-US" sz="2000" baseline="-25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endParaRPr lang="en-US" sz="2000" baseline="-25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101600" lvl="0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Kesimpulan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101600" lvl="0"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Ho,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mengatakan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5" y="3585081"/>
            <a:ext cx="7503544" cy="4975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ad2f6649_0_129"/>
          <p:cNvSpPr txBox="1">
            <a:spLocks noGrp="1"/>
          </p:cNvSpPr>
          <p:nvPr>
            <p:ph type="title"/>
          </p:nvPr>
        </p:nvSpPr>
        <p:spPr>
          <a:xfrm>
            <a:off x="401515" y="0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Uji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Hipotesis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/>
              <a:t>Tagihan</a:t>
            </a:r>
            <a:r>
              <a:rPr lang="en-US" sz="2000" dirty="0"/>
              <a:t> </a:t>
            </a:r>
            <a:r>
              <a:rPr lang="en-US" sz="2000" dirty="0" err="1" smtClean="0"/>
              <a:t>premi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BMI&gt;25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tagihan</a:t>
            </a:r>
            <a:r>
              <a:rPr lang="en-US" sz="2000" dirty="0"/>
              <a:t> </a:t>
            </a:r>
            <a:r>
              <a:rPr lang="en-US" sz="2000" dirty="0" err="1" smtClean="0"/>
              <a:t>premi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BMI&lt;25</a:t>
            </a:r>
            <a:endParaRPr lang="en-US" sz="2000" dirty="0"/>
          </a:p>
        </p:txBody>
      </p:sp>
      <p:sp>
        <p:nvSpPr>
          <p:cNvPr id="354" name="Google Shape;354;g142ad2f6649_0_129"/>
          <p:cNvSpPr txBox="1"/>
          <p:nvPr/>
        </p:nvSpPr>
        <p:spPr>
          <a:xfrm>
            <a:off x="401515" y="1325700"/>
            <a:ext cx="11388900" cy="419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Alpha = 0.05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 test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mau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SD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populasi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upper tail test/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pihak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kanan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µ</a:t>
            </a:r>
            <a:r>
              <a:rPr lang="en-US" sz="2000" baseline="-25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&gt;25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 µ</a:t>
            </a:r>
            <a:r>
              <a:rPr lang="en-US" sz="2000" baseline="-25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&lt;25</a:t>
            </a: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 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1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µ</a:t>
            </a:r>
            <a:r>
              <a:rPr lang="en-US" sz="2000" baseline="-25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&gt;25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µ</a:t>
            </a:r>
            <a:r>
              <a:rPr lang="en-US" sz="2000" baseline="-25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&lt;25</a:t>
            </a:r>
            <a:endParaRPr lang="en-US" sz="2000" baseline="-25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endParaRPr lang="en-US" sz="2000" baseline="-25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endParaRPr lang="en-US" sz="2000" baseline="-25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101600" lvl="0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Kesimpulan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101600" lvl="0"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Ho,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mengatakan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orang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&gt;25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orang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&gt;25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5" y="3630879"/>
            <a:ext cx="5814153" cy="4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0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ad2f6649_0_129"/>
          <p:cNvSpPr txBox="1">
            <a:spLocks noGrp="1"/>
          </p:cNvSpPr>
          <p:nvPr>
            <p:ph type="title"/>
          </p:nvPr>
        </p:nvSpPr>
        <p:spPr>
          <a:xfrm>
            <a:off x="401515" y="0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Uji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Hipotesis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i-FI" sz="2000" dirty="0"/>
              <a:t>BMI laki-laki dan perempuan sama</a:t>
            </a:r>
            <a:endParaRPr lang="en-US" sz="2000" dirty="0"/>
          </a:p>
        </p:txBody>
      </p:sp>
      <p:sp>
        <p:nvSpPr>
          <p:cNvPr id="354" name="Google Shape;354;g142ad2f6649_0_129"/>
          <p:cNvSpPr txBox="1"/>
          <p:nvPr/>
        </p:nvSpPr>
        <p:spPr>
          <a:xfrm>
            <a:off x="401515" y="1325700"/>
            <a:ext cx="11388900" cy="368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Alpha = 0.05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 test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mau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SD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populasi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two tail test/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dua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pihak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µ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 µ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</a:t>
            </a:r>
            <a:endParaRPr lang="en-US" sz="2000" baseline="-25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 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lang="en-US" sz="2000" baseline="-25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1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µ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≠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µ</a:t>
            </a:r>
            <a:r>
              <a:rPr lang="en-US" sz="2000" baseline="-25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</a:t>
            </a:r>
          </a:p>
          <a:p>
            <a:pPr marL="101600" lvl="0">
              <a:buClr>
                <a:srgbClr val="103864"/>
              </a:buClr>
              <a:buSzPts val="2000"/>
            </a:pPr>
            <a:endParaRPr lang="en-US" sz="2000" baseline="-25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101600" lvl="0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Kesimpulan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L="101600" lvl="0"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gagal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Ho,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mengatakan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BMI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laki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laki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= BMI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6" y="3321098"/>
            <a:ext cx="5864113" cy="4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26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2ad2f6649_0_1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Conclusion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2ad2f6649_0_13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78" name="Google Shape;378;g142ad2f6649_0_139"/>
          <p:cNvSpPr txBox="1"/>
          <p:nvPr/>
        </p:nvSpPr>
        <p:spPr>
          <a:xfrm>
            <a:off x="401515" y="1584375"/>
            <a:ext cx="113889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Hypotesis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</a:t>
            </a: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-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&gt;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-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orang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&gt;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orang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BMI di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atas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25</a:t>
            </a: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    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-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BMI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=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</a:t>
            </a: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 -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hubungan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aktivitas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-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hubungan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b="1" u="sng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rendah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BMI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serta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    -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hubungan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serta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/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584375"/>
            <a:ext cx="113889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Pribadi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menjadi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peserta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wajib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perusahaan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diklaim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endParaRPr lang="en-US" sz="2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mungkin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mempengaruhi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Usia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BMI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Jenis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Kelamin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Banyak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Anak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Aktifitas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Merokok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  <a:ea typeface="Sora"/>
              <a:cs typeface="Sora"/>
              <a:sym typeface="Sor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Tx/>
              <a:buChar char="-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Wilayah /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Tempat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  <a:ea typeface="Sora"/>
                <a:cs typeface="Sora"/>
                <a:sym typeface="Sora"/>
              </a:rPr>
              <a:t>tinggal</a:t>
            </a:r>
            <a:endParaRPr sz="2800" dirty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Dataset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ad2f6649_0_7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557213" y="2826084"/>
            <a:ext cx="3243262" cy="1814512"/>
          </a:xfrm>
          <a:prstGeom prst="roundRect">
            <a:avLst>
              <a:gd name="adj" fmla="val 8793"/>
            </a:avLst>
          </a:prstGeom>
          <a:solidFill>
            <a:schemeClr val="bg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Jumlah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 Data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Humnst777 Blk BT" panose="020B0803030504030204" pitchFamily="34" charset="0"/>
            </a:endParaRPr>
          </a:p>
          <a:p>
            <a:pPr algn="ctr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nst777 Blk BT" panose="020B0803030504030204" pitchFamily="34" charset="0"/>
              </a:rPr>
              <a:t>1338</a:t>
            </a:r>
            <a:endParaRPr lang="en-US" sz="36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24350" y="1501224"/>
            <a:ext cx="3243262" cy="1814512"/>
          </a:xfrm>
          <a:prstGeom prst="roundRect">
            <a:avLst>
              <a:gd name="adj" fmla="val 8793"/>
            </a:avLst>
          </a:prstGeom>
          <a:solidFill>
            <a:schemeClr val="bg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3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Kategorik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Humnst777 Blk BT" panose="020B0803030504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nst777 Blk BT" panose="020B0803030504030204" pitchFamily="34" charset="0"/>
              </a:rPr>
              <a:t>Sex</a:t>
            </a: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nst777 Blk BT" panose="020B0803030504030204" pitchFamily="34" charset="0"/>
              </a:rPr>
              <a:t>Smoker</a:t>
            </a: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nst777 Blk BT" panose="020B0803030504030204" pitchFamily="34" charset="0"/>
              </a:rPr>
              <a:t>Region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52926" y="4161891"/>
            <a:ext cx="3243262" cy="1814512"/>
          </a:xfrm>
          <a:prstGeom prst="roundRect">
            <a:avLst>
              <a:gd name="adj" fmla="val 8793"/>
            </a:avLst>
          </a:prstGeom>
          <a:solidFill>
            <a:schemeClr val="bg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3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Numerik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Humnst777 Blk BT" panose="020B0803030504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nst777 Blk BT" panose="020B0803030504030204" pitchFamily="34" charset="0"/>
              </a:rPr>
              <a:t>Age</a:t>
            </a: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nst777 Blk BT" panose="020B0803030504030204" pitchFamily="34" charset="0"/>
              </a:rPr>
              <a:t>BMI</a:t>
            </a: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nst777 Blk BT" panose="020B0803030504030204" pitchFamily="34" charset="0"/>
              </a:rPr>
              <a:t>Children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596188" y="2753250"/>
            <a:ext cx="1076325" cy="777633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567612" y="3980186"/>
            <a:ext cx="1089031" cy="82337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838888" y="2826084"/>
            <a:ext cx="3243262" cy="1814512"/>
          </a:xfrm>
          <a:prstGeom prst="roundRect">
            <a:avLst>
              <a:gd name="adj" fmla="val 8793"/>
            </a:avLst>
          </a:prstGeom>
          <a:solidFill>
            <a:schemeClr val="accent4">
              <a:lumMod val="75000"/>
              <a:alpha val="64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Tagihan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Humnst777 Blk BT" panose="020B080303050403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(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numerik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umnst777 Blk BT" panose="020B0803030504030204" pitchFamily="34" charset="0"/>
              </a:rPr>
              <a:t>)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umnst777 Blk BT" panose="020B0803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2ad2f6649_0_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Descriptive Statistics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67615" y="1184224"/>
            <a:ext cx="2444198" cy="183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Umur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sample 1338</a:t>
            </a:r>
          </a:p>
          <a:p>
            <a:pPr algn="ctr">
              <a:lnSpc>
                <a:spcPct val="120000"/>
              </a:lnSpc>
            </a:pPr>
            <a:endParaRPr lang="en-US" sz="1600" dirty="0"/>
          </a:p>
          <a:p>
            <a:pPr algn="ctr">
              <a:lnSpc>
                <a:spcPct val="120000"/>
              </a:lnSpc>
            </a:pP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Min = 18 </a:t>
            </a:r>
            <a:r>
              <a:rPr lang="en-US" sz="2300" dirty="0" err="1" smtClean="0">
                <a:solidFill>
                  <a:schemeClr val="accent4">
                    <a:lumMod val="50000"/>
                  </a:schemeClr>
                </a:solidFill>
              </a:rPr>
              <a:t>tahun</a:t>
            </a:r>
            <a:endParaRPr lang="en-US" sz="23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Max = 64  </a:t>
            </a:r>
            <a:r>
              <a:rPr lang="en-US" sz="2300" dirty="0" err="1" smtClean="0">
                <a:solidFill>
                  <a:schemeClr val="accent4">
                    <a:lumMod val="50000"/>
                  </a:schemeClr>
                </a:solidFill>
              </a:rPr>
              <a:t>tahun</a:t>
            </a:r>
            <a:endParaRPr lang="en-US" sz="23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83436" y="3319805"/>
            <a:ext cx="3222886" cy="10310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</a:rPr>
              <a:t>Rataan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</a:rPr>
              <a:t>39,21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</a:endParaRP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082" y="3319805"/>
            <a:ext cx="3222886" cy="10310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</a:rPr>
              <a:t>Median</a:t>
            </a:r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oolvetica Rg" panose="020B0603030602020004" pitchFamily="34" charset="0"/>
              </a:rPr>
              <a:t>39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</a:endParaRP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  <a:latin typeface="Coolvetica Rg" panose="020B06030306020200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123" y="5381468"/>
            <a:ext cx="7346870" cy="110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Berdasarkan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hasil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rataan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yang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hampir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sama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dengan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median,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bisa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dikatakan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data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berdasarkan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umurini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simetris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51da43991_0_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dirty="0"/>
          </a:p>
        </p:txBody>
      </p:sp>
      <p:sp>
        <p:nvSpPr>
          <p:cNvPr id="4" name="Rectangle 2"/>
          <p:cNvSpPr/>
          <p:nvPr/>
        </p:nvSpPr>
        <p:spPr>
          <a:xfrm>
            <a:off x="569625" y="1827933"/>
            <a:ext cx="3839981" cy="15148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Rataan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Umur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Perokok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“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Laki-laki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”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38.45</a:t>
            </a:r>
          </a:p>
        </p:txBody>
      </p:sp>
      <p:sp>
        <p:nvSpPr>
          <p:cNvPr id="6" name="Rectangle 2"/>
          <p:cNvSpPr/>
          <p:nvPr/>
        </p:nvSpPr>
        <p:spPr>
          <a:xfrm>
            <a:off x="569625" y="3899074"/>
            <a:ext cx="3839981" cy="163229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76200" cap="rnd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Coolvetica Rg" panose="020B0603030602020004" pitchFamily="34" charset="0"/>
              </a:rPr>
              <a:t>Rataan</a:t>
            </a:r>
            <a:r>
              <a:rPr lang="en-US" sz="2800" dirty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olvetica Rg" panose="020B0603030602020004" pitchFamily="34" charset="0"/>
              </a:rPr>
              <a:t>Umur</a:t>
            </a:r>
            <a:r>
              <a:rPr lang="en-US" sz="2800" dirty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olvetica Rg" panose="020B0603030602020004" pitchFamily="34" charset="0"/>
              </a:rPr>
              <a:t>Perokok</a:t>
            </a:r>
            <a:r>
              <a:rPr lang="en-US" sz="2800" dirty="0">
                <a:solidFill>
                  <a:schemeClr val="tx1"/>
                </a:solidFill>
                <a:latin typeface="Coolvetica Rg" panose="020B0603030602020004" pitchFamily="34" charset="0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“</a:t>
            </a:r>
            <a:r>
              <a:rPr lang="en-US" sz="2800" dirty="0" err="1" smtClean="0">
                <a:solidFill>
                  <a:schemeClr val="tx1"/>
                </a:solidFill>
                <a:latin typeface="Coolvetica Rg" panose="020B0603030602020004" pitchFamily="34" charset="0"/>
              </a:rPr>
              <a:t>Perempuan</a:t>
            </a:r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”</a:t>
            </a:r>
            <a:endParaRPr lang="en-US" sz="2800" dirty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endParaRPr lang="en-US" sz="2800" dirty="0" smtClean="0">
              <a:solidFill>
                <a:schemeClr val="tx1"/>
              </a:solidFill>
              <a:latin typeface="Coolvetica Rg" panose="020B06030306020200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olvetica Rg" panose="020B0603030602020004" pitchFamily="34" charset="0"/>
              </a:rPr>
              <a:t>38.61</a:t>
            </a:r>
            <a:endParaRPr lang="en-US" sz="2800" dirty="0">
              <a:solidFill>
                <a:schemeClr val="tx1"/>
              </a:solidFill>
              <a:latin typeface="Coolvetica Rg" panose="020B06030306020200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94827" y="1525933"/>
            <a:ext cx="4448190" cy="427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Rataan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Umur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“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Laki-laki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hampir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u="sng" dirty="0" err="1" smtClean="0">
                <a:solidFill>
                  <a:schemeClr val="tx1"/>
                </a:solidFill>
              </a:rPr>
              <a:t>sama</a:t>
            </a:r>
            <a:r>
              <a:rPr lang="en-US" sz="1800" b="1" u="sng" dirty="0" smtClean="0">
                <a:solidFill>
                  <a:schemeClr val="tx1"/>
                </a:solidFill>
              </a:rPr>
              <a:t> </a:t>
            </a:r>
            <a:r>
              <a:rPr lang="en-US" sz="1800" b="1" u="sng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dari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Rataan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Umur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Perokok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Perempuan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1435</Words>
  <Application>Microsoft Office PowerPoint</Application>
  <PresentationFormat>Widescreen</PresentationFormat>
  <Paragraphs>328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Coolvetica Rg</vt:lpstr>
      <vt:lpstr>Arial</vt:lpstr>
      <vt:lpstr>Montserrat Light</vt:lpstr>
      <vt:lpstr>Segoe UI</vt:lpstr>
      <vt:lpstr>Humnst777 Blk BT</vt:lpstr>
      <vt:lpstr>Sora</vt:lpstr>
      <vt:lpstr>Roboto Mono Medium</vt:lpstr>
      <vt:lpstr>Arial Nova Cond</vt:lpstr>
      <vt:lpstr>Roboto Mono</vt:lpstr>
      <vt:lpstr>Calibri</vt:lpstr>
      <vt:lpstr>Roboto Mono Light</vt:lpstr>
      <vt:lpstr>Helvetica Neue</vt:lpstr>
      <vt:lpstr>1_Office Theme</vt:lpstr>
      <vt:lpstr>Office Theme</vt:lpstr>
      <vt:lpstr>PowerPoint Presentation</vt:lpstr>
      <vt:lpstr>Outline</vt:lpstr>
      <vt:lpstr>Introduction</vt:lpstr>
      <vt:lpstr>Introduction</vt:lpstr>
      <vt:lpstr>Dataset</vt:lpstr>
      <vt:lpstr>Dataset</vt:lpstr>
      <vt:lpstr>Descriptive Statistics Analysis</vt:lpstr>
      <vt:lpstr>Rataan Umur</vt:lpstr>
      <vt:lpstr>Rataan Umur</vt:lpstr>
      <vt:lpstr>Rataan BMI </vt:lpstr>
      <vt:lpstr>Varian dari Tagihan Premi</vt:lpstr>
      <vt:lpstr>Rataan dari Tagihan Premi</vt:lpstr>
      <vt:lpstr>Rataan dari Tagihan Premi</vt:lpstr>
      <vt:lpstr>Categorical Variables Analysis</vt:lpstr>
      <vt:lpstr>Gender apa dengan premi lebih tinggi ?</vt:lpstr>
      <vt:lpstr>Premi di tiap region</vt:lpstr>
      <vt:lpstr>Proporsi orang tiap region</vt:lpstr>
      <vt:lpstr>Proporsi orang berdasarkan aktivitas merokok</vt:lpstr>
      <vt:lpstr>Peluang laki-laki/perempuan jika diketahui merokok</vt:lpstr>
      <vt:lpstr>Continuous Variables Analysis</vt:lpstr>
      <vt:lpstr>Peluang jumlah tagihan berdasarkan BMI</vt:lpstr>
      <vt:lpstr>Peluang bersyarat</vt:lpstr>
      <vt:lpstr>Peluang bersyarat</vt:lpstr>
      <vt:lpstr>Peluang bersyarat</vt:lpstr>
      <vt:lpstr>Variables Correlation</vt:lpstr>
      <vt:lpstr>Correlation </vt:lpstr>
      <vt:lpstr>Correlation </vt:lpstr>
      <vt:lpstr>Hypothesis Testing</vt:lpstr>
      <vt:lpstr>Uji Hipotesis :  Tagihan kesehatan perokok lebih tinggi daripada tagihan kesehatan non perokok</vt:lpstr>
      <vt:lpstr>Uji Hipotesis :  Tagihan premi dengan BMI&gt;25 lebih tinggi daripada tagihan premi dengan BMI&lt;25</vt:lpstr>
      <vt:lpstr>Uji Hipotesis :  BMI laki-laki dan perempuan sama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 TRI PUTRA</dc:creator>
  <cp:lastModifiedBy>eric kristanto</cp:lastModifiedBy>
  <cp:revision>29</cp:revision>
  <dcterms:created xsi:type="dcterms:W3CDTF">2022-06-30T03:08:43Z</dcterms:created>
  <dcterms:modified xsi:type="dcterms:W3CDTF">2022-10-10T09:19:41Z</dcterms:modified>
</cp:coreProperties>
</file>