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526a02cb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526a02cb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526a02cb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526a02cb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526a02cb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526a02cb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526a02cbf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526a02cbf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baa56c83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baa56c8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baa56c83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baa56c83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baa56c83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baa56c83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708" y="687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Cryptography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CS131 Spring 2025 Semester Project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Fady Attaalla </a:t>
            </a:r>
            <a:endParaRPr sz="1400"/>
          </a:p>
        </p:txBody>
      </p:sp>
      <p:pic>
        <p:nvPicPr>
          <p:cNvPr id="136" name="Google Shape;136;p13" title="4ba8af82-c050-4242-aeeb-71230373ca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875" y="1522263"/>
            <a:ext cx="2098975" cy="209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Cryptography?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359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science of securing information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Messaging, banking, data storage, etc.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Symmetric Encryption and Asymmetric Encryption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Classical systems rely on hard math problems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225" y="947900"/>
            <a:ext cx="353085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Quantum Cryptography?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3538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Uses quantum physics to secure data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Quantum Key Distribution (QKD)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Based on no cloning theorem, and measurement disturbs quantum states</a:t>
            </a:r>
            <a:endParaRPr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950" y="980500"/>
            <a:ext cx="3530851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Quantum Key Distribution(BB84 Protocol) Works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00" y="1698650"/>
            <a:ext cx="722176" cy="9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800" y="1698663"/>
            <a:ext cx="759300" cy="9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0275" y="1847688"/>
            <a:ext cx="1192525" cy="67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250" y="1698662"/>
            <a:ext cx="722176" cy="9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825" y="1698663"/>
            <a:ext cx="759300" cy="9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 rotWithShape="1">
          <a:blip r:embed="rId6">
            <a:alphaModFix/>
          </a:blip>
          <a:srcRect b="34631" l="0" r="0" t="0"/>
          <a:stretch/>
        </p:blipFill>
        <p:spPr>
          <a:xfrm>
            <a:off x="5231425" y="1925712"/>
            <a:ext cx="1304400" cy="44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1077601" y="1307850"/>
            <a:ext cx="14784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Alice sends photons with random polarization directions to Bob 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5144426" y="1307850"/>
            <a:ext cx="14784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Bob chooses basis for measurement randomly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1027338" y="2525450"/>
            <a:ext cx="14784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.g.,  Alice for: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“+” basis:   uses | for 1 and —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 0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“x” basis: uses / for 1 and \ for 0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6"/>
          <p:cNvSpPr txBox="1"/>
          <p:nvPr/>
        </p:nvSpPr>
        <p:spPr>
          <a:xfrm>
            <a:off x="5472475" y="1763750"/>
            <a:ext cx="7593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—</a:t>
            </a:r>
            <a:endParaRPr sz="2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100" y="3393287"/>
            <a:ext cx="722176" cy="9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2800" y="3393288"/>
            <a:ext cx="759300" cy="9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6"/>
          <p:cNvSpPr txBox="1"/>
          <p:nvPr/>
        </p:nvSpPr>
        <p:spPr>
          <a:xfrm>
            <a:off x="1027326" y="4133950"/>
            <a:ext cx="14784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Alice and Bob compare bases publicly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1114351" y="3437325"/>
            <a:ext cx="13914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Alice Basis: </a:t>
            </a:r>
            <a:r>
              <a:rPr b="1" lang="en" sz="1000">
                <a:solidFill>
                  <a:schemeClr val="lt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x</a:t>
            </a: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en" sz="1000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+</a:t>
            </a: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en" sz="1000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x</a:t>
            </a: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en" sz="1000">
                <a:solidFill>
                  <a:schemeClr val="lt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x</a:t>
            </a: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en" sz="1000">
                <a:solidFill>
                  <a:schemeClr val="lt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+</a:t>
            </a:r>
            <a:endParaRPr b="1" sz="1000">
              <a:solidFill>
                <a:schemeClr val="lt1"/>
              </a:solidFill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1164600" y="3743050"/>
            <a:ext cx="13044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Bob Basis: </a:t>
            </a:r>
            <a:r>
              <a:rPr b="1" lang="en" sz="1000">
                <a:solidFill>
                  <a:schemeClr val="lt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x</a:t>
            </a: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en" sz="1000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x</a:t>
            </a: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en" sz="1000">
                <a:solidFill>
                  <a:schemeClr val="lt1"/>
                </a:solidFill>
                <a:highlight>
                  <a:srgbClr val="FF0000"/>
                </a:highlight>
                <a:latin typeface="Lato"/>
                <a:ea typeface="Lato"/>
                <a:cs typeface="Lato"/>
                <a:sym typeface="Lato"/>
              </a:rPr>
              <a:t>+</a:t>
            </a: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en" sz="1000">
                <a:solidFill>
                  <a:schemeClr val="lt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x</a:t>
            </a: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b="1" lang="en" sz="1000">
                <a:solidFill>
                  <a:schemeClr val="lt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+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1" name="Google Shape;1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250" y="3393287"/>
            <a:ext cx="722176" cy="9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5825" y="3393288"/>
            <a:ext cx="759300" cy="9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6"/>
          <p:cNvSpPr txBox="1"/>
          <p:nvPr/>
        </p:nvSpPr>
        <p:spPr>
          <a:xfrm>
            <a:off x="5178726" y="3065300"/>
            <a:ext cx="14784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Sifting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5144426" y="3628450"/>
            <a:ext cx="14784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Matching Basis:</a:t>
            </a:r>
            <a:r>
              <a:rPr b="1" lang="en" sz="1000">
                <a:solidFill>
                  <a:schemeClr val="lt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x,x,</a:t>
            </a:r>
            <a:r>
              <a:rPr b="1" lang="en" sz="1000">
                <a:solidFill>
                  <a:schemeClr val="lt1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+</a:t>
            </a:r>
            <a:endParaRPr b="1" sz="1000">
              <a:solidFill>
                <a:schemeClr val="lt1"/>
              </a:solidFill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Final Bits: 1,0,1</a:t>
            </a: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3219413" y="1473400"/>
            <a:ext cx="11925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Alice sends photon sequence: </a:t>
            </a:r>
            <a:r>
              <a:rPr b="1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 — \ \ |</a:t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QKD is Secure</a:t>
            </a:r>
            <a:endParaRPr/>
          </a:p>
        </p:txBody>
      </p:sp>
      <p:pic>
        <p:nvPicPr>
          <p:cNvPr id="181" name="Google Shape;1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1875" y="1595925"/>
            <a:ext cx="722176" cy="9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200" y="1620400"/>
            <a:ext cx="759300" cy="97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7"/>
          <p:cNvSpPr txBox="1"/>
          <p:nvPr/>
        </p:nvSpPr>
        <p:spPr>
          <a:xfrm>
            <a:off x="342375" y="1494725"/>
            <a:ext cx="23007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Quantum measurement disturbs the photon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 doesn’t know the right basis → makes random guesses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These wrong guesses introduce errors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Alice and Bob can detect Eves tampering by checking a sample of bits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4688" y="3443650"/>
            <a:ext cx="759301" cy="9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700000">
            <a:off x="3885700" y="2942385"/>
            <a:ext cx="1203075" cy="37367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7"/>
          <p:cNvSpPr/>
          <p:nvPr/>
        </p:nvSpPr>
        <p:spPr>
          <a:xfrm rot="-2931606">
            <a:off x="5824915" y="3092060"/>
            <a:ext cx="948473" cy="15372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301150" y="3085825"/>
            <a:ext cx="4941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? </a:t>
            </a:r>
            <a:endParaRPr b="1"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7"/>
          <p:cNvSpPr txBox="1"/>
          <p:nvPr/>
        </p:nvSpPr>
        <p:spPr>
          <a:xfrm>
            <a:off x="7000500" y="1750513"/>
            <a:ext cx="1560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If Eve guesses the wrong basis, </a:t>
            </a:r>
            <a:r>
              <a:rPr b="1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Bob's measurement will likely be wrong.</a:t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7"/>
          <p:cNvSpPr txBox="1"/>
          <p:nvPr/>
        </p:nvSpPr>
        <p:spPr>
          <a:xfrm>
            <a:off x="6559400" y="3195863"/>
            <a:ext cx="1560600" cy="4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 guesses basis and sends Bob a new photon</a:t>
            </a:r>
            <a:endParaRPr b="1"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Applications of QKD</a:t>
            </a:r>
            <a:endParaRPr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1297500" y="1567550"/>
            <a:ext cx="3970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Government &amp; military:</a:t>
            </a:r>
            <a:r>
              <a:rPr lang="en" sz="1100"/>
              <a:t> Secure diplomatic and defense communication.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Banks &amp; finance:</a:t>
            </a:r>
            <a:r>
              <a:rPr lang="en" sz="1100"/>
              <a:t> Quantum-safe data transmission.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Quantum satellites:</a:t>
            </a:r>
            <a:r>
              <a:rPr lang="en" sz="1100"/>
              <a:t> Long-distance QKD (e.g., China’s Micius satellite).</a:t>
            </a:r>
            <a:endParaRPr sz="11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Research &amp; development:</a:t>
            </a:r>
            <a:r>
              <a:rPr lang="en" sz="1100"/>
              <a:t> Europe, U.S., and Japan are testing quantum networks.</a:t>
            </a:r>
            <a:endParaRPr sz="1100"/>
          </a:p>
        </p:txBody>
      </p:sp>
      <p:pic>
        <p:nvPicPr>
          <p:cNvPr id="196" name="Google Shape;1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1075" y="2353225"/>
            <a:ext cx="3571200" cy="2261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0225" y="1073869"/>
            <a:ext cx="1716987" cy="1623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Limitations of QKD</a:t>
            </a:r>
            <a:endParaRPr/>
          </a:p>
        </p:txBody>
      </p:sp>
      <p:sp>
        <p:nvSpPr>
          <p:cNvPr id="203" name="Google Shape;203;p19"/>
          <p:cNvSpPr txBox="1"/>
          <p:nvPr>
            <p:ph idx="1" type="body"/>
          </p:nvPr>
        </p:nvSpPr>
        <p:spPr>
          <a:xfrm>
            <a:off x="1297500" y="1567550"/>
            <a:ext cx="3545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Limited distance over fiber</a:t>
            </a:r>
            <a:r>
              <a:rPr lang="en"/>
              <a:t> (typically &lt; 100 km without repeaters)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High cost of quantum hardware</a:t>
            </a:r>
            <a:r>
              <a:rPr lang="en"/>
              <a:t> (detectors, single-photon sources)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Sensitive to environmental noise</a:t>
            </a:r>
            <a:r>
              <a:rPr lang="en"/>
              <a:t> (e.g., fiber loss, air turbulence)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Requires trusted hardware &amp; secure calibration</a:t>
            </a:r>
            <a:endParaRPr/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Integration with existing networks is still in development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Outlook</a:t>
            </a:r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1297500" y="1567550"/>
            <a:ext cx="3597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00"/>
              <a:t> Toward a </a:t>
            </a:r>
            <a:r>
              <a:rPr b="1" lang="en" sz="4400"/>
              <a:t>Quantum Internet</a:t>
            </a:r>
            <a:r>
              <a:rPr lang="en" sz="4400"/>
              <a:t>: global-scale secure communications</a:t>
            </a:r>
            <a:endParaRPr sz="44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4400"/>
              <a:t>Integration with classical networks</a:t>
            </a:r>
            <a:r>
              <a:rPr lang="en" sz="4400"/>
              <a:t> (hybrid systems)</a:t>
            </a:r>
            <a:endParaRPr sz="44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00"/>
              <a:t>Ongoing research in </a:t>
            </a:r>
            <a:r>
              <a:rPr b="1" lang="en" sz="4400"/>
              <a:t>quantum repeaters</a:t>
            </a:r>
            <a:r>
              <a:rPr lang="en" sz="4400"/>
              <a:t>, </a:t>
            </a:r>
            <a:r>
              <a:rPr b="1" lang="en" sz="4400"/>
              <a:t>long-distance QKD</a:t>
            </a:r>
            <a:endParaRPr b="1" sz="44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00"/>
              <a:t>Growing investment from tech companies and governments</a:t>
            </a:r>
            <a:endParaRPr sz="4400"/>
          </a:p>
          <a:p>
            <a:pPr indent="-2984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4400"/>
              <a:t>QKD is a foundation for post-quantum security</a:t>
            </a:r>
            <a:endParaRPr sz="4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