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0198-ACFF-030D-64B3-6B76DD0B9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3" y="820615"/>
            <a:ext cx="9343291" cy="90744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solidFill>
                  <a:schemeClr val="bg1"/>
                </a:solidFill>
              </a:rPr>
              <a:t>CIBERSEGURIDAD: PILAR ESTRATÉGICO EN LA PROTECCIÓN DIGITAL </a:t>
            </a:r>
          </a:p>
        </p:txBody>
      </p:sp>
      <p:pic>
        <p:nvPicPr>
          <p:cNvPr id="1026" name="Picture 2" descr="Ciberseguridad en el IoT: escenario actual, buenas prácticas y riesgos">
            <a:extLst>
              <a:ext uri="{FF2B5EF4-FFF2-40B4-BE49-F238E27FC236}">
                <a16:creationId xmlns:a16="http://schemas.microsoft.com/office/drawing/2014/main" id="{69F7B83A-AA22-0AAF-7764-193784DF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05" y="1810116"/>
            <a:ext cx="5757891" cy="3831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92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33FC3-BB3A-9F83-B2F0-6DC6B1E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Conclusión.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31BB3-6638-A67B-2F93-F7E976CA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La ciberseguridad es hoy un factor </a:t>
            </a:r>
            <a:r>
              <a:rPr lang="es-MX" b="1" dirty="0"/>
              <a:t>estratégico, social y económico</a:t>
            </a:r>
            <a:r>
              <a:rPr lang="es-MX" dirty="0"/>
              <a:t>. La transformación digital no puede sostenerse sin estructuras sólidas de protección.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amenaza es permanente y global.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responsabilidad es compartida: gobiernos, empresas, profesionales y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La preparación y educación continua son nuestras mejores defensas.</a:t>
            </a:r>
          </a:p>
          <a:p>
            <a:endParaRPr lang="es-MX" dirty="0"/>
          </a:p>
        </p:txBody>
      </p:sp>
      <p:pic>
        <p:nvPicPr>
          <p:cNvPr id="9218" name="Picture 2" descr="Este meme es ideal para el final de una presentación Power Point de colegio  o universidad. :)">
            <a:extLst>
              <a:ext uri="{FF2B5EF4-FFF2-40B4-BE49-F238E27FC236}">
                <a16:creationId xmlns:a16="http://schemas.microsoft.com/office/drawing/2014/main" id="{8A155395-D181-3D6F-760D-D407B7B67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33" y="2050315"/>
            <a:ext cx="448277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3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05EA-601C-B995-A682-B2C8E1E4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¿Qué es la ciberseguridad?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95954-6DBA-F399-15B1-5BD77907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1231"/>
            <a:ext cx="4954587" cy="41499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/>
              <a:t>La ciberseguridad es el conjunto de prácticas, herramientas, políticas y procesos orientados a proteger los sistemas informáticos, redes, dispositivos y datos frente a accesos no autorizados, ataques, daños o robos.</a:t>
            </a:r>
          </a:p>
          <a:p>
            <a:r>
              <a:rPr lang="es-MX" dirty="0"/>
              <a:t>Se basa en el modelo CIA: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Confidencialidad</a:t>
            </a:r>
            <a:r>
              <a:rPr lang="es-MX" dirty="0"/>
              <a:t>: Solo las personas autorizadas acceden a la información.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Integridad</a:t>
            </a:r>
            <a:r>
              <a:rPr lang="es-MX" dirty="0"/>
              <a:t>: La información es exacta y no ha sido modificada maliciosamente.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Disponibilidad</a:t>
            </a:r>
            <a:r>
              <a:rPr lang="es-MX" dirty="0"/>
              <a:t>: Los sistemas y datos deben estar accesibles cuando se necesitan.</a:t>
            </a:r>
          </a:p>
          <a:p>
            <a:endParaRPr lang="es-MX" dirty="0"/>
          </a:p>
        </p:txBody>
      </p:sp>
      <p:pic>
        <p:nvPicPr>
          <p:cNvPr id="2052" name="Picture 4" descr="Qué es la Ciberseguridad? - starkcloud.com">
            <a:extLst>
              <a:ext uri="{FF2B5EF4-FFF2-40B4-BE49-F238E27FC236}">
                <a16:creationId xmlns:a16="http://schemas.microsoft.com/office/drawing/2014/main" id="{AD56E8C0-129C-BF10-AE8C-3CC9DDEC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72407"/>
            <a:ext cx="5793504" cy="32443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21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2770-3E05-2A24-3FA4-E352DBD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IMPORTANCIA ESTRATÉGICA DE LA CIBERSEGURIDAD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365CD-7989-D866-4075-F72D58FD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5723"/>
            <a:ext cx="4951411" cy="4255478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En el mundo actual, las organizaciones están cada vez más digitalizadas. Esto trae eficiencia, pero también mayor exposición a amenazas cibernéticas. Un solo ataque puede causar: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Interrupción de operaciones.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Pérdida de propiedad intelectual.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Filtración de datos personales de clientes o empleados.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Daño reputacional irreversible.</a:t>
            </a:r>
          </a:p>
          <a:p>
            <a:endParaRPr lang="es-MX" dirty="0"/>
          </a:p>
        </p:txBody>
      </p:sp>
      <p:pic>
        <p:nvPicPr>
          <p:cNvPr id="3074" name="Picture 2" descr="Qué es la ciberseguridad y por qué importa? | IT Masters Mag">
            <a:extLst>
              <a:ext uri="{FF2B5EF4-FFF2-40B4-BE49-F238E27FC236}">
                <a16:creationId xmlns:a16="http://schemas.microsoft.com/office/drawing/2014/main" id="{3EBE2EB3-E745-713F-183E-1526F7F95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17" y="2516857"/>
            <a:ext cx="4809602" cy="2693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9066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2C407-E791-4CDA-F29F-0573BFD3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¿Cuáles son las amenazas avanzadas y su evolución?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A3B2D-BD70-D98F-1B10-6BE281A49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1" y="1981200"/>
            <a:ext cx="5216770" cy="381000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Las amenazas cibernéticas evolucionan constantemente en complejidad y sofisticación. Algunas de las más comunes y peligrosas incluyen: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Malware</a:t>
            </a:r>
            <a:r>
              <a:rPr lang="es-MX" dirty="0"/>
              <a:t>: Software malicioso que puede robar, cifrar o destruir datos. Incluye virus, troyanos, gusanos y ransomware.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Ransomware</a:t>
            </a:r>
            <a:r>
              <a:rPr lang="es-MX" dirty="0"/>
              <a:t>: Encripta archivos de una víctima y exige un pago para restaurarlos. Ataca tanto a individuos como a gobiernos.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Phishing</a:t>
            </a:r>
            <a:r>
              <a:rPr lang="es-MX" dirty="0"/>
              <a:t>: Correos o mensajes falsos que imitan a entidades legítimas para robar credenciales o información personal.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Ataques de día cero (zero-day)</a:t>
            </a:r>
            <a:r>
              <a:rPr lang="es-MX" dirty="0"/>
              <a:t>: Explotan vulnerabilidades desconocidas en sistemas antes de que sean corregidas.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Deepfakes y manipulación de contenido</a:t>
            </a:r>
            <a:r>
              <a:rPr lang="es-MX" dirty="0"/>
              <a:t>: Amenazas emergentes que afectan la credibilidad y pueden ser usados en campañas de desinformación.</a:t>
            </a:r>
          </a:p>
          <a:p>
            <a:endParaRPr lang="es-MX" dirty="0"/>
          </a:p>
        </p:txBody>
      </p:sp>
      <p:pic>
        <p:nvPicPr>
          <p:cNvPr id="4098" name="Picture 2" descr="73.574 Ciberseguridad Stock Photos, High-Res Pictures, and Images - Getty  Images | Ciber seguridad, Tecnología, Big data">
            <a:extLst>
              <a:ext uri="{FF2B5EF4-FFF2-40B4-BE49-F238E27FC236}">
                <a16:creationId xmlns:a16="http://schemas.microsoft.com/office/drawing/2014/main" id="{E3236249-9CCD-7422-E5DA-CBB3B67CC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54" y="2284439"/>
            <a:ext cx="5454894" cy="2923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281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F499-2B8E-24BF-6D5B-3806F211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GESTIÓN DE LA CIBERSEGURIDAD EN LAS ORGANIZACIONES / Empresas.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361A8-FD33-4B67-88C2-98AF2E1A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17077"/>
            <a:ext cx="4951411" cy="39741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MX" dirty="0"/>
              <a:t>Una empresa que no tenga una estrategia clara de ciberseguridad está en riesgo constante. Las medidas deben incluir: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Sistema de Gestión de Seguridad de la Información (SGSI)</a:t>
            </a:r>
            <a:r>
              <a:rPr lang="es-MX" dirty="0"/>
              <a:t>: Basado en normas como ISO 27001, ayuda a estructurar políticas, controles y auditorías.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Política de seguridad informática</a:t>
            </a:r>
            <a:r>
              <a:rPr lang="es-MX" dirty="0"/>
              <a:t>: Documento formal que regula el uso de recursos digitales, acceso a datos, y protocolos de emergencia.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Análisis de riesgos</a:t>
            </a:r>
            <a:r>
              <a:rPr lang="es-MX" dirty="0"/>
              <a:t>: Identificar los activos más valiosos y las amenazas más probables para priorizar medidas.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Simulacros y respuesta a incidentes</a:t>
            </a:r>
            <a:r>
              <a:rPr lang="es-MX" dirty="0"/>
              <a:t>: Prepararse para reaccionar rápida y eficazmente ante una intrusión o filtración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Concienciación organizacional</a:t>
            </a:r>
            <a:r>
              <a:rPr lang="es-MX" dirty="0"/>
              <a:t>: La seguridad debe estar presente en todos los niveles de la empresa, desde la gerencia hasta los colaboradores.</a:t>
            </a:r>
          </a:p>
        </p:txBody>
      </p:sp>
      <p:pic>
        <p:nvPicPr>
          <p:cNvPr id="5122" name="Picture 2" descr="8 recomendaciones de ciberseguridad para su empresa - NYCE">
            <a:extLst>
              <a:ext uri="{FF2B5EF4-FFF2-40B4-BE49-F238E27FC236}">
                <a16:creationId xmlns:a16="http://schemas.microsoft.com/office/drawing/2014/main" id="{FBEB46E8-65AC-EC42-C3A9-0E17AB5E5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8" y="2581520"/>
            <a:ext cx="5428602" cy="27252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4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46864-3593-13BE-6740-0731A77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LA CIBERSEGURIDAD Y EL FACTOR HUMANO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2AD22-F4BC-0089-015A-F6566393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El factor humano es el eslabón más vulnerable en la cadena de seguridad. Muchos ataques exitosos explotan errores o descuidos de usuarios,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Caer en correos de phishing o enlaces maliciosos.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Uso de contraseñas débiles o repetidas.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Desconocimiento de protocolos de seguridad.</a:t>
            </a:r>
          </a:p>
        </p:txBody>
      </p:sp>
      <p:pic>
        <p:nvPicPr>
          <p:cNvPr id="6146" name="Picture 2" descr="Cómo ayuda la IA a la ciberseguridad | Blog UMAD">
            <a:extLst>
              <a:ext uri="{FF2B5EF4-FFF2-40B4-BE49-F238E27FC236}">
                <a16:creationId xmlns:a16="http://schemas.microsoft.com/office/drawing/2014/main" id="{904677ED-3514-AE64-8FED-5BD257464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267072"/>
            <a:ext cx="5362981" cy="33424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57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0359-7124-D3D0-4A89-CE60377F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CIBERSEGURIDAD EN LA NUBE Y TECNOLOGÍAS EMERGENTES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25CC0A-881A-32D0-A489-13A77CB38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8800"/>
            <a:ext cx="4951411" cy="3962401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La adopción masiva de la nube y tecnologías como Big Data, Inteligencia Artificial y Blockchain ofrecen grandes oportunidades pero también nuevos desafíos en ciberseguridad: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Seguridad en la nube:</a:t>
            </a:r>
            <a:r>
              <a:rPr lang="es-MX" dirty="0"/>
              <a:t> La protección de datos y servicios alojados en proveedores externos requiere controles estrictos y acuerdos claros.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IA y Machine Learning:</a:t>
            </a:r>
            <a:r>
              <a:rPr lang="es-MX" dirty="0"/>
              <a:t> Se usan para mejorar la detección de amenazas, pero también pueden ser explotadas por atacantes para crear ataques más sofisticados.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Blockchain:</a:t>
            </a:r>
            <a:r>
              <a:rPr lang="es-MX" dirty="0"/>
              <a:t> Ofrece integridad y transparencia, pero no es infalible; requiere análisis continuo de seguridad.</a:t>
            </a:r>
          </a:p>
        </p:txBody>
      </p:sp>
      <p:sp>
        <p:nvSpPr>
          <p:cNvPr id="5" name="AutoShape 4" descr="El ABC para mejorar tu ciberseguridad y cómo proteger tu información |  Tecnológico de Monterrey">
            <a:extLst>
              <a:ext uri="{FF2B5EF4-FFF2-40B4-BE49-F238E27FC236}">
                <a16:creationId xmlns:a16="http://schemas.microsoft.com/office/drawing/2014/main" id="{5A8D4815-75ED-7AE6-910A-5B5107D4B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3385" y="1846385"/>
            <a:ext cx="1735015" cy="173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7174" name="Picture 6" descr="10 errores de ciberseguridad más comunes">
            <a:extLst>
              <a:ext uri="{FF2B5EF4-FFF2-40B4-BE49-F238E27FC236}">
                <a16:creationId xmlns:a16="http://schemas.microsoft.com/office/drawing/2014/main" id="{482612CA-72D1-C4ED-17A2-3407D2535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9" y="2212365"/>
            <a:ext cx="4828700" cy="2773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9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B9787-E2C2-DD1D-CFB8-E877E988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LEGISLACIÓN Y NORMATIVAS EN CIBERSEGURIDAD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B70E4-C323-1F3E-A1D0-F2711F94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541714"/>
          </a:xfrm>
        </p:spPr>
        <p:txBody>
          <a:bodyPr>
            <a:normAutofit fontScale="62500" lnSpcReduction="20000"/>
          </a:bodyPr>
          <a:lstStyle/>
          <a:p>
            <a:r>
              <a:rPr lang="es-MX" dirty="0"/>
              <a:t>El marco legal para la protección de datos y seguridad informática está en constante evolución para responder a las nuevas amenazas: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Reglamento General de Protección de Datos (GDPR):</a:t>
            </a:r>
            <a:r>
              <a:rPr lang="es-MX" dirty="0"/>
              <a:t> Establece normas estrictas para la privacidad y manejo de datos en Europa, con multas severas.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Normativas locales:</a:t>
            </a:r>
            <a:r>
              <a:rPr lang="es-MX" dirty="0"/>
              <a:t> Cada país desarrolla sus propias leyes para regular la ciberseguridad y la privacidad (por ejemplo, la Ley de Protección de Datos Personales).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Estándares internacionales:</a:t>
            </a:r>
            <a:r>
              <a:rPr lang="es-MX" dirty="0"/>
              <a:t> ISO 27001, NIST, COBIT, entre otros, ofrecen guías para implementar sistemas de gestión de seguridad.</a:t>
            </a:r>
          </a:p>
        </p:txBody>
      </p:sp>
      <p:pic>
        <p:nvPicPr>
          <p:cNvPr id="8194" name="Picture 2" descr="LACNIC Blog | Explorando el futuro de la ciberseguridad">
            <a:extLst>
              <a:ext uri="{FF2B5EF4-FFF2-40B4-BE49-F238E27FC236}">
                <a16:creationId xmlns:a16="http://schemas.microsoft.com/office/drawing/2014/main" id="{9D36B2C5-759C-C2EA-73E8-EC0D56DC0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10" y="2497016"/>
            <a:ext cx="5247861" cy="25424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6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3E1C-0DF0-32B4-A5A7-A94BAA5E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bg1"/>
                </a:solidFill>
              </a:rPr>
              <a:t>Características para una buena ESTRATEGÍA DE SEGURIDAD.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982CD7-28EC-7F67-F65B-59918A91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Hay muchas características que componen una buena ciberseguridad, algunas de ellas son:</a:t>
            </a:r>
          </a:p>
          <a:p>
            <a:r>
              <a:rPr lang="es-MX" dirty="0"/>
              <a:t>Gestión de activos.</a:t>
            </a:r>
          </a:p>
          <a:p>
            <a:r>
              <a:rPr lang="es-MX" dirty="0"/>
              <a:t>Seguridad de operaciones.</a:t>
            </a:r>
          </a:p>
          <a:p>
            <a:r>
              <a:rPr lang="es-MX" dirty="0"/>
              <a:t>Gestión de los incidentes.</a:t>
            </a:r>
          </a:p>
          <a:p>
            <a:r>
              <a:rPr lang="es-MX" dirty="0"/>
              <a:t>Control de acceso a sistemas y aplicaciones.</a:t>
            </a:r>
          </a:p>
        </p:txBody>
      </p:sp>
      <p:pic>
        <p:nvPicPr>
          <p:cNvPr id="10244" name="Picture 4" descr="Marcos de ciberseguridad: todo lo que necesita saber - Ikusi">
            <a:extLst>
              <a:ext uri="{FF2B5EF4-FFF2-40B4-BE49-F238E27FC236}">
                <a16:creationId xmlns:a16="http://schemas.microsoft.com/office/drawing/2014/main" id="{4EB2055C-969D-8C97-43F0-BF8E6FD2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9" y="2277269"/>
            <a:ext cx="4716765" cy="31387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4738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28</TotalTime>
  <Words>782</Words>
  <Application>Microsoft Office PowerPoint</Application>
  <PresentationFormat>Panorámica</PresentationFormat>
  <Paragraphs>53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Circuito</vt:lpstr>
      <vt:lpstr>CIBERSEGURIDAD: PILAR ESTRATÉGICO EN LA PROTECCIÓN DIGITAL </vt:lpstr>
      <vt:lpstr>¿Qué es la ciberseguridad?</vt:lpstr>
      <vt:lpstr>IMPORTANCIA ESTRATÉGICA DE LA CIBERSEGURIDAD</vt:lpstr>
      <vt:lpstr>¿Cuáles son las amenazas avanzadas y su evolución?</vt:lpstr>
      <vt:lpstr>GESTIÓN DE LA CIBERSEGURIDAD EN LAS ORGANIZACIONES / Empresas.</vt:lpstr>
      <vt:lpstr>LA CIBERSEGURIDAD Y EL FACTOR HUMANO</vt:lpstr>
      <vt:lpstr>CIBERSEGURIDAD EN LA NUBE Y TECNOLOGÍAS EMERGENTES</vt:lpstr>
      <vt:lpstr>LEGISLACIÓN Y NORMATIVAS EN CIBERSEGURIDAD</vt:lpstr>
      <vt:lpstr>Características para una buena ESTRATEGÍA DE SEGURIDAD.</vt:lpstr>
      <vt:lpstr>Conclusión.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2025-06-07T01:08:51Z</dcterms:created>
  <dcterms:modified xsi:type="dcterms:W3CDTF">2025-06-07T01:37:29Z</dcterms:modified>
</cp:coreProperties>
</file>