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92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99" r:id="rId20"/>
    <p:sldId id="302" r:id="rId21"/>
    <p:sldId id="301" r:id="rId22"/>
    <p:sldId id="300" r:id="rId23"/>
    <p:sldId id="303" r:id="rId24"/>
    <p:sldId id="304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E2DF0-F0CF-48D2-8217-B70471726C8B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94050-6C13-4F95-84F0-8D1DF7C22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8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5942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479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003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8674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7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657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21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228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492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5333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32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54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101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105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138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2522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7759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341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2037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3355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2836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62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8306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5673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200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49021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9871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232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793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934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645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82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15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45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2D5-5C3C-4317-8D67-449B4435A65C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9530-3DBE-41F9-9AB6-98E30CBBB508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FC3-8690-4418-AEB4-0C20C44B947F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09F-DDC2-45A3-96EB-E66994FE09F1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BF6B-5612-4989-B5AD-C492776D31ED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4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0227-8890-48FD-AD68-E81872AF5D07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49B4-54F2-4A4E-B8D7-D18BF70EFB50}" type="datetime1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39F1-8740-4EA9-8E6E-3A6392B2076A}" type="datetime1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36D-173C-4536-8F7D-9ADAD3003AAC}" type="datetime1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BCA4FA-A006-4370-A16C-4E38AB0E6348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7A13-173D-432B-B958-EAADF79B75D3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F26D0C-BBFD-4735-9B6D-1D6162A21F31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76F53D-AEB7-4837-83C7-91C970C3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1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2466" y="2149406"/>
            <a:ext cx="5512166" cy="1702160"/>
          </a:xfrm>
        </p:spPr>
        <p:txBody>
          <a:bodyPr anchor="ctr">
            <a:normAutofit/>
          </a:bodyPr>
          <a:lstStyle/>
          <a:p>
            <a:r>
              <a:rPr lang="id-ID" sz="4400" b="1" dirty="0">
                <a:solidFill>
                  <a:schemeClr val="accent2"/>
                </a:solidFill>
              </a:rPr>
              <a:t>RULES OF INFERENCE</a:t>
            </a:r>
          </a:p>
        </p:txBody>
      </p:sp>
      <p:pic>
        <p:nvPicPr>
          <p:cNvPr id="6" name="Picture 5" descr="logo_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24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331244" y="172491"/>
          <a:ext cx="1868884" cy="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244" y="172491"/>
                        <a:ext cx="1868884" cy="95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6240017" y="332657"/>
            <a:ext cx="5688631" cy="1260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CADE4"/>
              </a:buClr>
            </a:pPr>
            <a:r>
              <a:rPr lang="id-ID" sz="2800" dirty="0">
                <a:solidFill>
                  <a:prstClr val="black"/>
                </a:solidFill>
              </a:rPr>
              <a:t>KS141203 MATEMATIKA DISKRIT (</a:t>
            </a:r>
            <a:r>
              <a:rPr lang="id-ID" sz="2800" i="1" dirty="0">
                <a:solidFill>
                  <a:prstClr val="black"/>
                </a:solidFill>
              </a:rPr>
              <a:t>DISCRETE MATHEMATICS</a:t>
            </a:r>
            <a:r>
              <a:rPr lang="id-ID" sz="2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2442" y="4725144"/>
            <a:ext cx="483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Ahmad Muklason, Ph.D.</a:t>
            </a:r>
            <a:endParaRPr lang="en-US" sz="2000" i="1" dirty="0">
              <a:solidFill>
                <a:prstClr val="black">
                  <a:lumMod val="65000"/>
                  <a:lumOff val="35000"/>
                </a:prstClr>
              </a:solidFill>
              <a:latin typeface="Calibri Light" panose="020F0302020204030204"/>
              <a:sym typeface="Symbol"/>
            </a:endParaRPr>
          </a:p>
        </p:txBody>
      </p:sp>
      <p:pic>
        <p:nvPicPr>
          <p:cNvPr id="10" name="Picture 8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86" y="1188048"/>
            <a:ext cx="2858706" cy="30413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668AF-A75C-49C9-BD85-F06A0E53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568820"/>
            <a:ext cx="7024744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Example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86002" y="1817440"/>
            <a:ext cx="9957253" cy="4377298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FontTx/>
              <a:buAutoNum type="arabicPeriod"/>
            </a:pPr>
            <a:r>
              <a:rPr lang="en-US" dirty="0"/>
              <a:t>¬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 </a:t>
            </a:r>
            <a:r>
              <a:rPr lang="en-US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		1</a:t>
            </a:r>
            <a:r>
              <a:rPr lang="en-US" baseline="30000" dirty="0">
                <a:sym typeface="Symbol" pitchFamily="18" charset="2"/>
              </a:rPr>
              <a:t>st</a:t>
            </a:r>
            <a:r>
              <a:rPr lang="en-US" dirty="0">
                <a:sym typeface="Symbol" pitchFamily="18" charset="2"/>
              </a:rPr>
              <a:t> hypothesis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¬</a:t>
            </a:r>
            <a:r>
              <a:rPr lang="en-US" i="1" dirty="0"/>
              <a:t>p</a:t>
            </a:r>
            <a:r>
              <a:rPr lang="en-US" dirty="0"/>
              <a:t>			Simplification using step 1</a:t>
            </a:r>
          </a:p>
          <a:p>
            <a:pPr marL="533400" indent="-533400">
              <a:buFontTx/>
              <a:buAutoNum type="arabicPeriod"/>
            </a:pPr>
            <a:r>
              <a:rPr lang="en-US" i="1" dirty="0"/>
              <a:t>r</a:t>
            </a:r>
            <a:r>
              <a:rPr lang="en-US" dirty="0"/>
              <a:t> → </a:t>
            </a:r>
            <a:r>
              <a:rPr lang="en-US" i="1" dirty="0"/>
              <a:t>p</a:t>
            </a:r>
            <a:r>
              <a:rPr lang="en-US" dirty="0"/>
              <a:t>		2</a:t>
            </a:r>
            <a:r>
              <a:rPr lang="en-US" baseline="30000" dirty="0"/>
              <a:t>nd</a:t>
            </a:r>
            <a:r>
              <a:rPr lang="en-US" dirty="0"/>
              <a:t> hypothesis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¬</a:t>
            </a:r>
            <a:r>
              <a:rPr lang="en-US" i="1" dirty="0"/>
              <a:t>r</a:t>
            </a:r>
            <a:r>
              <a:rPr lang="en-US" dirty="0"/>
              <a:t>			Modus </a:t>
            </a:r>
            <a:r>
              <a:rPr lang="en-US" dirty="0" err="1"/>
              <a:t>tollens</a:t>
            </a:r>
            <a:r>
              <a:rPr lang="en-US" dirty="0"/>
              <a:t> using steps 2 &amp; 3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¬</a:t>
            </a:r>
            <a:r>
              <a:rPr lang="en-US" i="1" dirty="0"/>
              <a:t>r</a:t>
            </a:r>
            <a:r>
              <a:rPr lang="en-US" dirty="0"/>
              <a:t> → </a:t>
            </a:r>
            <a:r>
              <a:rPr lang="en-US" i="1" dirty="0"/>
              <a:t>s</a:t>
            </a:r>
            <a:r>
              <a:rPr lang="en-US" dirty="0"/>
              <a:t>		3</a:t>
            </a:r>
            <a:r>
              <a:rPr lang="en-US" baseline="30000" dirty="0"/>
              <a:t>rd</a:t>
            </a:r>
            <a:r>
              <a:rPr lang="en-US" dirty="0"/>
              <a:t> hypothesis</a:t>
            </a:r>
          </a:p>
          <a:p>
            <a:pPr marL="533400" indent="-533400">
              <a:buFontTx/>
              <a:buAutoNum type="arabicPeriod"/>
            </a:pPr>
            <a:r>
              <a:rPr lang="en-US" i="1" dirty="0"/>
              <a:t>s</a:t>
            </a:r>
            <a:r>
              <a:rPr lang="en-US" dirty="0"/>
              <a:t>			Modus ponens using steps 4 &amp; 5</a:t>
            </a:r>
          </a:p>
          <a:p>
            <a:pPr marL="533400" indent="-533400">
              <a:buFontTx/>
              <a:buAutoNum type="arabicPeriod"/>
            </a:pPr>
            <a:r>
              <a:rPr lang="en-US" i="1" dirty="0"/>
              <a:t>s</a:t>
            </a:r>
            <a:r>
              <a:rPr lang="en-US" dirty="0"/>
              <a:t> → </a:t>
            </a:r>
            <a:r>
              <a:rPr lang="en-US" i="1" dirty="0"/>
              <a:t>t</a:t>
            </a:r>
            <a:r>
              <a:rPr lang="en-US" dirty="0"/>
              <a:t>   		4</a:t>
            </a:r>
            <a:r>
              <a:rPr lang="en-US" baseline="30000" dirty="0"/>
              <a:t>th</a:t>
            </a:r>
            <a:r>
              <a:rPr lang="en-US" dirty="0"/>
              <a:t> hypothesis</a:t>
            </a:r>
          </a:p>
          <a:p>
            <a:pPr marL="533400" indent="-533400">
              <a:buFontTx/>
              <a:buAutoNum type="arabicPeriod"/>
            </a:pPr>
            <a:r>
              <a:rPr lang="en-US" i="1" dirty="0"/>
              <a:t>t</a:t>
            </a:r>
            <a:r>
              <a:rPr lang="en-US" dirty="0"/>
              <a:t>			Modus ponens using steps 6 &amp; 7</a:t>
            </a:r>
            <a:endParaRPr lang="id-ID" dirty="0"/>
          </a:p>
          <a:p>
            <a:pPr marL="762000" lvl="1" indent="-533400">
              <a:buFontTx/>
              <a:buAutoNum type="arabicPeriod"/>
            </a:pPr>
            <a:endParaRPr lang="en-US" dirty="0"/>
          </a:p>
          <a:p>
            <a:r>
              <a:rPr lang="en-US" dirty="0"/>
              <a:t>We showed that:</a:t>
            </a:r>
          </a:p>
          <a:p>
            <a:pPr lvl="1"/>
            <a:r>
              <a:rPr lang="en-US" sz="2200" dirty="0"/>
              <a:t>[(¬</a:t>
            </a:r>
            <a:r>
              <a:rPr lang="en-US" sz="2200" i="1" dirty="0"/>
              <a:t>p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 </a:t>
            </a:r>
            <a:r>
              <a:rPr lang="en-US" sz="2200" i="1" dirty="0">
                <a:sym typeface="Symbol" pitchFamily="18" charset="2"/>
              </a:rPr>
              <a:t>q</a:t>
            </a:r>
            <a:r>
              <a:rPr lang="en-US" sz="2200" dirty="0">
                <a:sym typeface="Symbol" pitchFamily="18" charset="2"/>
              </a:rPr>
              <a:t>)  (</a:t>
            </a:r>
            <a:r>
              <a:rPr lang="en-US" sz="2200" i="1" dirty="0"/>
              <a:t>r</a:t>
            </a:r>
            <a:r>
              <a:rPr lang="en-US" sz="2200" dirty="0"/>
              <a:t> → </a:t>
            </a:r>
            <a:r>
              <a:rPr lang="en-US" sz="2200" i="1" dirty="0"/>
              <a:t>p</a:t>
            </a:r>
            <a:r>
              <a:rPr lang="en-US" sz="2200" dirty="0"/>
              <a:t>) </a:t>
            </a:r>
            <a:r>
              <a:rPr lang="en-US" sz="2200" dirty="0">
                <a:sym typeface="Symbol" pitchFamily="18" charset="2"/>
              </a:rPr>
              <a:t> (</a:t>
            </a:r>
            <a:r>
              <a:rPr lang="en-US" sz="2200" dirty="0"/>
              <a:t>¬</a:t>
            </a:r>
            <a:r>
              <a:rPr lang="en-US" sz="2200" i="1" dirty="0"/>
              <a:t>r</a:t>
            </a:r>
            <a:r>
              <a:rPr lang="en-US" sz="2200" dirty="0"/>
              <a:t> → </a:t>
            </a:r>
            <a:r>
              <a:rPr lang="en-US" sz="2200" i="1" dirty="0"/>
              <a:t>s</a:t>
            </a:r>
            <a:r>
              <a:rPr lang="en-US" sz="2200" dirty="0"/>
              <a:t>) </a:t>
            </a:r>
            <a:r>
              <a:rPr lang="en-US" sz="2200" dirty="0">
                <a:sym typeface="Symbol" pitchFamily="18" charset="2"/>
              </a:rPr>
              <a:t> (</a:t>
            </a:r>
            <a:r>
              <a:rPr lang="en-US" sz="2200" i="1" dirty="0"/>
              <a:t>s</a:t>
            </a:r>
            <a:r>
              <a:rPr lang="en-US" sz="2200" dirty="0"/>
              <a:t> → </a:t>
            </a:r>
            <a:r>
              <a:rPr lang="en-US" sz="2200" i="1" dirty="0"/>
              <a:t>t</a:t>
            </a:r>
            <a:r>
              <a:rPr lang="en-US" sz="2200" dirty="0"/>
              <a:t>)] → </a:t>
            </a:r>
            <a:r>
              <a:rPr lang="en-US" sz="2200" i="1" dirty="0"/>
              <a:t>t</a:t>
            </a:r>
            <a:endParaRPr lang="en-US" sz="2200" i="1" dirty="0">
              <a:sym typeface="Symbol" pitchFamily="18" charset="2"/>
            </a:endParaRPr>
          </a:p>
          <a:p>
            <a:pPr lvl="1"/>
            <a:r>
              <a:rPr lang="en-US" sz="2200" dirty="0"/>
              <a:t>That when the 4</a:t>
            </a:r>
            <a:r>
              <a:rPr lang="en-US" sz="2200" baseline="30000" dirty="0"/>
              <a:t>th</a:t>
            </a:r>
            <a:r>
              <a:rPr lang="en-US" sz="2200" dirty="0"/>
              <a:t> </a:t>
            </a:r>
            <a:r>
              <a:rPr lang="en-US" sz="2200" dirty="0" err="1"/>
              <a:t>hypothes</a:t>
            </a:r>
            <a:r>
              <a:rPr lang="id-ID" sz="2200" dirty="0"/>
              <a:t>i</a:t>
            </a:r>
            <a:r>
              <a:rPr lang="en-US" sz="2200" dirty="0"/>
              <a:t>s </a:t>
            </a:r>
            <a:r>
              <a:rPr lang="id-ID" sz="2200" dirty="0"/>
              <a:t>is </a:t>
            </a:r>
            <a:r>
              <a:rPr lang="en-US" sz="2200" dirty="0"/>
              <a:t>true, then the implication is true (the above is a tautology!)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10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102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3341" y="633360"/>
            <a:ext cx="6885770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More Rules of Inference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49250" y="1871302"/>
            <a:ext cx="6542467" cy="44071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Conjunction</a:t>
            </a:r>
            <a:r>
              <a:rPr lang="en-US" sz="2000" dirty="0"/>
              <a:t>: if </a:t>
            </a:r>
            <a:r>
              <a:rPr lang="en-US" sz="2000" i="1" dirty="0"/>
              <a:t>p</a:t>
            </a:r>
            <a:r>
              <a:rPr lang="en-US" sz="2000" dirty="0"/>
              <a:t> and </a:t>
            </a:r>
            <a:r>
              <a:rPr lang="en-US" sz="2000" i="1" dirty="0"/>
              <a:t>q</a:t>
            </a:r>
            <a:r>
              <a:rPr lang="en-US" sz="2000" dirty="0"/>
              <a:t> are true separately, then </a:t>
            </a:r>
            <a:r>
              <a:rPr lang="en-US" sz="2000" i="1" dirty="0" err="1"/>
              <a:t>p</a:t>
            </a:r>
            <a:r>
              <a:rPr lang="en-US" sz="2000" dirty="0" err="1">
                <a:sym typeface="Symbol" pitchFamily="18" charset="2"/>
              </a:rPr>
              <a:t></a:t>
            </a:r>
            <a:r>
              <a:rPr lang="en-US" sz="2000" i="1" dirty="0" err="1">
                <a:sym typeface="Symbol" pitchFamily="18" charset="2"/>
              </a:rPr>
              <a:t>q</a:t>
            </a:r>
            <a:r>
              <a:rPr lang="en-US" sz="2000" dirty="0">
                <a:sym typeface="Symbol" pitchFamily="18" charset="2"/>
              </a:rPr>
              <a:t> is true</a:t>
            </a:r>
          </a:p>
          <a:p>
            <a:pPr>
              <a:lnSpc>
                <a:spcPct val="90000"/>
              </a:lnSpc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Disjunctive syllogism</a:t>
            </a:r>
            <a:r>
              <a:rPr lang="en-US" sz="2000" dirty="0">
                <a:sym typeface="Symbol" pitchFamily="18" charset="2"/>
              </a:rPr>
              <a:t>: If </a:t>
            </a:r>
            <a:r>
              <a:rPr lang="en-US" sz="2000" i="1" dirty="0" err="1">
                <a:sym typeface="Symbol" pitchFamily="18" charset="2"/>
              </a:rPr>
              <a:t>p</a:t>
            </a:r>
            <a:r>
              <a:rPr lang="en-US" sz="2000" dirty="0" err="1">
                <a:sym typeface="Symbol" pitchFamily="18" charset="2"/>
              </a:rPr>
              <a:t></a:t>
            </a:r>
            <a:r>
              <a:rPr lang="en-US" sz="2000" i="1" dirty="0" err="1">
                <a:sym typeface="Symbol" pitchFamily="18" charset="2"/>
              </a:rPr>
              <a:t>q</a:t>
            </a:r>
            <a:r>
              <a:rPr lang="en-US" sz="2000" dirty="0">
                <a:sym typeface="Symbol" pitchFamily="18" charset="2"/>
              </a:rPr>
              <a:t> is true, and </a:t>
            </a:r>
            <a:r>
              <a:rPr lang="en-US" sz="20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 is false, then </a:t>
            </a:r>
            <a:r>
              <a:rPr lang="en-US" sz="2000" i="1" dirty="0">
                <a:sym typeface="Symbol" pitchFamily="18" charset="2"/>
              </a:rPr>
              <a:t>q</a:t>
            </a:r>
            <a:r>
              <a:rPr lang="en-US" sz="2000" dirty="0">
                <a:sym typeface="Symbol" pitchFamily="18" charset="2"/>
              </a:rPr>
              <a:t> must be true</a:t>
            </a:r>
          </a:p>
          <a:p>
            <a:pPr>
              <a:lnSpc>
                <a:spcPct val="90000"/>
              </a:lnSpc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Resolution</a:t>
            </a:r>
            <a:r>
              <a:rPr lang="en-US" sz="2000" dirty="0">
                <a:sym typeface="Symbol" pitchFamily="18" charset="2"/>
              </a:rPr>
              <a:t>: If </a:t>
            </a:r>
            <a:r>
              <a:rPr lang="en-US" sz="2000" i="1" dirty="0" err="1">
                <a:sym typeface="Symbol" pitchFamily="18" charset="2"/>
              </a:rPr>
              <a:t>p</a:t>
            </a:r>
            <a:r>
              <a:rPr lang="en-US" sz="2000" dirty="0" err="1">
                <a:sym typeface="Symbol" pitchFamily="18" charset="2"/>
              </a:rPr>
              <a:t></a:t>
            </a:r>
            <a:r>
              <a:rPr lang="en-US" sz="2000" i="1" dirty="0" err="1">
                <a:sym typeface="Symbol" pitchFamily="18" charset="2"/>
              </a:rPr>
              <a:t>q</a:t>
            </a:r>
            <a:r>
              <a:rPr lang="en-US" sz="2000" dirty="0">
                <a:sym typeface="Symbol" pitchFamily="18" charset="2"/>
              </a:rPr>
              <a:t> is true, and ¬</a:t>
            </a:r>
            <a:r>
              <a:rPr lang="en-US" sz="2000" i="1" dirty="0" err="1">
                <a:sym typeface="Symbol" pitchFamily="18" charset="2"/>
              </a:rPr>
              <a:t>p</a:t>
            </a:r>
            <a:r>
              <a:rPr lang="en-US" sz="2000" dirty="0" err="1">
                <a:sym typeface="Symbol" pitchFamily="18" charset="2"/>
              </a:rPr>
              <a:t></a:t>
            </a:r>
            <a:r>
              <a:rPr lang="en-US" sz="2000" i="1" dirty="0" err="1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is true, then </a:t>
            </a:r>
            <a:r>
              <a:rPr lang="en-US" sz="2000" i="1" dirty="0" err="1">
                <a:sym typeface="Symbol" pitchFamily="18" charset="2"/>
              </a:rPr>
              <a:t>q</a:t>
            </a:r>
            <a:r>
              <a:rPr lang="en-US" sz="2000" dirty="0" err="1">
                <a:sym typeface="Symbol" pitchFamily="18" charset="2"/>
              </a:rPr>
              <a:t></a:t>
            </a:r>
            <a:r>
              <a:rPr lang="en-US" sz="2000" i="1" dirty="0" err="1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must be true</a:t>
            </a:r>
          </a:p>
          <a:p>
            <a:pPr>
              <a:lnSpc>
                <a:spcPct val="90000"/>
              </a:lnSpc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Hypothetical syllogism</a:t>
            </a:r>
            <a:r>
              <a:rPr lang="en-US" sz="2000" dirty="0"/>
              <a:t>: If </a:t>
            </a:r>
            <a:r>
              <a:rPr lang="en-US" sz="2000" i="1" dirty="0" err="1"/>
              <a:t>p</a:t>
            </a:r>
            <a:r>
              <a:rPr lang="en-US" dirty="0" err="1"/>
              <a:t>→</a:t>
            </a:r>
            <a:r>
              <a:rPr lang="en-US" sz="2000" i="1" dirty="0" err="1"/>
              <a:t>q</a:t>
            </a:r>
            <a:r>
              <a:rPr lang="en-US" sz="2000" dirty="0"/>
              <a:t> is true, and </a:t>
            </a:r>
            <a:r>
              <a:rPr lang="en-US" sz="2000" i="1" dirty="0" err="1"/>
              <a:t>q</a:t>
            </a:r>
            <a:r>
              <a:rPr lang="en-US" dirty="0" err="1"/>
              <a:t>→</a:t>
            </a:r>
            <a:r>
              <a:rPr lang="en-US" sz="2000" i="1" dirty="0" err="1"/>
              <a:t>r</a:t>
            </a:r>
            <a:r>
              <a:rPr lang="en-US" sz="2000" dirty="0"/>
              <a:t> is true, then </a:t>
            </a:r>
            <a:r>
              <a:rPr lang="en-US" sz="2000" i="1" dirty="0" err="1"/>
              <a:t>p</a:t>
            </a:r>
            <a:r>
              <a:rPr lang="en-US" dirty="0" err="1"/>
              <a:t>→</a:t>
            </a:r>
            <a:r>
              <a:rPr lang="en-US" sz="2000" i="1" dirty="0" err="1"/>
              <a:t>r</a:t>
            </a:r>
            <a:r>
              <a:rPr lang="en-US" sz="2000" dirty="0"/>
              <a:t> must be true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1" y="1867539"/>
            <a:ext cx="90645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45" y="2773466"/>
            <a:ext cx="90645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41" y="3925594"/>
            <a:ext cx="929541" cy="108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34" y="5195971"/>
            <a:ext cx="931250" cy="108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CorelDRAW" r:id="rId8" imgW="4574880" imgH="2314080" progId="">
                  <p:embed/>
                </p:oleObj>
              </mc:Choice>
              <mc:Fallback>
                <p:oleObj name="CorelDRAW" r:id="rId8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E8CD8-4E6D-418B-9530-68355133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92819" y="764704"/>
            <a:ext cx="7510267" cy="64807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Summary: Rules of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12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78702"/>
              </p:ext>
            </p:extLst>
          </p:nvPr>
        </p:nvGraphicFramePr>
        <p:xfrm>
          <a:off x="1137077" y="1837199"/>
          <a:ext cx="7560840" cy="444769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3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Modus ponens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Modus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tollens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Osaka" pitchFamily="-65" charset="-128"/>
                        <a:cs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Hypothetical syllogism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q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r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Disjunctive syllogism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p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Addition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Simplification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Conjunction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Resolution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  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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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pitchFamily="-65" charset="-128"/>
                          <a:cs typeface="Arial" pitchFamily="34" charset="0"/>
                        </a:rPr>
                        <a:t>r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42326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1458" y="539226"/>
            <a:ext cx="7024744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63694" y="2048538"/>
            <a:ext cx="10221230" cy="4680520"/>
          </a:xfrm>
        </p:spPr>
        <p:txBody>
          <a:bodyPr>
            <a:normAutofit/>
          </a:bodyPr>
          <a:lstStyle/>
          <a:p>
            <a:r>
              <a:rPr lang="en-US" sz="2800" dirty="0"/>
              <a:t>“If it does not rain or if it is not foggy, then the sailing race will be held and the lifesaving demonstration will go on”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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i="1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800" dirty="0"/>
              <a:t>“If the sailing race is held, then the trophy will be awarded”</a:t>
            </a:r>
          </a:p>
          <a:p>
            <a:pPr lvl="1"/>
            <a:r>
              <a:rPr lang="en-US" sz="2400" i="1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t</a:t>
            </a:r>
          </a:p>
          <a:p>
            <a:r>
              <a:rPr lang="en-US" sz="2800" dirty="0"/>
              <a:t>“The trophy was not awarded”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t</a:t>
            </a:r>
          </a:p>
          <a:p>
            <a:r>
              <a:rPr lang="en-US" sz="2800" dirty="0"/>
              <a:t>Can you conclude: “It rained”?</a:t>
            </a:r>
          </a:p>
          <a:p>
            <a:pPr lvl="1">
              <a:lnSpc>
                <a:spcPct val="150000"/>
              </a:lnSpc>
            </a:pPr>
            <a:r>
              <a:rPr lang="id-ID" sz="2400" i="1" dirty="0">
                <a:solidFill>
                  <a:srgbClr val="0070C0"/>
                </a:solidFill>
              </a:rPr>
              <a:t>r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13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661673"/>
            <a:ext cx="7024744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79604" y="1997023"/>
            <a:ext cx="8482582" cy="4464496"/>
          </a:xfrm>
        </p:spPr>
        <p:txBody>
          <a:bodyPr>
            <a:normAutofit/>
          </a:bodyPr>
          <a:lstStyle/>
          <a:p>
            <a:pPr marL="590550" indent="-590550">
              <a:buFontTx/>
              <a:buAutoNum type="arabicPeriod"/>
            </a:pPr>
            <a:r>
              <a:rPr lang="en-US" dirty="0"/>
              <a:t>¬</a:t>
            </a:r>
            <a:r>
              <a:rPr lang="en-US" i="1" dirty="0"/>
              <a:t>t</a:t>
            </a: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		3</a:t>
            </a:r>
            <a:r>
              <a:rPr lang="en-US" baseline="30000" dirty="0">
                <a:sym typeface="Symbol" pitchFamily="18" charset="2"/>
              </a:rPr>
              <a:t>rd</a:t>
            </a:r>
            <a:r>
              <a:rPr lang="en-US" dirty="0">
                <a:sym typeface="Symbol" pitchFamily="18" charset="2"/>
              </a:rPr>
              <a:t> hypothesis</a:t>
            </a:r>
          </a:p>
          <a:p>
            <a:pPr marL="590550" indent="-590550">
              <a:buFontTx/>
              <a:buAutoNum type="arabicPeriod"/>
            </a:pPr>
            <a:r>
              <a:rPr lang="en-US" i="1" dirty="0"/>
              <a:t>s</a:t>
            </a:r>
            <a:r>
              <a:rPr lang="en-US" dirty="0"/>
              <a:t> → </a:t>
            </a:r>
            <a:r>
              <a:rPr lang="en-US" i="1" dirty="0"/>
              <a:t>t</a:t>
            </a:r>
            <a:r>
              <a:rPr lang="en-US" dirty="0"/>
              <a:t>		2</a:t>
            </a:r>
            <a:r>
              <a:rPr lang="en-US" baseline="30000" dirty="0"/>
              <a:t>nd</a:t>
            </a:r>
            <a:r>
              <a:rPr lang="en-US" dirty="0"/>
              <a:t> hypothesis</a:t>
            </a:r>
          </a:p>
          <a:p>
            <a:pPr marL="590550" indent="-590550">
              <a:buFontTx/>
              <a:buAutoNum type="arabicPeriod"/>
            </a:pPr>
            <a:r>
              <a:rPr lang="en-US" dirty="0"/>
              <a:t>¬</a:t>
            </a:r>
            <a:r>
              <a:rPr lang="en-US" i="1" dirty="0"/>
              <a:t>s</a:t>
            </a:r>
            <a:r>
              <a:rPr lang="en-US" dirty="0"/>
              <a:t>		</a:t>
            </a:r>
            <a:r>
              <a:rPr lang="id-ID" dirty="0"/>
              <a:t>	</a:t>
            </a:r>
            <a:r>
              <a:rPr lang="en-US" dirty="0"/>
              <a:t>Modus </a:t>
            </a:r>
            <a:r>
              <a:rPr lang="en-US" dirty="0" err="1"/>
              <a:t>tollens</a:t>
            </a:r>
            <a:r>
              <a:rPr lang="en-US" dirty="0"/>
              <a:t> using steps 2 &amp; 3</a:t>
            </a:r>
          </a:p>
          <a:p>
            <a:pPr marL="590550" indent="-590550">
              <a:buFontTx/>
              <a:buAutoNum type="arabicPeriod"/>
            </a:pPr>
            <a:r>
              <a:rPr lang="en-US" dirty="0"/>
              <a:t>(¬</a:t>
            </a:r>
            <a:r>
              <a:rPr lang="en-US" i="1" dirty="0"/>
              <a:t>r</a:t>
            </a:r>
            <a:r>
              <a:rPr lang="en-US" dirty="0">
                <a:sym typeface="Symbol" pitchFamily="18" charset="2"/>
              </a:rPr>
              <a:t></a:t>
            </a:r>
            <a:r>
              <a:rPr lang="en-US" dirty="0"/>
              <a:t>¬</a:t>
            </a:r>
            <a:r>
              <a:rPr lang="en-US" i="1" dirty="0"/>
              <a:t>f</a:t>
            </a:r>
            <a:r>
              <a:rPr lang="en-US" dirty="0"/>
              <a:t>)→(</a:t>
            </a:r>
            <a:r>
              <a:rPr lang="en-US" i="1" dirty="0" err="1"/>
              <a:t>s</a:t>
            </a:r>
            <a:r>
              <a:rPr lang="en-US" dirty="0" err="1">
                <a:sym typeface="Symbol" pitchFamily="18" charset="2"/>
              </a:rPr>
              <a:t></a:t>
            </a:r>
            <a:r>
              <a:rPr lang="en-US" i="1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	1</a:t>
            </a:r>
            <a:r>
              <a:rPr lang="en-US" baseline="30000" dirty="0">
                <a:sym typeface="Symbol" pitchFamily="18" charset="2"/>
              </a:rPr>
              <a:t>st</a:t>
            </a:r>
            <a:r>
              <a:rPr lang="en-US" dirty="0">
                <a:sym typeface="Symbol" pitchFamily="18" charset="2"/>
              </a:rPr>
              <a:t> hypothesis</a:t>
            </a:r>
          </a:p>
          <a:p>
            <a:pPr marL="590550" indent="-590550">
              <a:buFontTx/>
              <a:buAutoNum type="arabicPeriod"/>
            </a:pPr>
            <a:r>
              <a:rPr lang="en-US" dirty="0"/>
              <a:t>¬(</a:t>
            </a:r>
            <a:r>
              <a:rPr lang="en-US" i="1" dirty="0" err="1"/>
              <a:t>s</a:t>
            </a:r>
            <a:r>
              <a:rPr lang="en-US" dirty="0" err="1">
                <a:sym typeface="Symbol" pitchFamily="18" charset="2"/>
              </a:rPr>
              <a:t></a:t>
            </a:r>
            <a:r>
              <a:rPr lang="en-US" i="1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dirty="0"/>
              <a:t>→¬(¬</a:t>
            </a:r>
            <a:r>
              <a:rPr lang="en-US" i="1" dirty="0"/>
              <a:t>r</a:t>
            </a:r>
            <a:r>
              <a:rPr lang="en-US" dirty="0">
                <a:sym typeface="Symbol" pitchFamily="18" charset="2"/>
              </a:rPr>
              <a:t></a:t>
            </a:r>
            <a:r>
              <a:rPr lang="en-US" dirty="0"/>
              <a:t>¬</a:t>
            </a:r>
            <a:r>
              <a:rPr lang="en-US" i="1" dirty="0"/>
              <a:t>f</a:t>
            </a:r>
            <a:r>
              <a:rPr lang="en-US" dirty="0"/>
              <a:t>) 	Contrapositive of step 4</a:t>
            </a:r>
          </a:p>
          <a:p>
            <a:pPr marL="590550" indent="-590550">
              <a:buFontTx/>
              <a:buAutoNum type="arabicPeriod"/>
            </a:pPr>
            <a:r>
              <a:rPr lang="en-US" dirty="0"/>
              <a:t>(¬</a:t>
            </a:r>
            <a:r>
              <a:rPr lang="en-US" i="1" dirty="0"/>
              <a:t>s</a:t>
            </a:r>
            <a:r>
              <a:rPr lang="en-US" dirty="0">
                <a:sym typeface="Symbol" pitchFamily="18" charset="2"/>
              </a:rPr>
              <a:t></a:t>
            </a:r>
            <a:r>
              <a:rPr lang="en-US" dirty="0"/>
              <a:t>¬</a:t>
            </a:r>
            <a:r>
              <a:rPr lang="en-US" i="1" dirty="0"/>
              <a:t>d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dirty="0"/>
              <a:t>→(</a:t>
            </a:r>
            <a:r>
              <a:rPr lang="en-US" i="1" dirty="0" err="1"/>
              <a:t>r</a:t>
            </a:r>
            <a:r>
              <a:rPr lang="en-US" dirty="0" err="1">
                <a:sym typeface="Symbol" pitchFamily="18" charset="2"/>
              </a:rPr>
              <a:t></a:t>
            </a:r>
            <a:r>
              <a:rPr lang="en-US" i="1" dirty="0" err="1"/>
              <a:t>f</a:t>
            </a:r>
            <a:r>
              <a:rPr lang="en-US" dirty="0"/>
              <a:t>)	</a:t>
            </a:r>
            <a:r>
              <a:rPr lang="en-US" dirty="0" err="1"/>
              <a:t>DeMorgan’s</a:t>
            </a:r>
            <a:r>
              <a:rPr lang="en-US" dirty="0"/>
              <a:t> law and double negation law</a:t>
            </a:r>
          </a:p>
          <a:p>
            <a:pPr marL="590550" indent="-590550">
              <a:buFontTx/>
              <a:buAutoNum type="arabicPeriod"/>
            </a:pPr>
            <a:r>
              <a:rPr lang="en-US" dirty="0"/>
              <a:t>¬</a:t>
            </a:r>
            <a:r>
              <a:rPr lang="en-US" i="1" dirty="0"/>
              <a:t>s</a:t>
            </a:r>
            <a:r>
              <a:rPr lang="en-US" dirty="0">
                <a:sym typeface="Symbol" pitchFamily="18" charset="2"/>
              </a:rPr>
              <a:t></a:t>
            </a:r>
            <a:r>
              <a:rPr lang="en-US" dirty="0"/>
              <a:t>¬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		Addition from step 3</a:t>
            </a:r>
          </a:p>
          <a:p>
            <a:pPr marL="590550" indent="-590550">
              <a:buFontTx/>
              <a:buAutoNum type="arabicPeriod"/>
            </a:pPr>
            <a:r>
              <a:rPr lang="en-US" i="1" dirty="0" err="1"/>
              <a:t>r</a:t>
            </a:r>
            <a:r>
              <a:rPr lang="en-US" dirty="0" err="1">
                <a:sym typeface="Symbol" pitchFamily="18" charset="2"/>
              </a:rPr>
              <a:t></a:t>
            </a:r>
            <a:r>
              <a:rPr lang="en-US" i="1" dirty="0" err="1"/>
              <a:t>f</a:t>
            </a:r>
            <a:r>
              <a:rPr lang="en-US" dirty="0"/>
              <a:t>			Modus ponens using steps 6 &amp; 7</a:t>
            </a:r>
          </a:p>
          <a:p>
            <a:pPr marL="590550" indent="-590550">
              <a:buFontTx/>
              <a:buAutoNum type="arabicPeriod"/>
            </a:pPr>
            <a:r>
              <a:rPr lang="en-US" i="1" dirty="0"/>
              <a:t>r</a:t>
            </a:r>
            <a:r>
              <a:rPr lang="en-US" dirty="0"/>
              <a:t>			Simplification using step 8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14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42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76851" y="702020"/>
            <a:ext cx="9612616" cy="64807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Fallacy of </a:t>
            </a:r>
            <a:r>
              <a:rPr lang="id-ID" sz="4000" b="1" dirty="0">
                <a:solidFill>
                  <a:srgbClr val="0070C0"/>
                </a:solidFill>
              </a:rPr>
              <a:t>A</a:t>
            </a:r>
            <a:r>
              <a:rPr lang="en-US" sz="4000" b="1" dirty="0" err="1">
                <a:solidFill>
                  <a:srgbClr val="0070C0"/>
                </a:solidFill>
              </a:rPr>
              <a:t>ffirming</a:t>
            </a:r>
            <a:r>
              <a:rPr lang="en-US" sz="4000" b="1" dirty="0">
                <a:solidFill>
                  <a:srgbClr val="0070C0"/>
                </a:solidFill>
              </a:rPr>
              <a:t> the </a:t>
            </a:r>
            <a:r>
              <a:rPr lang="id-ID" sz="4000" b="1" dirty="0">
                <a:solidFill>
                  <a:srgbClr val="0070C0"/>
                </a:solidFill>
              </a:rPr>
              <a:t>C</a:t>
            </a:r>
            <a:r>
              <a:rPr lang="en-US" sz="4000" b="1" dirty="0" err="1">
                <a:solidFill>
                  <a:srgbClr val="0070C0"/>
                </a:solidFill>
              </a:rPr>
              <a:t>onclusion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25059" y="1803837"/>
            <a:ext cx="7200916" cy="46871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Consider the following:</a:t>
            </a:r>
          </a:p>
          <a:p>
            <a:endParaRPr lang="id-ID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 this true?</a:t>
            </a:r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r>
              <a:rPr lang="en-US" sz="2000" dirty="0"/>
              <a:t>Not a</a:t>
            </a:r>
            <a:r>
              <a:rPr lang="id-ID" sz="2000" dirty="0"/>
              <a:t> </a:t>
            </a:r>
            <a:r>
              <a:rPr lang="en-US" sz="2000" dirty="0"/>
              <a:t>valid</a:t>
            </a:r>
            <a:r>
              <a:rPr lang="id-ID" sz="2000" dirty="0"/>
              <a:t> </a:t>
            </a:r>
            <a:r>
              <a:rPr lang="en-US" sz="2000" dirty="0"/>
              <a:t>rule!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35422" y="511076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15</a:t>
            </a:fld>
            <a:r>
              <a:rPr lang="id-ID" dirty="0"/>
              <a:t> -- KS091201 MD W-04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86" y="2002791"/>
            <a:ext cx="99211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79878"/>
              </p:ext>
            </p:extLst>
          </p:nvPr>
        </p:nvGraphicFramePr>
        <p:xfrm>
          <a:off x="1413226" y="3631839"/>
          <a:ext cx="6746875" cy="2307704"/>
        </p:xfrm>
        <a:graphic>
          <a:graphicData uri="http://schemas.openxmlformats.org/drawingml/2006/table">
            <a:tbl>
              <a:tblPr/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→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(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→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(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→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)) →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38" y="1984143"/>
            <a:ext cx="1296144" cy="11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CorelDRAW" r:id="rId6" imgW="4574880" imgH="2314080" progId="">
                  <p:embed/>
                </p:oleObj>
              </mc:Choice>
              <mc:Fallback>
                <p:oleObj name="CorelDRAW" r:id="rId6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4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3340" y="661673"/>
            <a:ext cx="6778161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Fallacy</a:t>
            </a:r>
            <a:r>
              <a:rPr lang="id-ID" b="1" dirty="0">
                <a:solidFill>
                  <a:srgbClr val="0070C0"/>
                </a:solidFill>
              </a:rPr>
              <a:t> Example 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35805" y="1967439"/>
            <a:ext cx="7830921" cy="4464496"/>
          </a:xfrm>
        </p:spPr>
        <p:txBody>
          <a:bodyPr>
            <a:noAutofit/>
          </a:bodyPr>
          <a:lstStyle/>
          <a:p>
            <a:r>
              <a:rPr lang="en-US" sz="2400" dirty="0"/>
              <a:t>Assume you are given the following two statements:</a:t>
            </a:r>
          </a:p>
          <a:p>
            <a:pPr lvl="1"/>
            <a:r>
              <a:rPr lang="en-US" sz="2000" dirty="0"/>
              <a:t>“you will get a grade”</a:t>
            </a:r>
          </a:p>
          <a:p>
            <a:pPr lvl="1"/>
            <a:r>
              <a:rPr lang="en-US" sz="2000" dirty="0"/>
              <a:t>“if you are in this class, you will get a grade”</a:t>
            </a:r>
          </a:p>
          <a:p>
            <a:endParaRPr lang="en-US" sz="2400" dirty="0"/>
          </a:p>
          <a:p>
            <a:r>
              <a:rPr lang="en-US" sz="2400" dirty="0"/>
              <a:t>Let p = “you are in this class”</a:t>
            </a:r>
          </a:p>
          <a:p>
            <a:r>
              <a:rPr lang="en-US" sz="2400" dirty="0"/>
              <a:t>Let q = “you will get a grade”</a:t>
            </a:r>
          </a:p>
          <a:p>
            <a:endParaRPr lang="en-US" sz="2400" dirty="0"/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rgbClr val="0070C0"/>
                </a:solidFill>
              </a:rPr>
              <a:t>CANNOT </a:t>
            </a:r>
            <a:r>
              <a:rPr lang="en-US" sz="2400" dirty="0"/>
              <a:t>conclude that you are in this class</a:t>
            </a:r>
          </a:p>
          <a:p>
            <a:pPr lvl="1"/>
            <a:r>
              <a:rPr lang="en-US" sz="2000" dirty="0"/>
              <a:t>You could be getting a grade for another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16</a:t>
            </a:fld>
            <a:r>
              <a:rPr lang="id-ID" dirty="0"/>
              <a:t> -- KS091201 MD W-04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5" y="3513887"/>
            <a:ext cx="11811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CorelDRAW" r:id="rId5" imgW="4574880" imgH="2314080" progId="">
                  <p:embed/>
                </p:oleObj>
              </mc:Choice>
              <mc:Fallback>
                <p:oleObj name="CorelDRAW" r:id="rId5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22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73543" y="621743"/>
            <a:ext cx="8373152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Fallacy of</a:t>
            </a:r>
            <a:r>
              <a:rPr lang="id-ID" b="1" dirty="0">
                <a:solidFill>
                  <a:srgbClr val="0070C0"/>
                </a:solidFill>
              </a:rPr>
              <a:t> denying the hypothesis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073543" y="1958386"/>
            <a:ext cx="7200916" cy="4464496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Consider the following:</a:t>
            </a:r>
          </a:p>
          <a:p>
            <a:endParaRPr lang="id-ID" sz="2000" dirty="0"/>
          </a:p>
          <a:p>
            <a:endParaRPr lang="en-US" sz="2000" dirty="0"/>
          </a:p>
          <a:p>
            <a:r>
              <a:rPr lang="en-US" sz="2000" dirty="0"/>
              <a:t>Is this true?</a:t>
            </a:r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r>
              <a:rPr lang="en-US" sz="2000" dirty="0"/>
              <a:t>Not a</a:t>
            </a:r>
            <a:r>
              <a:rPr lang="id-ID" sz="2000" dirty="0"/>
              <a:t> </a:t>
            </a:r>
            <a:r>
              <a:rPr lang="en-US" sz="2000" dirty="0"/>
              <a:t>valid</a:t>
            </a:r>
            <a:r>
              <a:rPr lang="id-ID" sz="2000" dirty="0"/>
              <a:t> </a:t>
            </a:r>
            <a:r>
              <a:rPr lang="en-US" sz="2000" dirty="0"/>
              <a:t>rule!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74059" y="395166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17</a:t>
            </a:fld>
            <a:r>
              <a:rPr lang="id-ID" dirty="0"/>
              <a:t> -- KS091201 MD W-04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28" y="2030394"/>
            <a:ext cx="105411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79642"/>
              </p:ext>
            </p:extLst>
          </p:nvPr>
        </p:nvGraphicFramePr>
        <p:xfrm>
          <a:off x="1480777" y="3541778"/>
          <a:ext cx="6649666" cy="2089016"/>
        </p:xfrm>
        <a:graphic>
          <a:graphicData uri="http://schemas.openxmlformats.org/drawingml/2006/table">
            <a:tbl>
              <a:tblPr/>
              <a:tblGrid>
                <a:gridCol w="6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→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q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¬p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(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p→q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¬p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(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p→q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))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  <a:sym typeface="Symbol" pitchFamily="18" charset="2"/>
                        </a:rPr>
                        <a:t> →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CorelDRAW" r:id="rId5" imgW="4574880" imgH="2314080" progId="">
                  <p:embed/>
                </p:oleObj>
              </mc:Choice>
              <mc:Fallback>
                <p:oleObj name="CorelDRAW" r:id="rId5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10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92821" y="635915"/>
            <a:ext cx="7024744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Fallacy</a:t>
            </a:r>
            <a:r>
              <a:rPr lang="id-ID" b="1" dirty="0">
                <a:solidFill>
                  <a:srgbClr val="0070C0"/>
                </a:solidFill>
              </a:rPr>
              <a:t> Example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19719" y="1997022"/>
            <a:ext cx="7200916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Assume you are given the following two statements: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“you are not in this class”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“if you are in this class, you will get a grade”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Let p = “you are in this class”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 q = “you will get a grade”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You </a:t>
            </a:r>
            <a:r>
              <a:rPr lang="en-US" sz="2400" dirty="0">
                <a:solidFill>
                  <a:srgbClr val="0070C0"/>
                </a:solidFill>
              </a:rPr>
              <a:t>CANNOT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conclude that </a:t>
            </a:r>
            <a:r>
              <a:rPr lang="en-US" sz="2400" dirty="0">
                <a:solidFill>
                  <a:srgbClr val="0070C0"/>
                </a:solidFill>
              </a:rPr>
              <a:t>you will not get a grade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could be getting a grade for another class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18</a:t>
            </a:fld>
            <a:r>
              <a:rPr lang="id-ID" dirty="0"/>
              <a:t> -- KS091201 MD W-04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212976"/>
            <a:ext cx="11811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CorelDRAW" r:id="rId5" imgW="4574880" imgH="2314080" progId="">
                  <p:embed/>
                </p:oleObj>
              </mc:Choice>
              <mc:Fallback>
                <p:oleObj name="CorelDRAW" r:id="rId5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45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544236"/>
            <a:ext cx="7024744" cy="64807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54400" y="1845391"/>
            <a:ext cx="10037341" cy="431071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latin typeface="+mj-lt"/>
              </a:rPr>
              <a:t>Determine the truth value of the statement ∀</a:t>
            </a:r>
            <a:r>
              <a:rPr lang="en-US" sz="3200" dirty="0" err="1">
                <a:latin typeface="+mj-lt"/>
              </a:rPr>
              <a:t>x∃y</a:t>
            </a:r>
            <a:r>
              <a:rPr lang="en-US" sz="3200" dirty="0">
                <a:latin typeface="+mj-lt"/>
              </a:rPr>
              <a:t> (</a:t>
            </a:r>
            <a:r>
              <a:rPr lang="en-US" sz="3200" dirty="0" err="1">
                <a:latin typeface="+mj-lt"/>
              </a:rPr>
              <a:t>xy</a:t>
            </a:r>
            <a:r>
              <a:rPr lang="en-US" sz="3200" dirty="0">
                <a:latin typeface="+mj-lt"/>
              </a:rPr>
              <a:t> = 1) if the domain for the variables consists of:</a:t>
            </a:r>
          </a:p>
          <a:p>
            <a:pPr marL="989838" lvl="2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3200" dirty="0">
                <a:latin typeface="+mj-lt"/>
              </a:rPr>
              <a:t>the nonzero integers.</a:t>
            </a:r>
          </a:p>
          <a:p>
            <a:pPr marL="989838" lvl="2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3200" dirty="0">
                <a:latin typeface="+mj-lt"/>
              </a:rPr>
              <a:t>the positive real numbers.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latin typeface="+mj-lt"/>
              </a:rPr>
              <a:t>Use rules of inference to show that the hypotheses “Randy works hard,” “If Randy works hard, then he is a dull boy,” and “If Randy is a dull boy, then he will not get the job” imply the conclusion “Randy will not get the job.”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19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2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544236"/>
            <a:ext cx="7024744" cy="648072"/>
          </a:xfrm>
        </p:spPr>
        <p:txBody>
          <a:bodyPr>
            <a:noAutofit/>
          </a:bodyPr>
          <a:lstStyle/>
          <a:p>
            <a:pPr eaLnBrk="1" hangingPunct="1"/>
            <a:r>
              <a:rPr lang="id-ID" b="1" dirty="0">
                <a:solidFill>
                  <a:srgbClr val="0070C0"/>
                </a:solidFill>
              </a:rPr>
              <a:t>O</a:t>
            </a:r>
            <a:r>
              <a:rPr lang="en-US" b="1" dirty="0" err="1">
                <a:solidFill>
                  <a:srgbClr val="0070C0"/>
                </a:solidFill>
              </a:rPr>
              <a:t>utline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54400" y="1845391"/>
            <a:ext cx="6777317" cy="47525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dirty="0"/>
              <a:t>Valid Arguments</a:t>
            </a:r>
          </a:p>
          <a:p>
            <a:pPr>
              <a:lnSpc>
                <a:spcPct val="110000"/>
              </a:lnSpc>
            </a:pPr>
            <a:r>
              <a:rPr lang="id-ID" dirty="0"/>
              <a:t>Modus Ponens</a:t>
            </a:r>
          </a:p>
          <a:p>
            <a:pPr>
              <a:lnSpc>
                <a:spcPct val="110000"/>
              </a:lnSpc>
            </a:pPr>
            <a:r>
              <a:rPr lang="id-ID" dirty="0"/>
              <a:t>Modus Tollens</a:t>
            </a:r>
          </a:p>
          <a:p>
            <a:pPr>
              <a:lnSpc>
                <a:spcPct val="110000"/>
              </a:lnSpc>
            </a:pPr>
            <a:r>
              <a:rPr lang="id-ID" dirty="0"/>
              <a:t>Addition and Simplification</a:t>
            </a:r>
          </a:p>
          <a:p>
            <a:pPr>
              <a:lnSpc>
                <a:spcPct val="110000"/>
              </a:lnSpc>
            </a:pPr>
            <a:r>
              <a:rPr lang="id-ID" dirty="0"/>
              <a:t>More Rules of Inference</a:t>
            </a:r>
          </a:p>
          <a:p>
            <a:pPr>
              <a:lnSpc>
                <a:spcPct val="110000"/>
              </a:lnSpc>
            </a:pPr>
            <a:r>
              <a:rPr lang="en-US" dirty="0"/>
              <a:t>Fallacy of </a:t>
            </a:r>
            <a:r>
              <a:rPr lang="id-ID" dirty="0"/>
              <a:t>A</a:t>
            </a:r>
            <a:r>
              <a:rPr lang="en-US" dirty="0" err="1"/>
              <a:t>ffirming</a:t>
            </a:r>
            <a:r>
              <a:rPr lang="en-US" dirty="0"/>
              <a:t> the </a:t>
            </a:r>
            <a:r>
              <a:rPr lang="id-ID" dirty="0"/>
              <a:t>C</a:t>
            </a:r>
            <a:r>
              <a:rPr lang="en-US" dirty="0" err="1"/>
              <a:t>onclusion</a:t>
            </a:r>
            <a:endParaRPr lang="id-ID" dirty="0"/>
          </a:p>
          <a:p>
            <a:pPr>
              <a:lnSpc>
                <a:spcPct val="110000"/>
              </a:lnSpc>
            </a:pPr>
            <a:r>
              <a:rPr lang="en-US" dirty="0"/>
              <a:t>Fallacy of </a:t>
            </a:r>
            <a:r>
              <a:rPr lang="id-ID" dirty="0"/>
              <a:t>D</a:t>
            </a:r>
            <a:r>
              <a:rPr lang="en-US" dirty="0" err="1"/>
              <a:t>enying</a:t>
            </a:r>
            <a:r>
              <a:rPr lang="en-US" dirty="0"/>
              <a:t> the </a:t>
            </a:r>
            <a:r>
              <a:rPr lang="id-ID" dirty="0"/>
              <a:t>H</a:t>
            </a:r>
            <a:r>
              <a:rPr lang="en-US" dirty="0" err="1"/>
              <a:t>ypothesis</a:t>
            </a:r>
            <a:endParaRPr lang="id-ID" dirty="0"/>
          </a:p>
          <a:p>
            <a:pPr>
              <a:lnSpc>
                <a:spcPct val="110000"/>
              </a:lnSpc>
            </a:pPr>
            <a:r>
              <a:rPr lang="en-US" dirty="0"/>
              <a:t>Rules of Inference for Universal Quantifier</a:t>
            </a:r>
            <a:endParaRPr lang="id-ID" dirty="0"/>
          </a:p>
          <a:p>
            <a:pPr>
              <a:lnSpc>
                <a:spcPct val="110000"/>
              </a:lnSpc>
            </a:pPr>
            <a:r>
              <a:rPr lang="en-US" dirty="0"/>
              <a:t>Rules of Inference for </a:t>
            </a:r>
            <a:r>
              <a:rPr lang="id-ID" dirty="0"/>
              <a:t>Existensial </a:t>
            </a:r>
            <a:r>
              <a:rPr lang="en-US" dirty="0"/>
              <a:t>Quantifier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</a:t>
            </a:fld>
            <a:r>
              <a:rPr lang="id-ID" dirty="0"/>
              <a:t> -- KS091201 MD W-04</a:t>
            </a:r>
            <a:endParaRPr lang="en-US" dirty="0"/>
          </a:p>
        </p:txBody>
      </p:sp>
      <p:pic>
        <p:nvPicPr>
          <p:cNvPr id="2050" name="Picture 2" descr="http://vitamincm.com/wp-content/uploads/2008/05/outlin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2197">
            <a:off x="8955632" y="2830822"/>
            <a:ext cx="2069072" cy="206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64694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CorelDRAW" r:id="rId5" imgW="4574880" imgH="2314080" progId="">
                  <p:embed/>
                </p:oleObj>
              </mc:Choice>
              <mc:Fallback>
                <p:oleObj name="CorelDRAW" r:id="rId5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15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544236"/>
            <a:ext cx="7024744" cy="64807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54400" y="1845391"/>
            <a:ext cx="10037341" cy="4752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truth values are:</a:t>
            </a:r>
          </a:p>
          <a:p>
            <a:pPr marL="932688" lvl="2" indent="-457200">
              <a:buFont typeface="+mj-lt"/>
              <a:buAutoNum type="alphaLcParenR"/>
            </a:pPr>
            <a:r>
              <a:rPr lang="en-US" sz="2400" dirty="0">
                <a:latin typeface="+mj-lt"/>
              </a:rPr>
              <a:t>False</a:t>
            </a:r>
          </a:p>
          <a:p>
            <a:pPr marL="932688" lvl="2" indent="-457200">
              <a:buFont typeface="+mj-lt"/>
              <a:buAutoNum type="alphaLcParenR"/>
            </a:pPr>
            <a:r>
              <a:rPr lang="en-US" sz="2400" dirty="0">
                <a:latin typeface="+mj-lt"/>
              </a:rPr>
              <a:t>True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Let </a:t>
            </a:r>
            <a:r>
              <a:rPr lang="en-US" sz="2400" i="1" dirty="0">
                <a:latin typeface="+mj-lt"/>
              </a:rPr>
              <a:t>w </a:t>
            </a:r>
            <a:r>
              <a:rPr lang="en-US" sz="2400" dirty="0">
                <a:latin typeface="+mj-lt"/>
              </a:rPr>
              <a:t>be “Randy works hard,” let </a:t>
            </a:r>
            <a:r>
              <a:rPr lang="en-US" sz="2400" i="1" dirty="0">
                <a:latin typeface="+mj-lt"/>
              </a:rPr>
              <a:t>d</a:t>
            </a:r>
            <a:r>
              <a:rPr lang="en-US" sz="2400" dirty="0">
                <a:latin typeface="+mj-lt"/>
              </a:rPr>
              <a:t> be “Randy is a dull boy,” and let </a:t>
            </a:r>
            <a:r>
              <a:rPr lang="en-US" sz="2400" i="1" dirty="0">
                <a:latin typeface="+mj-lt"/>
              </a:rPr>
              <a:t>j</a:t>
            </a:r>
            <a:r>
              <a:rPr lang="en-US" sz="2400" dirty="0">
                <a:latin typeface="+mj-lt"/>
              </a:rPr>
              <a:t> be “Randy will get the job.” The hypotheses are </a:t>
            </a:r>
            <a:r>
              <a:rPr lang="en-US" sz="2400" i="1" dirty="0">
                <a:latin typeface="+mj-lt"/>
              </a:rPr>
              <a:t>w, w → d, </a:t>
            </a:r>
            <a:r>
              <a:rPr lang="en-US" sz="2400" dirty="0">
                <a:latin typeface="+mj-lt"/>
              </a:rPr>
              <a:t>and </a:t>
            </a:r>
            <a:r>
              <a:rPr lang="en-US" sz="2400" i="1" dirty="0">
                <a:latin typeface="+mj-lt"/>
              </a:rPr>
              <a:t>d → ¬j </a:t>
            </a:r>
            <a:r>
              <a:rPr lang="en-US" sz="2400" dirty="0">
                <a:latin typeface="+mj-lt"/>
              </a:rPr>
              <a:t>. </a:t>
            </a:r>
          </a:p>
          <a:p>
            <a:pPr marL="932688" lvl="2" indent="-457200"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		1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st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hypothesis</a:t>
            </a:r>
          </a:p>
          <a:p>
            <a:pPr marL="932688" lvl="2" indent="-457200"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 → d</a:t>
            </a:r>
            <a:r>
              <a:rPr lang="en-US" sz="2400" dirty="0">
                <a:latin typeface="+mj-lt"/>
              </a:rPr>
              <a:t> 		2</a:t>
            </a:r>
            <a:r>
              <a:rPr lang="en-US" sz="2400" baseline="30000" dirty="0">
                <a:latin typeface="+mj-lt"/>
              </a:rPr>
              <a:t>nd</a:t>
            </a:r>
            <a:r>
              <a:rPr lang="en-US" sz="2400" dirty="0">
                <a:latin typeface="+mj-lt"/>
              </a:rPr>
              <a:t> hypothesis</a:t>
            </a:r>
          </a:p>
          <a:p>
            <a:pPr marL="932688" lvl="2" indent="-457200">
              <a:buFont typeface="+mj-lt"/>
              <a:buAutoNum type="alphaLcParenR"/>
            </a:pPr>
            <a:r>
              <a:rPr lang="en-US" sz="2400" dirty="0">
                <a:latin typeface="+mj-lt"/>
              </a:rPr>
              <a:t>d		modus </a:t>
            </a:r>
            <a:r>
              <a:rPr lang="en-US" sz="2400" dirty="0" err="1">
                <a:latin typeface="+mj-lt"/>
              </a:rPr>
              <a:t>ponen</a:t>
            </a:r>
            <a:r>
              <a:rPr lang="en-US" sz="2400" dirty="0">
                <a:latin typeface="+mj-lt"/>
              </a:rPr>
              <a:t> from (a) and (b)</a:t>
            </a:r>
          </a:p>
          <a:p>
            <a:pPr marL="932688" lvl="2" indent="-457200"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 → ¬j		3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rd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hypothesis</a:t>
            </a:r>
          </a:p>
          <a:p>
            <a:pPr marL="932688" lvl="2" indent="-457200"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¬j		modus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ponen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from (c) and (d)</a:t>
            </a: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20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08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128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Find a </a:t>
            </a:r>
            <a:r>
              <a:rPr lang="en-US" sz="2800" b="1" dirty="0"/>
              <a:t>counterexample</a:t>
            </a:r>
            <a:r>
              <a:rPr lang="en-US" sz="2800" dirty="0"/>
              <a:t>, if possible, to these universally quantiﬁed statements, where the domain for all variables consists of all integers.</a:t>
            </a:r>
          </a:p>
          <a:p>
            <a:pPr marL="1024128" lvl="3" indent="-457200">
              <a:buFont typeface="+mj-lt"/>
              <a:buAutoNum type="alphaLcParenR"/>
            </a:pPr>
            <a:r>
              <a:rPr lang="en-US" sz="2800" dirty="0"/>
              <a:t>∀</a:t>
            </a:r>
            <a:r>
              <a:rPr lang="en-US" sz="2800" dirty="0" err="1"/>
              <a:t>x∀y</a:t>
            </a:r>
            <a:r>
              <a:rPr lang="en-US" sz="2800" dirty="0"/>
              <a:t> (x</a:t>
            </a:r>
            <a:r>
              <a:rPr lang="en-US" sz="2800" baseline="30000" dirty="0"/>
              <a:t>2 </a:t>
            </a:r>
            <a:r>
              <a:rPr lang="en-US" sz="2800" dirty="0"/>
              <a:t>= y</a:t>
            </a:r>
            <a:r>
              <a:rPr lang="en-US" sz="2800" baseline="30000" dirty="0"/>
              <a:t>2</a:t>
            </a:r>
            <a:r>
              <a:rPr lang="en-US" sz="2800" dirty="0"/>
              <a:t> → x = y)</a:t>
            </a:r>
          </a:p>
          <a:p>
            <a:pPr marL="1024128" lvl="3" indent="-457200">
              <a:buFont typeface="+mj-lt"/>
              <a:buAutoNum type="alphaLcParenR"/>
            </a:pPr>
            <a:r>
              <a:rPr lang="en-US" sz="2800" dirty="0"/>
              <a:t>∀</a:t>
            </a:r>
            <a:r>
              <a:rPr lang="en-US" sz="2800" dirty="0" err="1"/>
              <a:t>x∃y</a:t>
            </a:r>
            <a:r>
              <a:rPr lang="en-US" sz="2800" dirty="0"/>
              <a:t> (y</a:t>
            </a:r>
            <a:r>
              <a:rPr lang="en-US" sz="2800" baseline="30000" dirty="0"/>
              <a:t>2 </a:t>
            </a:r>
            <a:r>
              <a:rPr lang="en-US" sz="2800" dirty="0"/>
              <a:t>= x)</a:t>
            </a:r>
          </a:p>
          <a:p>
            <a:pPr marL="1024128" lvl="3" indent="-457200">
              <a:buFont typeface="+mj-lt"/>
              <a:buAutoNum type="alphaLcParenR"/>
            </a:pPr>
            <a:r>
              <a:rPr lang="en-US" sz="2800" dirty="0"/>
              <a:t>∀</a:t>
            </a:r>
            <a:r>
              <a:rPr lang="en-US" sz="2800" dirty="0" err="1"/>
              <a:t>x∀y</a:t>
            </a:r>
            <a:r>
              <a:rPr lang="en-US" sz="2800" dirty="0"/>
              <a:t> (</a:t>
            </a:r>
            <a:r>
              <a:rPr lang="en-US" sz="2800" dirty="0" err="1"/>
              <a:t>xy</a:t>
            </a:r>
            <a:r>
              <a:rPr lang="en-US" sz="2800" dirty="0"/>
              <a:t> ≥ x)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Use rules of inference to show that the hypotheses “Randy works hard,” “If Randy works hard, then he is a dull boy,” and “If Randy is a dull boy, then he will not get the job” imply the conclusion “Randy will not get the job.”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CorelDRAW" r:id="rId3" imgW="4574880" imgH="2314080" progId="">
                  <p:embed/>
                </p:oleObj>
              </mc:Choice>
              <mc:Fallback>
                <p:oleObj name="CorelDRAW" r:id="rId3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64C94-8F79-4CA4-9759-A20FE286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3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544236"/>
            <a:ext cx="7024744" cy="64807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54400" y="1845391"/>
            <a:ext cx="10037341" cy="4752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counterexamples are:</a:t>
            </a:r>
          </a:p>
          <a:p>
            <a:pPr marL="932688" lvl="2" indent="-457200">
              <a:buAutoNum type="alphaLcParenR"/>
            </a:pPr>
            <a:r>
              <a:rPr lang="es-ES" sz="2400" dirty="0">
                <a:latin typeface="+mj-lt"/>
              </a:rPr>
              <a:t>x = 2, y =−2 ; b) x =−4; c) x = 17, y = −1 </a:t>
            </a:r>
            <a:endParaRPr lang="en-US" sz="2400" dirty="0">
              <a:latin typeface="+mj-lt"/>
            </a:endParaRPr>
          </a:p>
          <a:p>
            <a:pPr marL="457200" lvl="0" indent="-457200">
              <a:buClr>
                <a:srgbClr val="1CADE4"/>
              </a:buClr>
              <a:buFont typeface="+mj-lt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Let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be “Randy works hard,” let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be “Randy is a dull boy,” and let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j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be “Randy will get the job.” The hypotheses are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w, w → d,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and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 → ¬j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. 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		1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st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hypothesis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 → d 		2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nd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hypothesis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		modus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ponen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from (a) and (b)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 → ¬j		3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rd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hypothesis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¬j		modus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ponen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from (c) and (d)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22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060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128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Determine the truth value of each of these statements if the domain for all variables consists of all integers.</a:t>
            </a:r>
          </a:p>
          <a:p>
            <a:pPr marL="384048" lvl="2" indent="0">
              <a:buNone/>
            </a:pPr>
            <a:r>
              <a:rPr lang="en-US" sz="2400" b="1" dirty="0"/>
              <a:t>	</a:t>
            </a:r>
            <a:r>
              <a:rPr lang="en-US" sz="2800" dirty="0"/>
              <a:t>a) ∀</a:t>
            </a:r>
            <a:r>
              <a:rPr lang="en-US" sz="2800" dirty="0" err="1"/>
              <a:t>n∃m</a:t>
            </a:r>
            <a:r>
              <a:rPr lang="en-US" sz="2800" dirty="0"/>
              <a:t> (n</a:t>
            </a:r>
            <a:r>
              <a:rPr lang="en-US" sz="2800" baseline="30000" dirty="0"/>
              <a:t>2 </a:t>
            </a:r>
            <a:r>
              <a:rPr lang="en-US" sz="2800" dirty="0"/>
              <a:t>&lt; m) 			</a:t>
            </a:r>
            <a:r>
              <a:rPr lang="pt-BR" sz="2800" dirty="0"/>
              <a:t>c) ∀n∃m (n + m = 0) </a:t>
            </a:r>
            <a:endParaRPr lang="en-US" sz="2800" dirty="0"/>
          </a:p>
          <a:p>
            <a:pPr marL="566928" lvl="3" indent="0">
              <a:buNone/>
            </a:pPr>
            <a:r>
              <a:rPr lang="en-US" sz="2800" dirty="0"/>
              <a:t>	b) ∃</a:t>
            </a:r>
            <a:r>
              <a:rPr lang="en-US" sz="2800" dirty="0" err="1"/>
              <a:t>n∀m</a:t>
            </a:r>
            <a:r>
              <a:rPr lang="en-US" sz="2800" dirty="0"/>
              <a:t> (nm = m)			</a:t>
            </a:r>
            <a:r>
              <a:rPr lang="pt-BR" sz="2800" dirty="0"/>
              <a:t>d) ∃n∃m (n</a:t>
            </a:r>
            <a:r>
              <a:rPr lang="en-US" sz="2800" baseline="30000" dirty="0"/>
              <a:t>2</a:t>
            </a:r>
            <a:r>
              <a:rPr lang="pt-BR" sz="2800" dirty="0"/>
              <a:t>+ m</a:t>
            </a:r>
            <a:r>
              <a:rPr lang="en-US" sz="2800" baseline="30000" dirty="0"/>
              <a:t>2</a:t>
            </a:r>
            <a:r>
              <a:rPr lang="pt-BR" sz="2800" dirty="0"/>
              <a:t> = 6)</a:t>
            </a:r>
          </a:p>
          <a:p>
            <a:pPr marL="566928" lvl="3" indent="0">
              <a:buNone/>
            </a:pPr>
            <a:endParaRPr lang="pt-BR" sz="1600" dirty="0"/>
          </a:p>
          <a:p>
            <a:pPr marL="422910" indent="-514350">
              <a:buFont typeface="+mj-lt"/>
              <a:buAutoNum type="arabicPeriod"/>
            </a:pPr>
            <a:r>
              <a:rPr lang="en-US" sz="3000" dirty="0"/>
              <a:t>Use rules of inference to show that the hypotheses “Randy works hard,” “If Randy works hard, then he is a dull boy,” and “If Randy is a dull boy, then he will not get the job” imply the conclusion “Randy will not get the job.”</a:t>
            </a:r>
            <a:endParaRPr lang="en-US" sz="3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CorelDRAW" r:id="rId3" imgW="4574880" imgH="2314080" progId="">
                  <p:embed/>
                </p:oleObj>
              </mc:Choice>
              <mc:Fallback>
                <p:oleObj name="CorelDRAW" r:id="rId3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FDAC5-DD4A-4C97-A8ED-73D56DDF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544236"/>
            <a:ext cx="7024744" cy="64807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54400" y="1845391"/>
            <a:ext cx="10037341" cy="4752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counterexamples are:</a:t>
            </a:r>
          </a:p>
          <a:p>
            <a:pPr marL="932688" lvl="2" indent="-457200">
              <a:buAutoNum type="alphaLcParenR"/>
            </a:pPr>
            <a:r>
              <a:rPr lang="es-ES" sz="2400" dirty="0">
                <a:latin typeface="+mj-lt"/>
              </a:rPr>
              <a:t>True; 		b) True; 	c) True; 	d) False</a:t>
            </a:r>
          </a:p>
          <a:p>
            <a:pPr marL="932688" lvl="2" indent="-457200">
              <a:buAutoNum type="alphaLcParenR"/>
            </a:pPr>
            <a:endParaRPr lang="en-US" sz="2400" dirty="0">
              <a:latin typeface="+mj-lt"/>
            </a:endParaRPr>
          </a:p>
          <a:p>
            <a:pPr marL="457200" lvl="0" indent="-457200">
              <a:buClr>
                <a:srgbClr val="1CADE4"/>
              </a:buClr>
              <a:buFont typeface="+mj-lt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Let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be “Randy works hard,” let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be “Randy is a dull boy,” and let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j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be “Randy will get the job.” The hypotheses are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w, w → d,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and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 → ¬j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. 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		1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st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hypothesis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w → d 		2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nd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hypothesis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		modus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ponen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from (a) and (b)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 → ¬j		3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rd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hypothesis</a:t>
            </a:r>
          </a:p>
          <a:p>
            <a:pPr marL="932688" lvl="2" indent="-457200">
              <a:buClr>
                <a:srgbClr val="1CADE4"/>
              </a:buClr>
              <a:buFont typeface="+mj-lt"/>
              <a:buAutoNum type="alphaLcParenR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¬j		modus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ponen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from (c) and (d)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24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84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76573" y="726067"/>
            <a:ext cx="9628802" cy="64807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Rules of </a:t>
            </a:r>
            <a:r>
              <a:rPr lang="id-ID" sz="4400" b="1" dirty="0">
                <a:solidFill>
                  <a:srgbClr val="0070C0"/>
                </a:solidFill>
              </a:rPr>
              <a:t>I</a:t>
            </a:r>
            <a:r>
              <a:rPr lang="en-US" sz="4400" b="1" dirty="0" err="1">
                <a:solidFill>
                  <a:srgbClr val="0070C0"/>
                </a:solidFill>
              </a:rPr>
              <a:t>nference</a:t>
            </a:r>
            <a:r>
              <a:rPr lang="en-US" sz="4400" b="1" dirty="0">
                <a:solidFill>
                  <a:srgbClr val="0070C0"/>
                </a:solidFill>
              </a:rPr>
              <a:t> for </a:t>
            </a:r>
            <a:r>
              <a:rPr lang="id-ID" sz="4400" b="1" dirty="0">
                <a:solidFill>
                  <a:srgbClr val="0070C0"/>
                </a:solidFill>
              </a:rPr>
              <a:t>U</a:t>
            </a:r>
            <a:r>
              <a:rPr lang="en-US" sz="4400" b="1" dirty="0" err="1">
                <a:solidFill>
                  <a:srgbClr val="0070C0"/>
                </a:solidFill>
              </a:rPr>
              <a:t>niversal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id-ID" sz="4400" b="1" dirty="0">
                <a:solidFill>
                  <a:srgbClr val="0070C0"/>
                </a:solidFill>
              </a:rPr>
              <a:t>Q</a:t>
            </a:r>
            <a:r>
              <a:rPr lang="en-US" sz="4400" b="1" dirty="0" err="1">
                <a:solidFill>
                  <a:srgbClr val="0070C0"/>
                </a:solidFill>
              </a:rPr>
              <a:t>uantifier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76573" y="1971264"/>
            <a:ext cx="9873500" cy="4464496"/>
          </a:xfrm>
        </p:spPr>
        <p:txBody>
          <a:bodyPr>
            <a:normAutofit/>
          </a:bodyPr>
          <a:lstStyle/>
          <a:p>
            <a:r>
              <a:rPr lang="en-US" sz="2800" dirty="0"/>
              <a:t>Assume that we know that 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i="1" dirty="0">
                <a:sym typeface="Symbol" pitchFamily="18" charset="2"/>
              </a:rPr>
              <a:t>x P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) is true</a:t>
            </a:r>
          </a:p>
          <a:p>
            <a:pPr lvl="1"/>
            <a:r>
              <a:rPr lang="en-US" sz="2400" dirty="0">
                <a:sym typeface="Symbol" pitchFamily="18" charset="2"/>
              </a:rPr>
              <a:t>Then we can conclude that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) is true</a:t>
            </a:r>
          </a:p>
          <a:p>
            <a:pPr lvl="2"/>
            <a:r>
              <a:rPr lang="en-US" sz="2000" dirty="0">
                <a:sym typeface="Symbol" pitchFamily="18" charset="2"/>
              </a:rPr>
              <a:t>Here 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c </a:t>
            </a:r>
            <a:r>
              <a:rPr lang="en-US" sz="2000" dirty="0">
                <a:sym typeface="Symbol" pitchFamily="18" charset="2"/>
              </a:rPr>
              <a:t>stands for some 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specific constant</a:t>
            </a:r>
          </a:p>
          <a:p>
            <a:pPr lvl="1"/>
            <a:r>
              <a:rPr lang="en-US" sz="2400" dirty="0">
                <a:sym typeface="Symbol" pitchFamily="18" charset="2"/>
              </a:rPr>
              <a:t>This is called “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universal instantiation</a:t>
            </a:r>
            <a:r>
              <a:rPr lang="en-US" sz="2400" dirty="0">
                <a:sym typeface="Symbol" pitchFamily="18" charset="2"/>
              </a:rPr>
              <a:t>”</a:t>
            </a:r>
          </a:p>
          <a:p>
            <a:pPr lvl="1"/>
            <a:endParaRPr lang="en-US" sz="24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Assume that we know that </a:t>
            </a:r>
            <a:r>
              <a:rPr lang="en-US" sz="2800" i="1" dirty="0">
                <a:sym typeface="Symbol" pitchFamily="18" charset="2"/>
              </a:rPr>
              <a:t>P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is true for any value of </a:t>
            </a:r>
            <a:r>
              <a:rPr lang="en-US" sz="2800" i="1" dirty="0">
                <a:sym typeface="Symbol" pitchFamily="18" charset="2"/>
              </a:rPr>
              <a:t>c</a:t>
            </a:r>
          </a:p>
          <a:p>
            <a:pPr lvl="1"/>
            <a:r>
              <a:rPr lang="en-US" sz="2400" dirty="0">
                <a:sym typeface="Symbol" pitchFamily="18" charset="2"/>
              </a:rPr>
              <a:t>Then we can conclude that </a:t>
            </a:r>
            <a:r>
              <a:rPr lang="en-US" sz="2400" i="1" dirty="0">
                <a:sym typeface="Symbol" pitchFamily="18" charset="2"/>
              </a:rPr>
              <a:t>x P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) is true</a:t>
            </a:r>
          </a:p>
          <a:p>
            <a:pPr lvl="1"/>
            <a:r>
              <a:rPr lang="en-US" sz="2400" dirty="0">
                <a:sym typeface="Symbol" pitchFamily="18" charset="2"/>
              </a:rPr>
              <a:t>This is called “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universal generalization</a:t>
            </a:r>
            <a:r>
              <a:rPr lang="en-US" sz="2400" dirty="0">
                <a:sym typeface="Symbol" pitchFamily="18" charset="2"/>
              </a:rPr>
              <a:t>”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25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81824" y="738946"/>
            <a:ext cx="10895527" cy="64807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Rules of </a:t>
            </a:r>
            <a:r>
              <a:rPr lang="id-ID" sz="4400" b="1" dirty="0">
                <a:solidFill>
                  <a:srgbClr val="0070C0"/>
                </a:solidFill>
              </a:rPr>
              <a:t>I</a:t>
            </a:r>
            <a:r>
              <a:rPr lang="en-US" sz="4400" b="1" dirty="0" err="1">
                <a:solidFill>
                  <a:srgbClr val="0070C0"/>
                </a:solidFill>
              </a:rPr>
              <a:t>nference</a:t>
            </a:r>
            <a:r>
              <a:rPr lang="en-US" sz="4400" b="1" dirty="0">
                <a:solidFill>
                  <a:srgbClr val="0070C0"/>
                </a:solidFill>
              </a:rPr>
              <a:t> for </a:t>
            </a:r>
            <a:r>
              <a:rPr lang="id-ID" sz="4400" b="1" dirty="0">
                <a:solidFill>
                  <a:srgbClr val="0070C0"/>
                </a:solidFill>
              </a:rPr>
              <a:t>E</a:t>
            </a:r>
            <a:r>
              <a:rPr lang="en-US" sz="4400" b="1" dirty="0" err="1">
                <a:solidFill>
                  <a:srgbClr val="0070C0"/>
                </a:solidFill>
              </a:rPr>
              <a:t>xistential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id-ID" sz="4400" b="1" dirty="0">
                <a:solidFill>
                  <a:srgbClr val="0070C0"/>
                </a:solidFill>
              </a:rPr>
              <a:t>Q</a:t>
            </a:r>
            <a:r>
              <a:rPr lang="en-US" sz="4400" b="1" dirty="0" err="1">
                <a:solidFill>
                  <a:srgbClr val="0070C0"/>
                </a:solidFill>
              </a:rPr>
              <a:t>uantifier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33340" y="2009901"/>
            <a:ext cx="9311426" cy="4464496"/>
          </a:xfrm>
        </p:spPr>
        <p:txBody>
          <a:bodyPr>
            <a:normAutofit/>
          </a:bodyPr>
          <a:lstStyle/>
          <a:p>
            <a:r>
              <a:rPr lang="en-US" sz="2800" dirty="0"/>
              <a:t>Assume that we know that 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i="1" dirty="0">
                <a:sym typeface="Symbol" pitchFamily="18" charset="2"/>
              </a:rPr>
              <a:t>x P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) is true</a:t>
            </a:r>
          </a:p>
          <a:p>
            <a:pPr lvl="1"/>
            <a:r>
              <a:rPr lang="en-US" sz="2400" dirty="0">
                <a:sym typeface="Symbol" pitchFamily="18" charset="2"/>
              </a:rPr>
              <a:t>Then we can conclude that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) is true for some value of </a:t>
            </a:r>
            <a:r>
              <a:rPr lang="en-US" sz="2400" i="1" dirty="0">
                <a:sym typeface="Symbol" pitchFamily="18" charset="2"/>
              </a:rPr>
              <a:t>c</a:t>
            </a:r>
          </a:p>
          <a:p>
            <a:pPr lvl="1"/>
            <a:r>
              <a:rPr lang="en-US" sz="2400" dirty="0">
                <a:sym typeface="Symbol" pitchFamily="18" charset="2"/>
              </a:rPr>
              <a:t>This is called “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existential instantiation</a:t>
            </a:r>
            <a:r>
              <a:rPr lang="en-US" sz="2400" dirty="0">
                <a:sym typeface="Symbol" pitchFamily="18" charset="2"/>
              </a:rPr>
              <a:t>”</a:t>
            </a:r>
          </a:p>
          <a:p>
            <a:pPr lvl="1"/>
            <a:endParaRPr lang="en-US" sz="24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Assume that we know that </a:t>
            </a:r>
            <a:r>
              <a:rPr lang="en-US" sz="2800" i="1" dirty="0">
                <a:sym typeface="Symbol" pitchFamily="18" charset="2"/>
              </a:rPr>
              <a:t>P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is true for some value of </a:t>
            </a:r>
            <a:r>
              <a:rPr lang="en-US" sz="2800" i="1" dirty="0">
                <a:sym typeface="Symbol" pitchFamily="18" charset="2"/>
              </a:rPr>
              <a:t>c</a:t>
            </a:r>
          </a:p>
          <a:p>
            <a:pPr lvl="1"/>
            <a:r>
              <a:rPr lang="en-US" sz="2400" dirty="0">
                <a:sym typeface="Symbol" pitchFamily="18" charset="2"/>
              </a:rPr>
              <a:t>Then we can conclude that </a:t>
            </a:r>
            <a:r>
              <a:rPr lang="en-US" sz="2400" i="1" dirty="0">
                <a:sym typeface="Symbol" pitchFamily="18" charset="2"/>
              </a:rPr>
              <a:t>x P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) is true</a:t>
            </a:r>
          </a:p>
          <a:p>
            <a:pPr lvl="1"/>
            <a:r>
              <a:rPr lang="en-US" sz="2400" dirty="0">
                <a:sym typeface="Symbol" pitchFamily="18" charset="2"/>
              </a:rPr>
              <a:t>This is called “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existential generalization</a:t>
            </a:r>
            <a:r>
              <a:rPr lang="en-US" sz="2400" dirty="0">
                <a:sym typeface="Symbol" pitchFamily="18" charset="2"/>
              </a:rPr>
              <a:t>”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26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5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9098" y="777583"/>
            <a:ext cx="6713767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63699" y="1790961"/>
            <a:ext cx="5112684" cy="4464496"/>
          </a:xfrm>
        </p:spPr>
        <p:txBody>
          <a:bodyPr>
            <a:normAutofit/>
          </a:bodyPr>
          <a:lstStyle/>
          <a:p>
            <a:r>
              <a:rPr lang="en-US" sz="2800" dirty="0"/>
              <a:t>Given the hypotheses:</a:t>
            </a:r>
          </a:p>
          <a:p>
            <a:pPr lvl="1"/>
            <a:r>
              <a:rPr lang="en-US" sz="2400" dirty="0"/>
              <a:t>“Linda, a student in this class, owns a red convertible.”</a:t>
            </a:r>
          </a:p>
          <a:p>
            <a:pPr lvl="1"/>
            <a:r>
              <a:rPr lang="en-US" sz="2400" dirty="0"/>
              <a:t>“Everybody who owns a red convertible has gotten at least one speeding ticket”</a:t>
            </a:r>
          </a:p>
          <a:p>
            <a:r>
              <a:rPr lang="en-US" sz="2800" dirty="0"/>
              <a:t>Can you conclude: “Somebody in this class has gotten a speeding ticket”?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64215" y="150467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27</a:t>
            </a:fld>
            <a:r>
              <a:rPr lang="id-ID" dirty="0"/>
              <a:t> -- KS091201 MD W-04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00966" y="2213416"/>
            <a:ext cx="202651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dirty="0"/>
              <a:t>(Linda)</a:t>
            </a:r>
          </a:p>
          <a:p>
            <a:r>
              <a:rPr lang="en-US" sz="2400" i="1" dirty="0"/>
              <a:t>R</a:t>
            </a:r>
            <a:r>
              <a:rPr lang="en-US" sz="2400" dirty="0"/>
              <a:t>(Linda)</a:t>
            </a:r>
          </a:p>
          <a:p>
            <a:endParaRPr lang="en-US" sz="2400" dirty="0"/>
          </a:p>
          <a:p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)→</a:t>
            </a:r>
            <a:r>
              <a:rPr lang="en-US" sz="2400" i="1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))</a:t>
            </a:r>
          </a:p>
          <a:p>
            <a:endParaRPr lang="en-US" sz="2400" dirty="0"/>
          </a:p>
          <a:p>
            <a:endParaRPr lang="id-ID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>
                <a:sym typeface="Symbol" pitchFamily="18" charset="2"/>
              </a:rPr>
              <a:t>x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)</a:t>
            </a:r>
            <a:r>
              <a:rPr lang="en-US" sz="2400" i="1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))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5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247368" y="587185"/>
            <a:ext cx="7024744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47368" y="2071947"/>
            <a:ext cx="9650685" cy="4896544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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(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)→</a:t>
            </a:r>
            <a:r>
              <a:rPr lang="en-US" sz="2000" i="1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))		3</a:t>
            </a:r>
            <a:r>
              <a:rPr lang="en-US" sz="2000" baseline="30000" dirty="0">
                <a:sym typeface="Symbol" pitchFamily="18" charset="2"/>
              </a:rPr>
              <a:t>rd</a:t>
            </a:r>
            <a:r>
              <a:rPr lang="en-US" sz="2000" dirty="0">
                <a:sym typeface="Symbol" pitchFamily="18" charset="2"/>
              </a:rPr>
              <a:t> hypothesis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(Linda) → </a:t>
            </a:r>
            <a:r>
              <a:rPr lang="en-US" sz="2000" i="1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(Linda)		Universal instantiation using step 1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(Linda)			2</a:t>
            </a:r>
            <a:r>
              <a:rPr lang="en-US" sz="2000" baseline="30000" dirty="0">
                <a:sym typeface="Symbol" pitchFamily="18" charset="2"/>
              </a:rPr>
              <a:t>nd</a:t>
            </a:r>
            <a:r>
              <a:rPr lang="en-US" sz="2000" dirty="0">
                <a:sym typeface="Symbol" pitchFamily="18" charset="2"/>
              </a:rPr>
              <a:t> hypothesis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i="1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(Linda)			Modes ponens using steps 2 &amp; 3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i="1" dirty="0"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(Linda)			1</a:t>
            </a:r>
            <a:r>
              <a:rPr lang="en-US" sz="2000" baseline="30000" dirty="0">
                <a:sym typeface="Symbol" pitchFamily="18" charset="2"/>
              </a:rPr>
              <a:t>st</a:t>
            </a:r>
            <a:r>
              <a:rPr lang="en-US" sz="2000" dirty="0">
                <a:sym typeface="Symbol" pitchFamily="18" charset="2"/>
              </a:rPr>
              <a:t> hypothesis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i="1" dirty="0"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(Linda)  T(Linda)		Conjunction using steps 4 </a:t>
            </a:r>
            <a:r>
              <a:rPr lang="id-ID" sz="2000" dirty="0">
                <a:sym typeface="Symbol" pitchFamily="18" charset="2"/>
              </a:rPr>
              <a:t>	</a:t>
            </a:r>
            <a:r>
              <a:rPr lang="en-US" sz="2000" dirty="0">
                <a:sym typeface="Symbol" pitchFamily="18" charset="2"/>
              </a:rPr>
              <a:t>&amp; 5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</a:t>
            </a:r>
            <a:r>
              <a:rPr lang="en-US" sz="2000" i="1" dirty="0">
                <a:sym typeface="Symbol" pitchFamily="18" charset="2"/>
              </a:rPr>
              <a:t>x 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)</a:t>
            </a:r>
            <a:r>
              <a:rPr lang="en-US" sz="2000" i="1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))		Existential generalization using step 6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Thus, we have shown that “Somebody in this class has gotten a speeding ticket”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28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3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81824" y="803341"/>
            <a:ext cx="6868317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23492" y="2280358"/>
            <a:ext cx="7508384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Given the hypotheses: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“There is someone in this class who has been to France”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“Everyone who goes to France visits the </a:t>
            </a:r>
            <a:r>
              <a:rPr lang="id-ID" sz="2400" dirty="0"/>
              <a:t>Eiffel</a:t>
            </a:r>
            <a:r>
              <a:rPr lang="en-US" sz="2400" dirty="0"/>
              <a:t>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Can you conclude: “Someone in this class has visited the </a:t>
            </a:r>
            <a:r>
              <a:rPr lang="id-ID" sz="2400" dirty="0"/>
              <a:t>Eiffel</a:t>
            </a:r>
            <a:r>
              <a:rPr lang="en-US" sz="2400" dirty="0"/>
              <a:t>”?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1955" y="116789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29</a:t>
            </a:fld>
            <a:r>
              <a:rPr lang="id-ID" dirty="0"/>
              <a:t> -- KS091201 MD W-04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22088" y="2681952"/>
            <a:ext cx="2560316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</a:defRPr>
            </a:lvl1pPr>
            <a:lvl2pPr marL="640080" lvl="1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</a:defRPr>
            </a:lvl3pPr>
            <a:lvl4pPr marL="112471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</a:defRPr>
            </a:lvl4pPr>
            <a:lvl5pPr marL="132588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baseline="0">
                <a:solidFill>
                  <a:schemeClr val="tx2"/>
                </a:solidFill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marL="68580" indent="0">
              <a:buNone/>
            </a:pPr>
            <a:r>
              <a:rPr lang="en-US" sz="2200" dirty="0">
                <a:sym typeface="Symbol" pitchFamily="18" charset="2"/>
              </a:rPr>
              <a:t>x (C(x)F(x))</a:t>
            </a:r>
            <a:endParaRPr lang="en-US" sz="2200" dirty="0"/>
          </a:p>
          <a:p>
            <a:pPr marL="68580" indent="0">
              <a:buNone/>
            </a:pPr>
            <a:r>
              <a:rPr lang="en-US" sz="2200" dirty="0">
                <a:sym typeface="Symbol" pitchFamily="18" charset="2"/>
              </a:rPr>
              <a:t>x (F(x)→</a:t>
            </a:r>
            <a:r>
              <a:rPr lang="id-ID" sz="2200" dirty="0">
                <a:sym typeface="Symbol" pitchFamily="18" charset="2"/>
              </a:rPr>
              <a:t>E</a:t>
            </a:r>
            <a:r>
              <a:rPr lang="en-US" sz="2200" dirty="0">
                <a:sym typeface="Symbol" pitchFamily="18" charset="2"/>
              </a:rPr>
              <a:t>(x))</a:t>
            </a:r>
          </a:p>
          <a:p>
            <a:endParaRPr lang="en-US" sz="2200" dirty="0"/>
          </a:p>
          <a:p>
            <a:pPr marL="68580" indent="0">
              <a:buNone/>
            </a:pPr>
            <a:endParaRPr lang="en-US" sz="2200" dirty="0">
              <a:sym typeface="Symbol" pitchFamily="18" charset="2"/>
            </a:endParaRPr>
          </a:p>
          <a:p>
            <a:pPr marL="68580" indent="0">
              <a:buNone/>
            </a:pPr>
            <a:r>
              <a:rPr lang="en-US" sz="2200" dirty="0">
                <a:sym typeface="Symbol" pitchFamily="18" charset="2"/>
              </a:rPr>
              <a:t>x (C(x)</a:t>
            </a:r>
            <a:r>
              <a:rPr lang="id-ID" sz="2200" dirty="0">
                <a:sym typeface="Symbol" pitchFamily="18" charset="2"/>
              </a:rPr>
              <a:t>E</a:t>
            </a:r>
            <a:r>
              <a:rPr lang="en-US" sz="2200" dirty="0">
                <a:sym typeface="Symbol" pitchFamily="18" charset="2"/>
              </a:rPr>
              <a:t>(x))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4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46219" y="674552"/>
            <a:ext cx="6739525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Valid Arguments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46219" y="1971264"/>
            <a:ext cx="10097036" cy="4464496"/>
          </a:xfrm>
        </p:spPr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dirty="0">
                <a:solidFill>
                  <a:srgbClr val="0070C0"/>
                </a:solidFill>
              </a:rPr>
              <a:t>argument </a:t>
            </a:r>
            <a:r>
              <a:rPr lang="en-US" sz="2800" dirty="0"/>
              <a:t>in propositional logic is a sequence of propositions.</a:t>
            </a:r>
          </a:p>
          <a:p>
            <a:r>
              <a:rPr lang="en-US" sz="2800" dirty="0"/>
              <a:t>All but the final proposition are called </a:t>
            </a:r>
            <a:r>
              <a:rPr lang="en-US" sz="2800" dirty="0">
                <a:solidFill>
                  <a:srgbClr val="0070C0"/>
                </a:solidFill>
              </a:rPr>
              <a:t>premises</a:t>
            </a:r>
            <a:r>
              <a:rPr lang="en-US" sz="2800" dirty="0"/>
              <a:t>.</a:t>
            </a:r>
          </a:p>
          <a:p>
            <a:r>
              <a:rPr lang="en-US" sz="2800" dirty="0"/>
              <a:t>The final proposition is called </a:t>
            </a:r>
            <a:r>
              <a:rPr lang="en-US" sz="2800" dirty="0">
                <a:solidFill>
                  <a:srgbClr val="0070C0"/>
                </a:solidFill>
              </a:rPr>
              <a:t>conclusion</a:t>
            </a:r>
            <a:r>
              <a:rPr lang="en-US" sz="2800" dirty="0"/>
              <a:t>.</a:t>
            </a:r>
          </a:p>
          <a:p>
            <a:r>
              <a:rPr lang="en-US" sz="2800" dirty="0"/>
              <a:t>An argument is </a:t>
            </a:r>
            <a:r>
              <a:rPr lang="en-US" sz="2800" dirty="0">
                <a:solidFill>
                  <a:srgbClr val="0070C0"/>
                </a:solidFill>
              </a:rPr>
              <a:t>valid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if the truth of all premises implies that the conclusion is true.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i.e. (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400" dirty="0"/>
              <a:t> …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70C0"/>
                </a:solidFill>
              </a:rPr>
              <a:t>tautology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64D16-8EFA-43E5-A0D9-9D9ACB80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3341" y="603621"/>
            <a:ext cx="6739524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75008" y="2066835"/>
            <a:ext cx="9504608" cy="416654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x (C(x)F(x))	1</a:t>
            </a:r>
            <a:r>
              <a:rPr lang="en-US" sz="2000" baseline="30000" dirty="0">
                <a:sym typeface="Symbol" pitchFamily="18" charset="2"/>
              </a:rPr>
              <a:t>st</a:t>
            </a:r>
            <a:r>
              <a:rPr lang="en-US" sz="2000" dirty="0">
                <a:sym typeface="Symbol" pitchFamily="18" charset="2"/>
              </a:rPr>
              <a:t> hypothesis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C(y) </a:t>
            </a:r>
            <a:r>
              <a:rPr lang="en-US" sz="2000" dirty="0">
                <a:sym typeface="Symbol" pitchFamily="18" charset="2"/>
              </a:rPr>
              <a:t> F(y)		Existential instantiation using step 1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F(y)		Simplification using step 2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C(y)		Simplification using step 2</a:t>
            </a:r>
          </a:p>
          <a:p>
            <a:pPr marL="609600" indent="-609600"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x (F(x)→</a:t>
            </a:r>
            <a:r>
              <a:rPr lang="id-ID" sz="2000" dirty="0">
                <a:sym typeface="Symbol" pitchFamily="18" charset="2"/>
              </a:rPr>
              <a:t>E</a:t>
            </a:r>
            <a:r>
              <a:rPr lang="en-US" sz="2000" dirty="0">
                <a:sym typeface="Symbol" pitchFamily="18" charset="2"/>
              </a:rPr>
              <a:t>(x))	2</a:t>
            </a:r>
            <a:r>
              <a:rPr lang="en-US" sz="2000" baseline="30000" dirty="0">
                <a:sym typeface="Symbol" pitchFamily="18" charset="2"/>
              </a:rPr>
              <a:t>nd</a:t>
            </a:r>
            <a:r>
              <a:rPr lang="en-US" sz="2000" dirty="0">
                <a:sym typeface="Symbol" pitchFamily="18" charset="2"/>
              </a:rPr>
              <a:t> hypothesis</a:t>
            </a:r>
          </a:p>
          <a:p>
            <a:pPr marL="609600" indent="-609600"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F(y) → </a:t>
            </a:r>
            <a:r>
              <a:rPr lang="id-ID" sz="2000" dirty="0">
                <a:sym typeface="Symbol" pitchFamily="18" charset="2"/>
              </a:rPr>
              <a:t>E</a:t>
            </a:r>
            <a:r>
              <a:rPr lang="en-US" sz="2000" dirty="0">
                <a:sym typeface="Symbol" pitchFamily="18" charset="2"/>
              </a:rPr>
              <a:t>(y)		Universal instantiation using step 5</a:t>
            </a:r>
          </a:p>
          <a:p>
            <a:pPr marL="609600" indent="-609600">
              <a:buFontTx/>
              <a:buAutoNum type="arabicPeriod"/>
            </a:pPr>
            <a:r>
              <a:rPr lang="id-ID" sz="2000" dirty="0">
                <a:sym typeface="Symbol" pitchFamily="18" charset="2"/>
              </a:rPr>
              <a:t>E</a:t>
            </a:r>
            <a:r>
              <a:rPr lang="en-US" sz="2000" dirty="0">
                <a:sym typeface="Symbol" pitchFamily="18" charset="2"/>
              </a:rPr>
              <a:t>(y)		Modus ponens using steps 3 &amp; 6</a:t>
            </a:r>
          </a:p>
          <a:p>
            <a:pPr marL="609600" indent="-609600"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C(y)  </a:t>
            </a:r>
            <a:r>
              <a:rPr lang="id-ID" sz="2000" dirty="0">
                <a:sym typeface="Symbol" pitchFamily="18" charset="2"/>
              </a:rPr>
              <a:t>E</a:t>
            </a:r>
            <a:r>
              <a:rPr lang="en-US" sz="2000" dirty="0">
                <a:sym typeface="Symbol" pitchFamily="18" charset="2"/>
              </a:rPr>
              <a:t>(y)		Conjunction using steps 4 &amp; 7</a:t>
            </a:r>
          </a:p>
          <a:p>
            <a:pPr marL="609600" indent="-609600"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x (C(x)</a:t>
            </a:r>
            <a:r>
              <a:rPr lang="id-ID" sz="2000" dirty="0">
                <a:sym typeface="Symbol" pitchFamily="18" charset="2"/>
              </a:rPr>
              <a:t>E</a:t>
            </a:r>
            <a:r>
              <a:rPr lang="en-US" sz="2000" dirty="0">
                <a:sym typeface="Symbol" pitchFamily="18" charset="2"/>
              </a:rPr>
              <a:t>(x))	Existential generalization using</a:t>
            </a:r>
            <a:r>
              <a:rPr lang="id-ID" sz="2000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step 8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/>
              <a:t>Thus, we have shown that “Someone in this class has visited the</a:t>
            </a:r>
            <a:r>
              <a:rPr lang="id-ID" sz="2000" dirty="0"/>
              <a:t> Eiffel</a:t>
            </a:r>
            <a:r>
              <a:rPr lang="en-US" sz="200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30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0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84415" y="586980"/>
            <a:ext cx="7024744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15211" y="1917402"/>
            <a:ext cx="9886378" cy="4752528"/>
          </a:xfrm>
        </p:spPr>
        <p:txBody>
          <a:bodyPr>
            <a:normAutofit/>
          </a:bodyPr>
          <a:lstStyle/>
          <a:p>
            <a:r>
              <a:rPr lang="id-ID" dirty="0"/>
              <a:t>Show that these premises: </a:t>
            </a:r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A student in this class has not read the book</a:t>
            </a:r>
            <a:r>
              <a:rPr lang="en-US" dirty="0"/>
              <a:t>” an</a:t>
            </a:r>
            <a:r>
              <a:rPr lang="id-ID" dirty="0"/>
              <a:t>d</a:t>
            </a:r>
            <a:r>
              <a:rPr lang="en-US" dirty="0"/>
              <a:t> “</a:t>
            </a:r>
            <a:r>
              <a:rPr lang="en-US" dirty="0">
                <a:solidFill>
                  <a:srgbClr val="0070C0"/>
                </a:solidFill>
              </a:rPr>
              <a:t>Everyone in this class passed the first exam</a:t>
            </a:r>
            <a:r>
              <a:rPr lang="en-US" dirty="0"/>
              <a:t>” </a:t>
            </a:r>
            <a:r>
              <a:rPr lang="id-ID" dirty="0"/>
              <a:t>have the conclusion: </a:t>
            </a:r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Someone who passed the first exam has not read the book</a:t>
            </a:r>
            <a:r>
              <a:rPr lang="en-US" dirty="0"/>
              <a:t>”</a:t>
            </a:r>
          </a:p>
          <a:p>
            <a:r>
              <a:rPr lang="id-ID" dirty="0"/>
              <a:t>Let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C(x)</a:t>
            </a:r>
            <a:r>
              <a:rPr lang="id-ID" sz="2000" dirty="0"/>
              <a:t>: </a:t>
            </a:r>
            <a:r>
              <a:rPr lang="en-US" sz="2000" dirty="0"/>
              <a:t>“x </a:t>
            </a:r>
            <a:r>
              <a:rPr lang="id-ID" sz="2000" dirty="0"/>
              <a:t>is </a:t>
            </a:r>
            <a:r>
              <a:rPr lang="en-US" sz="2000" dirty="0"/>
              <a:t>in the class” </a:t>
            </a:r>
            <a:endParaRPr lang="id-ID" sz="2000" dirty="0"/>
          </a:p>
          <a:p>
            <a:pPr lvl="1"/>
            <a:r>
              <a:rPr lang="en-US" sz="2000" dirty="0"/>
              <a:t>B(x)</a:t>
            </a:r>
            <a:r>
              <a:rPr lang="id-ID" sz="2000" dirty="0"/>
              <a:t> :</a:t>
            </a:r>
            <a:r>
              <a:rPr lang="en-US" sz="2000" dirty="0"/>
              <a:t> “x has read the book” </a:t>
            </a:r>
            <a:endParaRPr lang="id-ID" sz="2000" dirty="0"/>
          </a:p>
          <a:p>
            <a:pPr lvl="1"/>
            <a:r>
              <a:rPr lang="en-US" sz="2000" dirty="0"/>
              <a:t>P(x)</a:t>
            </a:r>
            <a:r>
              <a:rPr lang="id-ID" sz="2000" dirty="0"/>
              <a:t> :</a:t>
            </a:r>
            <a:r>
              <a:rPr lang="en-US" sz="2000" dirty="0"/>
              <a:t> “x passed the first exam”</a:t>
            </a:r>
            <a:endParaRPr lang="id-ID" sz="2000" dirty="0"/>
          </a:p>
          <a:p>
            <a:r>
              <a:rPr lang="id-ID" dirty="0"/>
              <a:t>Premises:</a:t>
            </a:r>
          </a:p>
          <a:p>
            <a:pPr lvl="1"/>
            <a:r>
              <a:rPr lang="en-US" sz="2000" dirty="0">
                <a:sym typeface="Symbol" pitchFamily="18" charset="2"/>
              </a:rPr>
              <a:t>x (C(x)  B(x))</a:t>
            </a:r>
            <a:endParaRPr lang="id-ID" sz="20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x (C(x)  P(x))</a:t>
            </a:r>
            <a:endParaRPr lang="id-ID" sz="2000" dirty="0">
              <a:sym typeface="Symbol" pitchFamily="18" charset="2"/>
            </a:endParaRPr>
          </a:p>
          <a:p>
            <a:pPr lvl="0"/>
            <a:r>
              <a:rPr lang="id-ID" dirty="0"/>
              <a:t>Conclusion: </a:t>
            </a:r>
            <a:r>
              <a:rPr lang="en-US" dirty="0">
                <a:sym typeface="Symbol" pitchFamily="18" charset="2"/>
              </a:rPr>
              <a:t>x (P(x)  B(x))</a:t>
            </a:r>
            <a:endParaRPr lang="en-US" dirty="0">
              <a:solidFill>
                <a:schemeClr val="tx1"/>
              </a:solidFill>
              <a:latin typeface="Verdana" pitchFamily="34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2EF84-6D2D-46DA-8F94-F1212D6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F53D-AEB7-4837-83C7-91C970C330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97735" y="699016"/>
            <a:ext cx="6821270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6633" y="498197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32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470679"/>
              </p:ext>
            </p:extLst>
          </p:nvPr>
        </p:nvGraphicFramePr>
        <p:xfrm>
          <a:off x="1238736" y="1961827"/>
          <a:ext cx="7488832" cy="4095751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64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x (C(x)  B(x))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Premise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C(a)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 B(a)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Existential instantiation from (1)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C(a)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Simplification from (2)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x (C(x)  P(x))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Premise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C(a)  P(a)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Universal instantiation from (4)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P(a)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Modus ponens from (3) and (5)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 B(a)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Simplification from (2)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P(a)   B(a)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Conjunction from (6) and (7)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x (P(x)  B(x))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Existential generalization from (8)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6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47784" y="539226"/>
            <a:ext cx="6889475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4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62129" y="1909940"/>
            <a:ext cx="9826581" cy="424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Explain which rules of inference are used for each step</a:t>
            </a:r>
          </a:p>
          <a:p>
            <a:r>
              <a:rPr lang="id-ID" dirty="0"/>
              <a:t>“David, a student in this class, knows how to write programs in JAVA. Everyone who knows how to write programs in JAVA can get high-paying job. Therefore, someone in this class can get a high-paying job.”</a:t>
            </a:r>
          </a:p>
          <a:p>
            <a:r>
              <a:rPr lang="id-ID" dirty="0"/>
              <a:t>Let</a:t>
            </a:r>
            <a:r>
              <a:rPr lang="en-US" dirty="0"/>
              <a:t>:</a:t>
            </a:r>
            <a:endParaRPr lang="id-ID" dirty="0"/>
          </a:p>
          <a:p>
            <a:pPr lvl="1"/>
            <a:r>
              <a:rPr lang="en-US" dirty="0"/>
              <a:t>C(x)</a:t>
            </a:r>
            <a:r>
              <a:rPr lang="id-ID" dirty="0"/>
              <a:t>:</a:t>
            </a:r>
            <a:r>
              <a:rPr lang="en-US" dirty="0"/>
              <a:t> “x </a:t>
            </a:r>
            <a:r>
              <a:rPr lang="id-ID" dirty="0"/>
              <a:t>is </a:t>
            </a:r>
            <a:r>
              <a:rPr lang="en-US" dirty="0"/>
              <a:t>in the class” </a:t>
            </a:r>
            <a:endParaRPr lang="id-ID" dirty="0"/>
          </a:p>
          <a:p>
            <a:pPr lvl="1"/>
            <a:r>
              <a:rPr lang="id-ID" dirty="0"/>
              <a:t>J</a:t>
            </a:r>
            <a:r>
              <a:rPr lang="en-US" dirty="0"/>
              <a:t>(x)</a:t>
            </a:r>
            <a:r>
              <a:rPr lang="id-ID" dirty="0"/>
              <a:t>:</a:t>
            </a:r>
            <a:r>
              <a:rPr lang="en-US" dirty="0"/>
              <a:t> “x </a:t>
            </a:r>
            <a:r>
              <a:rPr lang="id-ID" dirty="0"/>
              <a:t>knows how to write programs in JAVA</a:t>
            </a:r>
            <a:r>
              <a:rPr lang="en-US" dirty="0"/>
              <a:t>” </a:t>
            </a:r>
            <a:endParaRPr lang="id-ID" dirty="0"/>
          </a:p>
          <a:p>
            <a:pPr lvl="1"/>
            <a:r>
              <a:rPr lang="id-ID" dirty="0"/>
              <a:t>H</a:t>
            </a:r>
            <a:r>
              <a:rPr lang="en-US" dirty="0"/>
              <a:t>(x)</a:t>
            </a:r>
            <a:r>
              <a:rPr lang="id-ID" dirty="0"/>
              <a:t>:</a:t>
            </a:r>
            <a:r>
              <a:rPr lang="en-US" dirty="0"/>
              <a:t> “x </a:t>
            </a:r>
            <a:r>
              <a:rPr lang="id-ID" dirty="0"/>
              <a:t>can get high-paying job</a:t>
            </a:r>
            <a:r>
              <a:rPr lang="en-US" dirty="0"/>
              <a:t>”</a:t>
            </a:r>
            <a:endParaRPr lang="id-ID" dirty="0"/>
          </a:p>
          <a:p>
            <a:r>
              <a:rPr lang="id-ID" dirty="0"/>
              <a:t>Premises:</a:t>
            </a:r>
          </a:p>
          <a:p>
            <a:pPr lvl="1"/>
            <a:r>
              <a:rPr lang="en-US" dirty="0"/>
              <a:t>C(</a:t>
            </a:r>
            <a:r>
              <a:rPr lang="id-ID" dirty="0"/>
              <a:t>David</a:t>
            </a:r>
            <a:r>
              <a:rPr lang="en-US" dirty="0"/>
              <a:t>)</a:t>
            </a:r>
            <a:r>
              <a:rPr lang="id-ID" dirty="0"/>
              <a:t>; J</a:t>
            </a:r>
            <a:r>
              <a:rPr lang="en-US" dirty="0"/>
              <a:t>(</a:t>
            </a:r>
            <a:r>
              <a:rPr lang="id-ID" dirty="0"/>
              <a:t>David</a:t>
            </a:r>
            <a:r>
              <a:rPr lang="en-US" dirty="0"/>
              <a:t>)</a:t>
            </a:r>
            <a:r>
              <a:rPr lang="id-ID" dirty="0"/>
              <a:t>; </a:t>
            </a:r>
            <a:r>
              <a:rPr lang="en-US" dirty="0">
                <a:sym typeface="Symbol" pitchFamily="18" charset="2"/>
              </a:rPr>
              <a:t>x (</a:t>
            </a:r>
            <a:r>
              <a:rPr lang="id-ID" dirty="0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(x)  </a:t>
            </a:r>
            <a:r>
              <a:rPr lang="id-ID" dirty="0">
                <a:sym typeface="Symbol" pitchFamily="18" charset="2"/>
              </a:rPr>
              <a:t>H</a:t>
            </a:r>
            <a:r>
              <a:rPr lang="en-US" dirty="0">
                <a:sym typeface="Symbol" pitchFamily="18" charset="2"/>
              </a:rPr>
              <a:t>(x))</a:t>
            </a:r>
            <a:endParaRPr lang="id-ID" dirty="0">
              <a:sym typeface="Symbol" pitchFamily="18" charset="2"/>
            </a:endParaRPr>
          </a:p>
          <a:p>
            <a:r>
              <a:rPr lang="id-ID" dirty="0">
                <a:sym typeface="Symbol" pitchFamily="18" charset="2"/>
              </a:rPr>
              <a:t>Conclusion: </a:t>
            </a:r>
            <a:r>
              <a:rPr lang="en-US" dirty="0">
                <a:sym typeface="Symbol" pitchFamily="18" charset="2"/>
              </a:rPr>
              <a:t>x</a:t>
            </a:r>
            <a:r>
              <a:rPr lang="id-ID" dirty="0">
                <a:sym typeface="Symbol" pitchFamily="18" charset="2"/>
              </a:rPr>
              <a:t> (</a:t>
            </a:r>
            <a:r>
              <a:rPr lang="en-US" dirty="0"/>
              <a:t>C(</a:t>
            </a:r>
            <a:r>
              <a:rPr lang="id-ID" dirty="0"/>
              <a:t>x</a:t>
            </a:r>
            <a:r>
              <a:rPr lang="en-US" dirty="0"/>
              <a:t>)</a:t>
            </a:r>
            <a:r>
              <a:rPr lang="id-ID" dirty="0"/>
              <a:t> </a:t>
            </a:r>
            <a:r>
              <a:rPr lang="en-US" dirty="0">
                <a:sym typeface="Symbol" pitchFamily="18" charset="2"/>
              </a:rPr>
              <a:t></a:t>
            </a:r>
            <a:r>
              <a:rPr lang="id-ID" dirty="0">
                <a:sym typeface="Symbol" pitchFamily="18" charset="2"/>
              </a:rPr>
              <a:t> H</a:t>
            </a:r>
            <a:r>
              <a:rPr lang="en-US" dirty="0">
                <a:sym typeface="Symbol" pitchFamily="18" charset="2"/>
              </a:rPr>
              <a:t>(</a:t>
            </a:r>
            <a:r>
              <a:rPr lang="id-ID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</a:t>
            </a:r>
            <a:r>
              <a:rPr lang="id-ID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33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6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3341" y="686138"/>
            <a:ext cx="6842556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4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89969" y="485319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34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27250"/>
              </p:ext>
            </p:extLst>
          </p:nvPr>
        </p:nvGraphicFramePr>
        <p:xfrm>
          <a:off x="1246919" y="2167890"/>
          <a:ext cx="7920880" cy="305276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x 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J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(x)  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(x))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Premise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J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David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  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David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Universa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 instantiation from (1)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David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Premise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David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Modus ponens from (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 and (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David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Premise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David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18" charset="2"/>
                        </a:rPr>
                        <a:t>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18" charset="2"/>
                        </a:rPr>
                        <a:t> 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David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Conjunction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from (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 and (5)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x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(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C(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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H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x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)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Existensi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 Generalization from (6)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67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84855" y="644273"/>
            <a:ext cx="9525589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5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84856" y="1985875"/>
            <a:ext cx="10045520" cy="4752528"/>
          </a:xfrm>
        </p:spPr>
        <p:txBody>
          <a:bodyPr>
            <a:normAutofit/>
          </a:bodyPr>
          <a:lstStyle/>
          <a:p>
            <a:r>
              <a:rPr lang="id-ID" dirty="0"/>
              <a:t>“Somebody in this class enjoy whale watching. Every person who enjoys whale watching cares about ocean pollution. Therefore, there is a person in this class who cares about ocean pollution.”</a:t>
            </a:r>
          </a:p>
          <a:p>
            <a:r>
              <a:rPr lang="id-ID" dirty="0"/>
              <a:t>Let</a:t>
            </a:r>
            <a:r>
              <a:rPr lang="en-US" dirty="0"/>
              <a:t>:</a:t>
            </a:r>
            <a:endParaRPr lang="id-ID" dirty="0"/>
          </a:p>
          <a:p>
            <a:pPr lvl="1"/>
            <a:r>
              <a:rPr lang="en-US" dirty="0"/>
              <a:t>C(x)</a:t>
            </a:r>
            <a:r>
              <a:rPr lang="id-ID" dirty="0"/>
              <a:t>:</a:t>
            </a:r>
            <a:r>
              <a:rPr lang="en-US" dirty="0"/>
              <a:t> “x </a:t>
            </a:r>
            <a:r>
              <a:rPr lang="id-ID" dirty="0"/>
              <a:t>is </a:t>
            </a:r>
            <a:r>
              <a:rPr lang="en-US" dirty="0"/>
              <a:t>in the class” </a:t>
            </a:r>
            <a:endParaRPr lang="id-ID" dirty="0"/>
          </a:p>
          <a:p>
            <a:pPr lvl="1"/>
            <a:r>
              <a:rPr lang="id-ID" dirty="0"/>
              <a:t>W</a:t>
            </a:r>
            <a:r>
              <a:rPr lang="en-US" dirty="0"/>
              <a:t>(x)</a:t>
            </a:r>
            <a:r>
              <a:rPr lang="id-ID" dirty="0"/>
              <a:t>:</a:t>
            </a:r>
            <a:r>
              <a:rPr lang="en-US" dirty="0"/>
              <a:t> “x </a:t>
            </a:r>
            <a:r>
              <a:rPr lang="id-ID" dirty="0"/>
              <a:t>enjoys whale watching</a:t>
            </a:r>
            <a:r>
              <a:rPr lang="en-US" dirty="0"/>
              <a:t>” </a:t>
            </a:r>
            <a:endParaRPr lang="id-ID" dirty="0"/>
          </a:p>
          <a:p>
            <a:pPr lvl="1"/>
            <a:r>
              <a:rPr lang="id-ID" dirty="0"/>
              <a:t>P</a:t>
            </a:r>
            <a:r>
              <a:rPr lang="en-US" dirty="0"/>
              <a:t>(x)</a:t>
            </a:r>
            <a:r>
              <a:rPr lang="id-ID" dirty="0"/>
              <a:t>:</a:t>
            </a:r>
            <a:r>
              <a:rPr lang="en-US" dirty="0"/>
              <a:t> “x </a:t>
            </a:r>
            <a:r>
              <a:rPr lang="id-ID" dirty="0"/>
              <a:t>cares about ocean pollution</a:t>
            </a:r>
            <a:r>
              <a:rPr lang="en-US" dirty="0"/>
              <a:t>”</a:t>
            </a:r>
            <a:endParaRPr lang="id-ID" dirty="0"/>
          </a:p>
          <a:p>
            <a:pPr marL="365760" lvl="1" indent="0">
              <a:buNone/>
            </a:pPr>
            <a:endParaRPr lang="id-ID" sz="1000" dirty="0"/>
          </a:p>
          <a:p>
            <a:r>
              <a:rPr lang="id-ID" dirty="0"/>
              <a:t>Premises:</a:t>
            </a:r>
          </a:p>
          <a:p>
            <a:pPr lvl="1"/>
            <a:r>
              <a:rPr lang="en-US" dirty="0">
                <a:sym typeface="Symbol" pitchFamily="18" charset="2"/>
              </a:rPr>
              <a:t>x</a:t>
            </a:r>
            <a:r>
              <a:rPr lang="id-ID" dirty="0">
                <a:sym typeface="Symbol" pitchFamily="18" charset="2"/>
              </a:rPr>
              <a:t> (</a:t>
            </a:r>
            <a:r>
              <a:rPr lang="en-US" dirty="0"/>
              <a:t>C(</a:t>
            </a:r>
            <a:r>
              <a:rPr lang="id-ID" dirty="0"/>
              <a:t>x</a:t>
            </a:r>
            <a:r>
              <a:rPr lang="en-US" dirty="0"/>
              <a:t>)</a:t>
            </a:r>
            <a:r>
              <a:rPr lang="id-ID" dirty="0"/>
              <a:t> </a:t>
            </a:r>
            <a:r>
              <a:rPr lang="en-US" dirty="0">
                <a:sym typeface="Symbol" pitchFamily="18" charset="2"/>
              </a:rPr>
              <a:t></a:t>
            </a:r>
            <a:r>
              <a:rPr lang="id-ID" dirty="0">
                <a:sym typeface="Symbol" pitchFamily="18" charset="2"/>
              </a:rPr>
              <a:t> W</a:t>
            </a:r>
            <a:r>
              <a:rPr lang="en-US" dirty="0">
                <a:sym typeface="Symbol" pitchFamily="18" charset="2"/>
              </a:rPr>
              <a:t>(</a:t>
            </a:r>
            <a:r>
              <a:rPr lang="id-ID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</a:t>
            </a:r>
            <a:r>
              <a:rPr lang="id-ID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x (</a:t>
            </a:r>
            <a:r>
              <a:rPr lang="id-ID" dirty="0">
                <a:sym typeface="Symbol" pitchFamily="18" charset="2"/>
              </a:rPr>
              <a:t>W</a:t>
            </a:r>
            <a:r>
              <a:rPr lang="en-US" dirty="0">
                <a:sym typeface="Symbol" pitchFamily="18" charset="2"/>
              </a:rPr>
              <a:t>(x)  </a:t>
            </a:r>
            <a:r>
              <a:rPr lang="id-ID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(x))</a:t>
            </a:r>
            <a:endParaRPr lang="id-ID" dirty="0">
              <a:sym typeface="Symbol" pitchFamily="18" charset="2"/>
            </a:endParaRPr>
          </a:p>
          <a:p>
            <a:pPr marL="365760" lvl="1" indent="0">
              <a:buNone/>
            </a:pPr>
            <a:endParaRPr lang="id-ID" sz="1000" dirty="0">
              <a:sym typeface="Symbol" pitchFamily="18" charset="2"/>
            </a:endParaRPr>
          </a:p>
          <a:p>
            <a:pPr marL="342900" lvl="1"/>
            <a:r>
              <a:rPr lang="id-ID" dirty="0">
                <a:sym typeface="Symbol" pitchFamily="18" charset="2"/>
              </a:rPr>
              <a:t>Conclusion: </a:t>
            </a:r>
            <a:r>
              <a:rPr lang="en-US" dirty="0">
                <a:sym typeface="Symbol" pitchFamily="18" charset="2"/>
              </a:rPr>
              <a:t>x</a:t>
            </a:r>
            <a:r>
              <a:rPr lang="id-ID" dirty="0">
                <a:sym typeface="Symbol" pitchFamily="18" charset="2"/>
              </a:rPr>
              <a:t> (</a:t>
            </a:r>
            <a:r>
              <a:rPr lang="en-US" dirty="0"/>
              <a:t>C(</a:t>
            </a:r>
            <a:r>
              <a:rPr lang="id-ID" dirty="0"/>
              <a:t>x</a:t>
            </a:r>
            <a:r>
              <a:rPr lang="en-US" dirty="0"/>
              <a:t>)</a:t>
            </a:r>
            <a:r>
              <a:rPr lang="id-ID" dirty="0"/>
              <a:t> </a:t>
            </a:r>
            <a:r>
              <a:rPr lang="en-US" dirty="0">
                <a:sym typeface="Symbol" pitchFamily="18" charset="2"/>
              </a:rPr>
              <a:t></a:t>
            </a:r>
            <a:r>
              <a:rPr lang="id-ID" dirty="0">
                <a:sym typeface="Symbol" pitchFamily="18" charset="2"/>
              </a:rPr>
              <a:t> P</a:t>
            </a:r>
            <a:r>
              <a:rPr lang="en-US" dirty="0">
                <a:sym typeface="Symbol" pitchFamily="18" charset="2"/>
              </a:rPr>
              <a:t>(</a:t>
            </a:r>
            <a:r>
              <a:rPr lang="id-ID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</a:t>
            </a:r>
            <a:r>
              <a:rPr lang="id-ID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1934" y="566671"/>
            <a:ext cx="2838264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35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4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627508"/>
            <a:ext cx="7024744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Proofing Example 5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36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217936"/>
              </p:ext>
            </p:extLst>
          </p:nvPr>
        </p:nvGraphicFramePr>
        <p:xfrm>
          <a:off x="1273126" y="2000462"/>
          <a:ext cx="7920880" cy="374554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x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(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Premise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Existensial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instantiation from (1)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Simplification from (2)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x (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W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(x)  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(x))</a:t>
                      </a:r>
                      <a:endParaRPr lang="id-ID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Premise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W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)  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)</a:t>
                      </a:r>
                      <a:endParaRPr lang="id-ID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Universal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instantiation from (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Modus Ponens from (3) and (5)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kumimoji="0" lang="id-ID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C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)</a:t>
                      </a:r>
                      <a:endParaRPr lang="id-ID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x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(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id-ID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Simplification from (2)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id-ID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Conjunction fro</a:t>
                      </a: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id-ID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(6) and (7)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Existensial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generalization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from (</a:t>
                      </a:r>
                      <a:r>
                        <a:rPr kumimoji="0" lang="id-ID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06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48808" y="724773"/>
            <a:ext cx="8381558" cy="64807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How do you know which one to use?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89452" y="1997022"/>
            <a:ext cx="9989409" cy="446449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Experience</a:t>
            </a:r>
            <a:r>
              <a:rPr lang="en-US" sz="2800" dirty="0"/>
              <a:t>!</a:t>
            </a:r>
          </a:p>
          <a:p>
            <a:endParaRPr lang="en-US" sz="2800" dirty="0"/>
          </a:p>
          <a:p>
            <a:r>
              <a:rPr lang="en-US" sz="2800" dirty="0"/>
              <a:t>In general, use quantifiers with statements like “</a:t>
            </a:r>
            <a:r>
              <a:rPr lang="en-US" sz="2800" dirty="0">
                <a:solidFill>
                  <a:schemeClr val="accent2"/>
                </a:solidFill>
              </a:rPr>
              <a:t>for all</a:t>
            </a:r>
            <a:r>
              <a:rPr lang="en-US" sz="2800" dirty="0"/>
              <a:t>” or “</a:t>
            </a:r>
            <a:r>
              <a:rPr lang="en-US" sz="2800" dirty="0">
                <a:solidFill>
                  <a:schemeClr val="accent2"/>
                </a:solidFill>
              </a:rPr>
              <a:t>there exists</a:t>
            </a:r>
            <a:r>
              <a:rPr lang="en-US" sz="2800" dirty="0"/>
              <a:t>”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61180" y="523954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37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4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642257"/>
            <a:ext cx="7024744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Modus Ponens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54400" y="1765202"/>
            <a:ext cx="7024744" cy="44644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id-ID" sz="2400" dirty="0"/>
              <a:t>Consider 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 (</a:t>
            </a:r>
            <a:r>
              <a:rPr lang="en-US" sz="2400" i="1" dirty="0" err="1">
                <a:sym typeface="Symbol" pitchFamily="18" charset="2"/>
              </a:rPr>
              <a:t>p</a:t>
            </a:r>
            <a:r>
              <a:rPr lang="en-US" sz="2400" dirty="0" err="1">
                <a:sym typeface="Symbol" pitchFamily="18" charset="2"/>
              </a:rPr>
              <a:t>→</a:t>
            </a:r>
            <a:r>
              <a:rPr lang="en-US" sz="2400" i="1" dirty="0" err="1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)) → </a:t>
            </a:r>
            <a:r>
              <a:rPr lang="en-US" sz="2400" i="1" dirty="0">
                <a:sym typeface="Symbol" pitchFamily="18" charset="2"/>
              </a:rPr>
              <a:t>q</a:t>
            </a:r>
            <a:endParaRPr lang="id-ID" sz="2400" i="1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id-ID" sz="2400" i="1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id-ID" sz="2400" i="1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id-ID" sz="2400" i="1" dirty="0">
              <a:sym typeface="Symbol" pitchFamily="18" charset="2"/>
            </a:endParaRPr>
          </a:p>
          <a:p>
            <a:pPr>
              <a:buNone/>
            </a:pPr>
            <a:r>
              <a:rPr lang="id-ID" sz="2400" dirty="0">
                <a:sym typeface="Symbol" pitchFamily="18" charset="2"/>
              </a:rPr>
              <a:t>		</a:t>
            </a:r>
            <a:r>
              <a:rPr lang="en-US" sz="2400" i="1" dirty="0">
                <a:latin typeface="+mj-lt"/>
                <a:sym typeface="Symbol" pitchFamily="18" charset="2"/>
              </a:rPr>
              <a:t>p</a:t>
            </a:r>
          </a:p>
          <a:p>
            <a:pPr>
              <a:buNone/>
            </a:pPr>
            <a:r>
              <a:rPr lang="en-US" sz="2400" dirty="0">
                <a:latin typeface="+mj-lt"/>
                <a:sym typeface="Symbol" pitchFamily="18" charset="2"/>
              </a:rPr>
              <a:t>		</a:t>
            </a:r>
            <a:r>
              <a:rPr lang="en-US" sz="2400" i="1" u="sng" dirty="0">
                <a:latin typeface="+mj-lt"/>
                <a:sym typeface="Symbol" pitchFamily="18" charset="2"/>
              </a:rPr>
              <a:t>p</a:t>
            </a:r>
            <a:r>
              <a:rPr lang="en-US" sz="2400" u="sng" dirty="0">
                <a:latin typeface="+mj-lt"/>
                <a:sym typeface="Symbol" pitchFamily="18" charset="2"/>
              </a:rPr>
              <a:t>  </a:t>
            </a:r>
            <a:r>
              <a:rPr lang="en-US" sz="2400" i="1" u="sng" dirty="0">
                <a:latin typeface="+mj-lt"/>
                <a:sym typeface="Symbol" pitchFamily="18" charset="2"/>
              </a:rPr>
              <a:t>q</a:t>
            </a:r>
            <a:endParaRPr lang="en-US" sz="2400" i="1" dirty="0">
              <a:latin typeface="+mj-lt"/>
              <a:sym typeface="Symbol" pitchFamily="18" charset="2"/>
            </a:endParaRPr>
          </a:p>
          <a:p>
            <a:pPr>
              <a:buNone/>
            </a:pPr>
            <a:r>
              <a:rPr lang="en-US" sz="2400" dirty="0">
                <a:latin typeface="+mj-lt"/>
                <a:sym typeface="Symbol" pitchFamily="18" charset="2"/>
              </a:rPr>
              <a:t>	 </a:t>
            </a:r>
            <a:r>
              <a:rPr lang="id-ID" sz="2400" dirty="0">
                <a:latin typeface="+mj-lt"/>
                <a:sym typeface="Symbol" pitchFamily="18" charset="2"/>
              </a:rPr>
              <a:t>      </a:t>
            </a:r>
            <a:r>
              <a:rPr lang="en-US" sz="2400" dirty="0">
                <a:latin typeface="+mj-lt"/>
                <a:sym typeface="Symbol" pitchFamily="18" charset="2"/>
              </a:rPr>
              <a:t> </a:t>
            </a:r>
            <a:r>
              <a:rPr lang="en-US" sz="2400" i="1" dirty="0">
                <a:latin typeface="+mj-lt"/>
                <a:sym typeface="Symbol" pitchFamily="18" charset="2"/>
              </a:rPr>
              <a:t>q</a:t>
            </a:r>
          </a:p>
          <a:p>
            <a:pPr>
              <a:lnSpc>
                <a:spcPct val="150000"/>
              </a:lnSpc>
            </a:pPr>
            <a:endParaRPr lang="id-ID" sz="2400" i="1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4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81273"/>
              </p:ext>
            </p:extLst>
          </p:nvPr>
        </p:nvGraphicFramePr>
        <p:xfrm>
          <a:off x="1269643" y="2433768"/>
          <a:ext cx="6746875" cy="2286000"/>
        </p:xfrm>
        <a:graphic>
          <a:graphicData uri="http://schemas.openxmlformats.org/drawingml/2006/table">
            <a:tbl>
              <a:tblPr/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→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Osaka" charset="-128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(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→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(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→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)) →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Osaka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13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639284"/>
            <a:ext cx="7024744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Modus Ponens</a:t>
            </a:r>
            <a:r>
              <a:rPr lang="id-ID" b="1" dirty="0">
                <a:solidFill>
                  <a:srgbClr val="0070C0"/>
                </a:solidFill>
              </a:rPr>
              <a:t> Example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54400" y="2035487"/>
            <a:ext cx="7358534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Assume you are given the following two statements: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“you are in this class”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“if you are in this class, you will get a grade”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dirty="0"/>
              <a:t> = “you are in this class”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q</a:t>
            </a:r>
            <a:r>
              <a:rPr lang="en-US" sz="2400" dirty="0"/>
              <a:t> = “you will get a grade”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By Modus Ponens, you can conclude that you will get a grade</a:t>
            </a:r>
            <a:endParaRPr lang="id-ID" sz="2400" dirty="0"/>
          </a:p>
          <a:p>
            <a:pPr>
              <a:lnSpc>
                <a:spcPct val="90000"/>
              </a:lnSpc>
            </a:pPr>
            <a:endParaRPr lang="id-ID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5</a:t>
            </a:fld>
            <a:r>
              <a:rPr lang="id-ID" dirty="0"/>
              <a:t> -- KS091201 MD W-04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381" y="3621555"/>
            <a:ext cx="11811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CorelDRAW" r:id="rId5" imgW="4574880" imgH="2314080" progId="">
                  <p:embed/>
                </p:oleObj>
              </mc:Choice>
              <mc:Fallback>
                <p:oleObj name="CorelDRAW" r:id="rId5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4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738946"/>
            <a:ext cx="7024744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Modus </a:t>
            </a:r>
            <a:r>
              <a:rPr lang="en-US" b="1" dirty="0" err="1">
                <a:solidFill>
                  <a:srgbClr val="0070C0"/>
                </a:solidFill>
              </a:rPr>
              <a:t>Tollens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74442" y="1945506"/>
            <a:ext cx="7200916" cy="4464496"/>
          </a:xfrm>
        </p:spPr>
        <p:txBody>
          <a:bodyPr>
            <a:normAutofit/>
          </a:bodyPr>
          <a:lstStyle/>
          <a:p>
            <a:r>
              <a:rPr lang="en-US" sz="2400" dirty="0"/>
              <a:t>Assume that we know: </a:t>
            </a:r>
            <a:r>
              <a:rPr lang="en-US" sz="2400" dirty="0">
                <a:cs typeface="Tahoma" pitchFamily="34" charset="0"/>
                <a:sym typeface="Symbol" pitchFamily="18" charset="2"/>
              </a:rPr>
              <a:t>¬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→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</a:p>
          <a:p>
            <a:pPr lvl="1"/>
            <a:r>
              <a:rPr lang="en-US" sz="2000" dirty="0"/>
              <a:t>Recall that 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→</a:t>
            </a:r>
            <a:r>
              <a:rPr lang="en-US" sz="2000" dirty="0"/>
              <a:t> </a:t>
            </a:r>
            <a:r>
              <a:rPr lang="en-US" sz="2000" i="1" dirty="0"/>
              <a:t>q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¬</a:t>
            </a:r>
            <a:r>
              <a:rPr lang="en-US" sz="2000" i="1" dirty="0"/>
              <a:t>q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→</a:t>
            </a:r>
            <a:r>
              <a:rPr lang="en-US" sz="2000" dirty="0"/>
              <a:t> </a:t>
            </a:r>
            <a:r>
              <a:rPr lang="en-US" sz="2000" dirty="0">
                <a:cs typeface="Tahoma" pitchFamily="34" charset="0"/>
                <a:sym typeface="Symbol" pitchFamily="18" charset="2"/>
              </a:rPr>
              <a:t>¬</a:t>
            </a:r>
            <a:r>
              <a:rPr lang="en-US" sz="2000" i="1" dirty="0"/>
              <a:t>p</a:t>
            </a:r>
            <a:r>
              <a:rPr lang="id-ID" sz="2000" i="1" dirty="0"/>
              <a:t> </a:t>
            </a:r>
            <a:r>
              <a:rPr lang="id-ID" sz="2000" dirty="0"/>
              <a:t>(</a:t>
            </a:r>
            <a:r>
              <a:rPr lang="id-ID" sz="2000" i="1" dirty="0">
                <a:solidFill>
                  <a:srgbClr val="0070C0"/>
                </a:solidFill>
              </a:rPr>
              <a:t>contrapositive</a:t>
            </a:r>
            <a:r>
              <a:rPr lang="id-ID" sz="2000" dirty="0"/>
              <a:t>)</a:t>
            </a:r>
          </a:p>
          <a:p>
            <a:pPr lvl="1"/>
            <a:endParaRPr lang="en-US" sz="2000" i="1" dirty="0"/>
          </a:p>
          <a:p>
            <a:r>
              <a:rPr lang="en-US" sz="2400" dirty="0"/>
              <a:t>Thus, we know </a:t>
            </a:r>
            <a:r>
              <a:rPr lang="en-US" sz="2400" dirty="0">
                <a:cs typeface="Tahoma" pitchFamily="34" charset="0"/>
                <a:sym typeface="Symbol" pitchFamily="18" charset="2"/>
              </a:rPr>
              <a:t>¬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>
                <a:cs typeface="Tahoma" pitchFamily="34" charset="0"/>
                <a:sym typeface="Symbol" pitchFamily="18" charset="2"/>
              </a:rPr>
              <a:t>¬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→</a:t>
            </a:r>
            <a:r>
              <a:rPr lang="en-US" sz="2400" dirty="0"/>
              <a:t> </a:t>
            </a:r>
            <a:r>
              <a:rPr lang="en-US" sz="2400" dirty="0">
                <a:cs typeface="Tahoma" pitchFamily="34" charset="0"/>
                <a:sym typeface="Symbol" pitchFamily="18" charset="2"/>
              </a:rPr>
              <a:t>¬</a:t>
            </a:r>
            <a:r>
              <a:rPr lang="en-US" sz="2400" i="1" dirty="0"/>
              <a:t>p</a:t>
            </a:r>
          </a:p>
          <a:p>
            <a:r>
              <a:rPr lang="en-US" sz="2400" dirty="0"/>
              <a:t>We can conclude </a:t>
            </a:r>
            <a:r>
              <a:rPr lang="en-US" sz="2400" dirty="0">
                <a:cs typeface="Tahoma" pitchFamily="34" charset="0"/>
                <a:sym typeface="Symbol" pitchFamily="18" charset="2"/>
              </a:rPr>
              <a:t>¬</a:t>
            </a:r>
            <a:r>
              <a:rPr lang="en-US" sz="2400" i="1" dirty="0"/>
              <a:t>p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	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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q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	</a:t>
            </a:r>
            <a:r>
              <a:rPr lang="en-US" sz="2400" i="1" u="sng" dirty="0">
                <a:sym typeface="Symbol" pitchFamily="18" charset="2"/>
              </a:rPr>
              <a:t>p</a:t>
            </a:r>
            <a:r>
              <a:rPr lang="en-US" sz="2400" u="sng" dirty="0">
                <a:sym typeface="Symbol" pitchFamily="18" charset="2"/>
              </a:rPr>
              <a:t> </a:t>
            </a:r>
            <a:r>
              <a:rPr lang="en-US" sz="2400" u="sng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u="sng" dirty="0">
                <a:sym typeface="Symbol" pitchFamily="18" charset="2"/>
              </a:rPr>
              <a:t> </a:t>
            </a:r>
            <a:r>
              <a:rPr lang="en-US" sz="2400" i="1" u="sng" dirty="0">
                <a:sym typeface="Symbol" pitchFamily="18" charset="2"/>
              </a:rPr>
              <a:t>q</a:t>
            </a:r>
            <a:endParaRPr lang="en-US" sz="2400" i="1" dirty="0">
              <a:sym typeface="Symbol" pitchFamily="18" charset="2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 </a:t>
            </a:r>
            <a:r>
              <a:rPr lang="id-ID" sz="240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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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p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6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1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676370"/>
            <a:ext cx="7024744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Modus </a:t>
            </a:r>
            <a:r>
              <a:rPr lang="en-US" b="1" dirty="0" err="1">
                <a:solidFill>
                  <a:srgbClr val="0070C0"/>
                </a:solidFill>
              </a:rPr>
              <a:t>Tollens</a:t>
            </a:r>
            <a:r>
              <a:rPr lang="id-ID" b="1" dirty="0">
                <a:solidFill>
                  <a:srgbClr val="0070C0"/>
                </a:solidFill>
              </a:rPr>
              <a:t> Example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235806" y="1896870"/>
            <a:ext cx="7200916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Assume you are given the following two statements: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“you will not get a grade”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“if you are in this class, you will get a grade”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dirty="0"/>
              <a:t> = “you are in this class”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q</a:t>
            </a:r>
            <a:r>
              <a:rPr lang="en-US" sz="2400" dirty="0"/>
              <a:t> = “you will get a grade”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By Modus </a:t>
            </a:r>
            <a:r>
              <a:rPr lang="en-US" sz="2400" dirty="0" err="1"/>
              <a:t>Tollens</a:t>
            </a:r>
            <a:r>
              <a:rPr lang="en-US" sz="2400" dirty="0"/>
              <a:t>, you can conclude that you are not in this class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7</a:t>
            </a:fld>
            <a:r>
              <a:rPr lang="id-ID" dirty="0"/>
              <a:t> -- KS091201 MD W-04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080" y="4129118"/>
            <a:ext cx="11811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CorelDRAW" r:id="rId5" imgW="4574880" imgH="2314080" progId="">
                  <p:embed/>
                </p:oleObj>
              </mc:Choice>
              <mc:Fallback>
                <p:oleObj name="CorelDRAW" r:id="rId5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1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613612"/>
            <a:ext cx="7024744" cy="6480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Addition &amp; Simplification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54400" y="1945506"/>
            <a:ext cx="8733760" cy="4464496"/>
          </a:xfrm>
        </p:spPr>
        <p:txBody>
          <a:bodyPr>
            <a:noAutofit/>
          </a:bodyPr>
          <a:lstStyle/>
          <a:p>
            <a:r>
              <a:rPr lang="en-US" sz="2800" dirty="0"/>
              <a:t>Addition: If you know that </a:t>
            </a:r>
            <a:r>
              <a:rPr lang="en-US" sz="2800" i="1" dirty="0">
                <a:solidFill>
                  <a:srgbClr val="0070C0"/>
                </a:solidFill>
              </a:rPr>
              <a:t>p</a:t>
            </a:r>
            <a:r>
              <a:rPr lang="en-US" sz="2800" dirty="0">
                <a:solidFill>
                  <a:srgbClr val="0070C0"/>
                </a:solidFill>
              </a:rPr>
              <a:t> is true</a:t>
            </a:r>
            <a:r>
              <a:rPr lang="en-US" sz="2800" dirty="0"/>
              <a:t>, then </a:t>
            </a:r>
            <a:r>
              <a:rPr lang="en-US" sz="2800" i="1" dirty="0">
                <a:solidFill>
                  <a:srgbClr val="0070C0"/>
                </a:solidFill>
              </a:rPr>
              <a:t>p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i="1" dirty="0">
                <a:solidFill>
                  <a:srgbClr val="0070C0"/>
                </a:solidFill>
              </a:rPr>
              <a:t>q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will </a:t>
            </a:r>
            <a:r>
              <a:rPr lang="en-US" sz="2800" dirty="0">
                <a:solidFill>
                  <a:srgbClr val="0070C0"/>
                </a:solidFill>
              </a:rPr>
              <a:t>ALWAYS </a:t>
            </a:r>
            <a:r>
              <a:rPr lang="en-US" sz="2800" dirty="0"/>
              <a:t>be </a:t>
            </a:r>
            <a:r>
              <a:rPr lang="en-US" sz="2800" dirty="0">
                <a:solidFill>
                  <a:srgbClr val="0070C0"/>
                </a:solidFill>
              </a:rPr>
              <a:t>true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i="1" u="sng" dirty="0"/>
              <a:t>p</a:t>
            </a:r>
            <a:r>
              <a:rPr lang="id-ID" sz="2800" i="1" u="sng" dirty="0"/>
              <a:t>      </a:t>
            </a:r>
            <a:endParaRPr lang="en-US" sz="2800" i="1" u="sng" dirty="0"/>
          </a:p>
          <a:p>
            <a:pPr>
              <a:buNone/>
            </a:pPr>
            <a:r>
              <a:rPr lang="en-US" sz="2800" dirty="0">
                <a:latin typeface="Symbol" pitchFamily="18" charset="2"/>
                <a:sym typeface="Symbol" pitchFamily="18" charset="2"/>
              </a:rPr>
              <a:t>	     </a:t>
            </a:r>
            <a:r>
              <a:rPr lang="en-US" sz="2800" dirty="0"/>
              <a:t> 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q</a:t>
            </a:r>
          </a:p>
          <a:p>
            <a:endParaRPr lang="en-US" sz="2800" dirty="0"/>
          </a:p>
          <a:p>
            <a:r>
              <a:rPr lang="en-US" sz="2800" dirty="0"/>
              <a:t>Simplification: If </a:t>
            </a:r>
            <a:r>
              <a:rPr lang="en-US" sz="2800" i="1" dirty="0">
                <a:solidFill>
                  <a:srgbClr val="0070C0"/>
                </a:solidFill>
              </a:rPr>
              <a:t>p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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i="1" dirty="0">
                <a:solidFill>
                  <a:srgbClr val="0070C0"/>
                </a:solidFill>
              </a:rPr>
              <a:t>q</a:t>
            </a:r>
            <a:r>
              <a:rPr lang="en-US" sz="2800" dirty="0">
                <a:solidFill>
                  <a:srgbClr val="0070C0"/>
                </a:solidFill>
              </a:rPr>
              <a:t> is true</a:t>
            </a:r>
            <a:r>
              <a:rPr lang="en-US" sz="2800" dirty="0"/>
              <a:t>, then </a:t>
            </a:r>
            <a:r>
              <a:rPr lang="en-US" sz="2800" i="1" dirty="0">
                <a:solidFill>
                  <a:srgbClr val="0070C0"/>
                </a:solidFill>
              </a:rPr>
              <a:t>p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will </a:t>
            </a:r>
            <a:r>
              <a:rPr lang="en-US" sz="2800" dirty="0">
                <a:solidFill>
                  <a:srgbClr val="0070C0"/>
                </a:solidFill>
              </a:rPr>
              <a:t>ALWAYS </a:t>
            </a:r>
            <a:r>
              <a:rPr lang="en-US" sz="2800" dirty="0"/>
              <a:t>be </a:t>
            </a:r>
            <a:r>
              <a:rPr lang="en-US" sz="2800" dirty="0">
                <a:solidFill>
                  <a:srgbClr val="0070C0"/>
                </a:solidFill>
              </a:rPr>
              <a:t>true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i="1" u="sng" dirty="0"/>
              <a:t>p</a:t>
            </a:r>
            <a:r>
              <a:rPr lang="en-US" sz="2800" u="sng" dirty="0"/>
              <a:t> </a:t>
            </a:r>
            <a:r>
              <a:rPr lang="en-US" sz="2800" u="sng" dirty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800" u="sng" dirty="0"/>
              <a:t> </a:t>
            </a:r>
            <a:r>
              <a:rPr lang="en-US" sz="2800" i="1" u="sng" dirty="0"/>
              <a:t>q</a:t>
            </a:r>
            <a:endParaRPr lang="en-US" sz="2800" i="1" dirty="0"/>
          </a:p>
          <a:p>
            <a:pPr>
              <a:buNone/>
            </a:pPr>
            <a:r>
              <a:rPr lang="en-US" sz="2800" dirty="0">
                <a:latin typeface="Symbol" pitchFamily="18" charset="2"/>
                <a:sym typeface="Symbol" pitchFamily="18" charset="2"/>
              </a:rPr>
              <a:t>	   </a:t>
            </a:r>
            <a:r>
              <a:rPr lang="en-US" sz="2800" dirty="0"/>
              <a:t> </a:t>
            </a:r>
            <a:r>
              <a:rPr lang="en-US" sz="2800" i="1" dirty="0"/>
              <a:t>p</a:t>
            </a:r>
            <a:endParaRPr lang="en-US" sz="2800" i="1" dirty="0">
              <a:cs typeface="Tahoma" pitchFamily="34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8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5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4400" y="602269"/>
            <a:ext cx="7024744" cy="648072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Example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154400" y="1845545"/>
            <a:ext cx="7416940" cy="433631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We have the hypotheses: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“It is not sunny this afternoon and it is colder than yesterday”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“We will go swimming only if it is sunny”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“If we do not go swimming, then we will take a canoe trip”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“If we take a canoe trip, then we will be home by sunset”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Does this imply that “we will be home by sunset”?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((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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400" dirty="0"/>
              <a:t> (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400" dirty="0"/>
              <a:t> (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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400" dirty="0"/>
              <a:t> (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t</a:t>
            </a:r>
            <a:r>
              <a:rPr lang="en-US" sz="2400" dirty="0"/>
              <a:t>))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t</a:t>
            </a:r>
            <a:r>
              <a:rPr lang="en-US" sz="2400" dirty="0"/>
              <a:t> ???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</a:t>
            </a:r>
          </a:p>
          <a:p>
            <a:pPr lvl="2">
              <a:lnSpc>
                <a:spcPct val="90000"/>
              </a:lnSpc>
            </a:pPr>
            <a:r>
              <a:rPr lang="en-US" sz="1600" i="1" dirty="0"/>
              <a:t>p</a:t>
            </a:r>
            <a:r>
              <a:rPr lang="en-US" sz="1600" dirty="0"/>
              <a:t> = “It is sunny this afternoon”</a:t>
            </a:r>
          </a:p>
          <a:p>
            <a:pPr lvl="2">
              <a:lnSpc>
                <a:spcPct val="90000"/>
              </a:lnSpc>
            </a:pPr>
            <a:r>
              <a:rPr lang="en-US" sz="1600" i="1" dirty="0"/>
              <a:t>q</a:t>
            </a:r>
            <a:r>
              <a:rPr lang="en-US" sz="1600" dirty="0"/>
              <a:t> = “it is colder than yesterday”</a:t>
            </a:r>
          </a:p>
          <a:p>
            <a:pPr lvl="2">
              <a:lnSpc>
                <a:spcPct val="90000"/>
              </a:lnSpc>
            </a:pPr>
            <a:r>
              <a:rPr lang="en-US" sz="1600" i="1" dirty="0"/>
              <a:t>r</a:t>
            </a:r>
            <a:r>
              <a:rPr lang="en-US" sz="1600" dirty="0"/>
              <a:t> = “We will go swimming”</a:t>
            </a:r>
          </a:p>
          <a:p>
            <a:pPr lvl="2">
              <a:lnSpc>
                <a:spcPct val="90000"/>
              </a:lnSpc>
            </a:pPr>
            <a:r>
              <a:rPr lang="en-US" sz="1600" i="1" dirty="0"/>
              <a:t>s</a:t>
            </a:r>
            <a:r>
              <a:rPr lang="en-US" sz="1600" dirty="0"/>
              <a:t> = “we will take a canoe trip”</a:t>
            </a:r>
          </a:p>
          <a:p>
            <a:pPr lvl="2">
              <a:lnSpc>
                <a:spcPct val="90000"/>
              </a:lnSpc>
            </a:pPr>
            <a:r>
              <a:rPr lang="en-US" sz="1600" i="1" dirty="0"/>
              <a:t>t</a:t>
            </a:r>
            <a:r>
              <a:rPr lang="en-US" sz="1600" dirty="0"/>
              <a:t> = “we will be home by sunset”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68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9</a:t>
            </a:fld>
            <a:r>
              <a:rPr lang="id-ID" dirty="0"/>
              <a:t> -- KS091201 MD W-04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07128"/>
              </p:ext>
            </p:extLst>
          </p:nvPr>
        </p:nvGraphicFramePr>
        <p:xfrm>
          <a:off x="9972513" y="62708"/>
          <a:ext cx="2219487" cy="1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CorelDRAW" r:id="rId4" imgW="4574880" imgH="2314080" progId="">
                  <p:embed/>
                </p:oleObj>
              </mc:Choice>
              <mc:Fallback>
                <p:oleObj name="CorelDRAW" r:id="rId4" imgW="4574880" imgH="231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513" y="62708"/>
                        <a:ext cx="2219487" cy="112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4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2678</TotalTime>
  <Words>2774</Words>
  <Application>Microsoft Office PowerPoint</Application>
  <PresentationFormat>Widescreen</PresentationFormat>
  <Paragraphs>562</Paragraphs>
  <Slides>37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Calibri Light</vt:lpstr>
      <vt:lpstr>Monotype Sorts</vt:lpstr>
      <vt:lpstr>Osaka</vt:lpstr>
      <vt:lpstr>Symbol</vt:lpstr>
      <vt:lpstr>Tahoma</vt:lpstr>
      <vt:lpstr>Times New Roman</vt:lpstr>
      <vt:lpstr>Verdana</vt:lpstr>
      <vt:lpstr>Wingdings</vt:lpstr>
      <vt:lpstr>Wingdings 2</vt:lpstr>
      <vt:lpstr>Retrospect</vt:lpstr>
      <vt:lpstr>CorelDRAW</vt:lpstr>
      <vt:lpstr>RULES OF INFERENCE</vt:lpstr>
      <vt:lpstr>Outline</vt:lpstr>
      <vt:lpstr>Valid Arguments</vt:lpstr>
      <vt:lpstr>Modus Ponens</vt:lpstr>
      <vt:lpstr>Modus Ponens Example</vt:lpstr>
      <vt:lpstr>Modus Tollens</vt:lpstr>
      <vt:lpstr>Modus Tollens Example</vt:lpstr>
      <vt:lpstr>Addition &amp; Simplification</vt:lpstr>
      <vt:lpstr>Example </vt:lpstr>
      <vt:lpstr>Example </vt:lpstr>
      <vt:lpstr>More Rules of Inference</vt:lpstr>
      <vt:lpstr>Summary: Rules of Inference</vt:lpstr>
      <vt:lpstr>Proofing Example </vt:lpstr>
      <vt:lpstr>Proofing Example</vt:lpstr>
      <vt:lpstr>Fallacy of Affirming the Conclusion</vt:lpstr>
      <vt:lpstr>Fallacy Example 1</vt:lpstr>
      <vt:lpstr>Fallacy of denying the hypothesis</vt:lpstr>
      <vt:lpstr>Fallacy Example 2</vt:lpstr>
      <vt:lpstr>Exercise</vt:lpstr>
      <vt:lpstr>Answer</vt:lpstr>
      <vt:lpstr>Exercise</vt:lpstr>
      <vt:lpstr>Answer</vt:lpstr>
      <vt:lpstr>Exercise</vt:lpstr>
      <vt:lpstr>Answer</vt:lpstr>
      <vt:lpstr>Rules of Inference for Universal Quantifier</vt:lpstr>
      <vt:lpstr>Rules of Inference for Existential Quantifier</vt:lpstr>
      <vt:lpstr>Proofing Example 1</vt:lpstr>
      <vt:lpstr>Proofing Example 1</vt:lpstr>
      <vt:lpstr>Proofing Example 2</vt:lpstr>
      <vt:lpstr>Proofing Example 2</vt:lpstr>
      <vt:lpstr>Proofing Example 3</vt:lpstr>
      <vt:lpstr>Proofing Example 3</vt:lpstr>
      <vt:lpstr>Proofing Example 4 </vt:lpstr>
      <vt:lpstr>Proofing Example 4 </vt:lpstr>
      <vt:lpstr>Proofing Example 5 </vt:lpstr>
      <vt:lpstr>Proofing Example 5 </vt:lpstr>
      <vt:lpstr>How do you know which one to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EQUIVALENCE</dc:title>
  <dc:creator>Tyas</dc:creator>
  <cp:lastModifiedBy>Ahmad Muklason, S.Kom , MS.c(2422)</cp:lastModifiedBy>
  <cp:revision>48</cp:revision>
  <dcterms:created xsi:type="dcterms:W3CDTF">2014-09-15T17:42:53Z</dcterms:created>
  <dcterms:modified xsi:type="dcterms:W3CDTF">2017-09-19T09:32:26Z</dcterms:modified>
</cp:coreProperties>
</file>