
<file path=[Content_Types].xml><?xml version="1.0" encoding="utf-8"?>
<Types xmlns="http://schemas.openxmlformats.org/package/2006/content-types">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4.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3.xml" ContentType="application/vnd.openxmlformats-officedocument.presentationml.slideLayout+xml"/>
  <Override PartName="/ppt/slideLayouts/slideLayout15.xml" ContentType="application/vnd.openxmlformats-officedocument.presentationml.slideLayout+xml"/>
  <Override PartName="/ppt/theme/theme1.xml" ContentType="application/vnd.openxmlformats-officedocument.them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4" r:id="rId1"/>
  </p:sldMasterIdLst>
  <p:sldIdLst>
    <p:sldId id="256" r:id="rId2"/>
    <p:sldId id="258" r:id="rId3"/>
    <p:sldId id="297" r:id="rId4"/>
    <p:sldId id="298" r:id="rId5"/>
    <p:sldId id="299" r:id="rId6"/>
    <p:sldId id="282" r:id="rId7"/>
    <p:sldId id="300" r:id="rId8"/>
    <p:sldId id="283" r:id="rId9"/>
    <p:sldId id="301" r:id="rId10"/>
    <p:sldId id="277" r:id="rId11"/>
    <p:sldId id="302" r:id="rId12"/>
    <p:sldId id="303" r:id="rId13"/>
    <p:sldId id="304" r:id="rId14"/>
    <p:sldId id="305" r:id="rId15"/>
    <p:sldId id="306"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80" d="100"/>
          <a:sy n="80" d="100"/>
        </p:scale>
        <p:origin x="-330" y="-6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customXml" Target="../customXml/item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ustomXml" Target="../customXml/item3.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ustomXml" Target="../customXml/item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8104D9-4CFB-4A0D-9572-ACC8C6B20221}" type="datetimeFigureOut">
              <a:rPr lang="en-US" smtClean="0"/>
              <a:t>6/1/2022</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B8690246-EAD0-4F5A-91DC-814DE5E68C41}" type="slidenum">
              <a:rPr lang="en-US" smtClean="0"/>
              <a:t>‹#›</a:t>
            </a:fld>
            <a:endParaRPr lang="en-US"/>
          </a:p>
        </p:txBody>
      </p:sp>
    </p:spTree>
    <p:extLst>
      <p:ext uri="{BB962C8B-B14F-4D97-AF65-F5344CB8AC3E}">
        <p14:creationId xmlns:p14="http://schemas.microsoft.com/office/powerpoint/2010/main" val="37997868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8104D9-4CFB-4A0D-9572-ACC8C6B20221}" type="datetimeFigureOut">
              <a:rPr lang="en-US" smtClean="0"/>
              <a:t>6/1/2022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690246-EAD0-4F5A-91DC-814DE5E68C41}" type="slidenum">
              <a:rPr lang="en-US" smtClean="0"/>
              <a:t>‹#›</a:t>
            </a:fld>
            <a:endParaRPr lang="en-US"/>
          </a:p>
        </p:txBody>
      </p:sp>
    </p:spTree>
    <p:extLst>
      <p:ext uri="{BB962C8B-B14F-4D97-AF65-F5344CB8AC3E}">
        <p14:creationId xmlns:p14="http://schemas.microsoft.com/office/powerpoint/2010/main" val="41861403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8104D9-4CFB-4A0D-9572-ACC8C6B20221}" type="datetimeFigureOut">
              <a:rPr lang="en-US" smtClean="0"/>
              <a:t>6/1/2022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690246-EAD0-4F5A-91DC-814DE5E68C41}" type="slidenum">
              <a:rPr lang="en-US" smtClean="0"/>
              <a:t>‹#›</a:t>
            </a:fld>
            <a:endParaRPr lang="en-US"/>
          </a:p>
        </p:txBody>
      </p:sp>
    </p:spTree>
    <p:extLst>
      <p:ext uri="{BB962C8B-B14F-4D97-AF65-F5344CB8AC3E}">
        <p14:creationId xmlns:p14="http://schemas.microsoft.com/office/powerpoint/2010/main" val="18724730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8104D9-4CFB-4A0D-9572-ACC8C6B20221}" type="datetimeFigureOut">
              <a:rPr lang="en-US" smtClean="0"/>
              <a:t>6/1/2022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690246-EAD0-4F5A-91DC-814DE5E68C41}" type="slidenum">
              <a:rPr lang="en-US" smtClean="0"/>
              <a:t>‹#›</a:t>
            </a:fld>
            <a:endParaRPr lang="en-US"/>
          </a:p>
        </p:txBody>
      </p:sp>
    </p:spTree>
    <p:extLst>
      <p:ext uri="{BB962C8B-B14F-4D97-AF65-F5344CB8AC3E}">
        <p14:creationId xmlns:p14="http://schemas.microsoft.com/office/powerpoint/2010/main" val="14904650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8104D9-4CFB-4A0D-9572-ACC8C6B20221}" type="datetimeFigureOut">
              <a:rPr lang="en-US" smtClean="0"/>
              <a:t>6/1/2022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690246-EAD0-4F5A-91DC-814DE5E68C41}" type="slidenum">
              <a:rPr lang="en-US" smtClean="0"/>
              <a:t>‹#›</a:t>
            </a:fld>
            <a:endParaRPr lang="en-US"/>
          </a:p>
        </p:txBody>
      </p:sp>
    </p:spTree>
    <p:extLst>
      <p:ext uri="{BB962C8B-B14F-4D97-AF65-F5344CB8AC3E}">
        <p14:creationId xmlns:p14="http://schemas.microsoft.com/office/powerpoint/2010/main" val="40568963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8104D9-4CFB-4A0D-9572-ACC8C6B20221}" type="datetimeFigureOut">
              <a:rPr lang="en-US" smtClean="0"/>
              <a:t>6/1/2022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690246-EAD0-4F5A-91DC-814DE5E68C41}" type="slidenum">
              <a:rPr lang="en-US" smtClean="0"/>
              <a:t>‹#›</a:t>
            </a:fld>
            <a:endParaRPr lang="en-US"/>
          </a:p>
        </p:txBody>
      </p:sp>
    </p:spTree>
    <p:extLst>
      <p:ext uri="{BB962C8B-B14F-4D97-AF65-F5344CB8AC3E}">
        <p14:creationId xmlns:p14="http://schemas.microsoft.com/office/powerpoint/2010/main" val="37028831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8104D9-4CFB-4A0D-9572-ACC8C6B20221}" type="datetimeFigureOut">
              <a:rPr lang="en-US" smtClean="0"/>
              <a:t>6/1/2022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690246-EAD0-4F5A-91DC-814DE5E68C41}" type="slidenum">
              <a:rPr lang="en-US" smtClean="0"/>
              <a:t>‹#›</a:t>
            </a:fld>
            <a:endParaRPr lang="en-US"/>
          </a:p>
        </p:txBody>
      </p:sp>
    </p:spTree>
    <p:extLst>
      <p:ext uri="{BB962C8B-B14F-4D97-AF65-F5344CB8AC3E}">
        <p14:creationId xmlns:p14="http://schemas.microsoft.com/office/powerpoint/2010/main" val="16440241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8104D9-4CFB-4A0D-9572-ACC8C6B20221}" type="datetimeFigureOut">
              <a:rPr lang="en-US" smtClean="0"/>
              <a:t>6/1/2022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690246-EAD0-4F5A-91DC-814DE5E68C41}" type="slidenum">
              <a:rPr lang="en-US" smtClean="0"/>
              <a:t>‹#›</a:t>
            </a:fld>
            <a:endParaRPr lang="en-US"/>
          </a:p>
        </p:txBody>
      </p:sp>
    </p:spTree>
    <p:extLst>
      <p:ext uri="{BB962C8B-B14F-4D97-AF65-F5344CB8AC3E}">
        <p14:creationId xmlns:p14="http://schemas.microsoft.com/office/powerpoint/2010/main" val="147242289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8104D9-4CFB-4A0D-9572-ACC8C6B20221}" type="datetimeFigureOut">
              <a:rPr lang="en-US" smtClean="0"/>
              <a:t>6/1/2022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690246-EAD0-4F5A-91DC-814DE5E68C41}" type="slidenum">
              <a:rPr lang="en-US" smtClean="0"/>
              <a:t>‹#›</a:t>
            </a:fld>
            <a:endParaRPr lang="en-US"/>
          </a:p>
        </p:txBody>
      </p:sp>
    </p:spTree>
    <p:extLst>
      <p:ext uri="{BB962C8B-B14F-4D97-AF65-F5344CB8AC3E}">
        <p14:creationId xmlns:p14="http://schemas.microsoft.com/office/powerpoint/2010/main" val="12127445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8104D9-4CFB-4A0D-9572-ACC8C6B20221}" type="datetimeFigureOut">
              <a:rPr lang="en-US" smtClean="0"/>
              <a:t>6/1/2022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B8690246-EAD0-4F5A-91DC-814DE5E68C41}" type="slidenum">
              <a:rPr lang="en-US" smtClean="0"/>
              <a:t>‹#›</a:t>
            </a:fld>
            <a:endParaRPr lang="en-US"/>
          </a:p>
        </p:txBody>
      </p:sp>
    </p:spTree>
    <p:extLst>
      <p:ext uri="{BB962C8B-B14F-4D97-AF65-F5344CB8AC3E}">
        <p14:creationId xmlns:p14="http://schemas.microsoft.com/office/powerpoint/2010/main" val="13730396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8104D9-4CFB-4A0D-9572-ACC8C6B20221}" type="datetimeFigureOut">
              <a:rPr lang="en-US" smtClean="0"/>
              <a:t>6/1/2022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690246-EAD0-4F5A-91DC-814DE5E68C41}" type="slidenum">
              <a:rPr lang="en-US" smtClean="0"/>
              <a:t>‹#›</a:t>
            </a:fld>
            <a:endParaRPr lang="en-US"/>
          </a:p>
        </p:txBody>
      </p:sp>
    </p:spTree>
    <p:extLst>
      <p:ext uri="{BB962C8B-B14F-4D97-AF65-F5344CB8AC3E}">
        <p14:creationId xmlns:p14="http://schemas.microsoft.com/office/powerpoint/2010/main" val="21143845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8104D9-4CFB-4A0D-9572-ACC8C6B20221}" type="datetimeFigureOut">
              <a:rPr lang="en-US" smtClean="0"/>
              <a:t>6/1/2022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690246-EAD0-4F5A-91DC-814DE5E68C41}" type="slidenum">
              <a:rPr lang="en-US" smtClean="0"/>
              <a:t>‹#›</a:t>
            </a:fld>
            <a:endParaRPr lang="en-US"/>
          </a:p>
        </p:txBody>
      </p:sp>
    </p:spTree>
    <p:extLst>
      <p:ext uri="{BB962C8B-B14F-4D97-AF65-F5344CB8AC3E}">
        <p14:creationId xmlns:p14="http://schemas.microsoft.com/office/powerpoint/2010/main" val="19756090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8104D9-4CFB-4A0D-9572-ACC8C6B20221}" type="datetimeFigureOut">
              <a:rPr lang="en-US" smtClean="0"/>
              <a:t>6/1/2022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690246-EAD0-4F5A-91DC-814DE5E68C41}" type="slidenum">
              <a:rPr lang="en-US" smtClean="0"/>
              <a:t>‹#›</a:t>
            </a:fld>
            <a:endParaRPr lang="en-US"/>
          </a:p>
        </p:txBody>
      </p:sp>
    </p:spTree>
    <p:extLst>
      <p:ext uri="{BB962C8B-B14F-4D97-AF65-F5344CB8AC3E}">
        <p14:creationId xmlns:p14="http://schemas.microsoft.com/office/powerpoint/2010/main" val="19258757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8104D9-4CFB-4A0D-9572-ACC8C6B20221}" type="datetimeFigureOut">
              <a:rPr lang="en-US" smtClean="0"/>
              <a:t>6/1/2022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690246-EAD0-4F5A-91DC-814DE5E68C41}" type="slidenum">
              <a:rPr lang="en-US" smtClean="0"/>
              <a:t>‹#›</a:t>
            </a:fld>
            <a:endParaRPr lang="en-US"/>
          </a:p>
        </p:txBody>
      </p:sp>
    </p:spTree>
    <p:extLst>
      <p:ext uri="{BB962C8B-B14F-4D97-AF65-F5344CB8AC3E}">
        <p14:creationId xmlns:p14="http://schemas.microsoft.com/office/powerpoint/2010/main" val="9044692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8104D9-4CFB-4A0D-9572-ACC8C6B20221}" type="datetimeFigureOut">
              <a:rPr lang="en-US" smtClean="0"/>
              <a:t>6/1/2022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690246-EAD0-4F5A-91DC-814DE5E68C41}" type="slidenum">
              <a:rPr lang="en-US" smtClean="0"/>
              <a:t>‹#›</a:t>
            </a:fld>
            <a:endParaRPr lang="en-US"/>
          </a:p>
        </p:txBody>
      </p:sp>
    </p:spTree>
    <p:extLst>
      <p:ext uri="{BB962C8B-B14F-4D97-AF65-F5344CB8AC3E}">
        <p14:creationId xmlns:p14="http://schemas.microsoft.com/office/powerpoint/2010/main" val="32811303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8104D9-4CFB-4A0D-9572-ACC8C6B20221}" type="datetimeFigureOut">
              <a:rPr lang="en-US" smtClean="0"/>
              <a:t>6/1/2022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690246-EAD0-4F5A-91DC-814DE5E68C41}" type="slidenum">
              <a:rPr lang="en-US" smtClean="0"/>
              <a:t>‹#›</a:t>
            </a:fld>
            <a:endParaRPr lang="en-US"/>
          </a:p>
        </p:txBody>
      </p:sp>
    </p:spTree>
    <p:extLst>
      <p:ext uri="{BB962C8B-B14F-4D97-AF65-F5344CB8AC3E}">
        <p14:creationId xmlns:p14="http://schemas.microsoft.com/office/powerpoint/2010/main" val="16390571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8104D9-4CFB-4A0D-9572-ACC8C6B20221}" type="datetimeFigureOut">
              <a:rPr lang="en-US" smtClean="0"/>
              <a:t>6/1/2022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690246-EAD0-4F5A-91DC-814DE5E68C41}" type="slidenum">
              <a:rPr lang="en-US" smtClean="0"/>
              <a:t>‹#›</a:t>
            </a:fld>
            <a:endParaRPr lang="en-US"/>
          </a:p>
        </p:txBody>
      </p:sp>
    </p:spTree>
    <p:extLst>
      <p:ext uri="{BB962C8B-B14F-4D97-AF65-F5344CB8AC3E}">
        <p14:creationId xmlns:p14="http://schemas.microsoft.com/office/powerpoint/2010/main" val="8611694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88104D9-4CFB-4A0D-9572-ACC8C6B20221}" type="datetimeFigureOut">
              <a:rPr lang="en-US" smtClean="0"/>
              <a:t>6/1/2022</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8690246-EAD0-4F5A-91DC-814DE5E68C41}" type="slidenum">
              <a:rPr lang="en-US" smtClean="0"/>
              <a:t>‹#›</a:t>
            </a:fld>
            <a:endParaRPr lang="en-US"/>
          </a:p>
        </p:txBody>
      </p:sp>
    </p:spTree>
    <p:extLst>
      <p:ext uri="{BB962C8B-B14F-4D97-AF65-F5344CB8AC3E}">
        <p14:creationId xmlns:p14="http://schemas.microsoft.com/office/powerpoint/2010/main" val="1950470436"/>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 id="2147483708" r:id="rId14"/>
    <p:sldLayoutId id="2147483709" r:id="rId15"/>
    <p:sldLayoutId id="2147483710" r:id="rId16"/>
    <p:sldLayoutId id="2147483711"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C7710B43-0CF2-4E69-A548-7E642ED5D991}"/>
              </a:ext>
            </a:extLst>
          </p:cNvPr>
          <p:cNvSpPr/>
          <p:nvPr/>
        </p:nvSpPr>
        <p:spPr>
          <a:xfrm>
            <a:off x="1429555" y="1606476"/>
            <a:ext cx="9332889" cy="1323439"/>
          </a:xfrm>
          <a:prstGeom prst="rect">
            <a:avLst/>
          </a:prstGeom>
        </p:spPr>
        <p:txBody>
          <a:bodyPr wrap="square">
            <a:spAutoFit/>
          </a:bodyPr>
          <a:lstStyle/>
          <a:p>
            <a:pPr algn="ctr"/>
            <a:r>
              <a:rPr lang="en-US" sz="4000" b="1" dirty="0"/>
              <a:t>Whistle </a:t>
            </a:r>
            <a:r>
              <a:rPr lang="en-US" sz="4000" b="1" dirty="0" smtClean="0"/>
              <a:t>Flashlight</a:t>
            </a:r>
            <a:endParaRPr lang="en-US" sz="4000" b="1" dirty="0"/>
          </a:p>
          <a:p>
            <a:pPr algn="ctr"/>
            <a:r>
              <a:rPr lang="en-US" sz="4000" b="1" dirty="0" smtClean="0"/>
              <a:t>(Emergency </a:t>
            </a:r>
            <a:r>
              <a:rPr lang="en-US" sz="4000" b="1" dirty="0"/>
              <a:t>Survival </a:t>
            </a:r>
            <a:r>
              <a:rPr lang="en-US" sz="4000" b="1" dirty="0" smtClean="0"/>
              <a:t>Tool)</a:t>
            </a:r>
            <a:endParaRPr lang="en-US" sz="4000" b="1" dirty="0"/>
          </a:p>
        </p:txBody>
      </p:sp>
      <p:sp>
        <p:nvSpPr>
          <p:cNvPr id="5" name="TextBox 4">
            <a:extLst>
              <a:ext uri="{FF2B5EF4-FFF2-40B4-BE49-F238E27FC236}">
                <a16:creationId xmlns:a16="http://schemas.microsoft.com/office/drawing/2014/main" xmlns="" id="{91293FAD-EBFA-4D84-8E84-1574CB72F00E}"/>
              </a:ext>
            </a:extLst>
          </p:cNvPr>
          <p:cNvSpPr txBox="1"/>
          <p:nvPr/>
        </p:nvSpPr>
        <p:spPr>
          <a:xfrm>
            <a:off x="7346124" y="3588688"/>
            <a:ext cx="3416320" cy="2031325"/>
          </a:xfrm>
          <a:prstGeom prst="rect">
            <a:avLst/>
          </a:prstGeom>
          <a:noFill/>
        </p:spPr>
        <p:txBody>
          <a:bodyPr wrap="none" rtlCol="0">
            <a:spAutoFit/>
          </a:bodyPr>
          <a:lstStyle/>
          <a:p>
            <a:r>
              <a:rPr lang="en-US" dirty="0"/>
              <a:t>Members:</a:t>
            </a:r>
          </a:p>
          <a:p>
            <a:pPr algn="l"/>
            <a:endParaRPr lang="en-US" sz="1800" b="0" i="0" u="none" strike="noStrike" baseline="0" dirty="0">
              <a:solidFill>
                <a:srgbClr val="000000"/>
              </a:solidFill>
              <a:latin typeface="Trebuchet MS" panose="020B0603020202020204" pitchFamily="34" charset="0"/>
            </a:endParaRPr>
          </a:p>
          <a:p>
            <a:r>
              <a:rPr lang="en-US" sz="1800" b="0" i="0" u="none" strike="noStrike" baseline="0" dirty="0">
                <a:solidFill>
                  <a:srgbClr val="000000"/>
                </a:solidFill>
                <a:latin typeface="Trebuchet MS" panose="020B0603020202020204" pitchFamily="34" charset="0"/>
              </a:rPr>
              <a:t>	</a:t>
            </a:r>
            <a:r>
              <a:rPr lang="en-US" sz="1800" b="0" i="0" u="none" strike="noStrike" baseline="0" dirty="0" err="1">
                <a:solidFill>
                  <a:srgbClr val="000000"/>
                </a:solidFill>
                <a:latin typeface="Trebuchet MS" panose="020B0603020202020204" pitchFamily="34" charset="0"/>
              </a:rPr>
              <a:t>Cagomoc</a:t>
            </a:r>
            <a:r>
              <a:rPr lang="en-US" sz="1800" b="0" i="0" u="none" strike="noStrike" baseline="0" dirty="0">
                <a:solidFill>
                  <a:srgbClr val="000000"/>
                </a:solidFill>
                <a:latin typeface="Trebuchet MS" panose="020B0603020202020204" pitchFamily="34" charset="0"/>
              </a:rPr>
              <a:t> Niña </a:t>
            </a:r>
            <a:r>
              <a:rPr lang="en-US" sz="1800" b="0" i="0" u="none" strike="noStrike" baseline="0" dirty="0" err="1">
                <a:solidFill>
                  <a:srgbClr val="000000"/>
                </a:solidFill>
                <a:latin typeface="Trebuchet MS" panose="020B0603020202020204" pitchFamily="34" charset="0"/>
              </a:rPr>
              <a:t>Jaira</a:t>
            </a:r>
            <a:r>
              <a:rPr lang="en-US" sz="1800" b="0" i="0" u="none" strike="noStrike" baseline="0" dirty="0">
                <a:solidFill>
                  <a:srgbClr val="000000"/>
                </a:solidFill>
                <a:latin typeface="Trebuchet MS" panose="020B0603020202020204" pitchFamily="34" charset="0"/>
              </a:rPr>
              <a:t> Lael </a:t>
            </a:r>
          </a:p>
          <a:p>
            <a:r>
              <a:rPr lang="en-US" sz="1800" b="0" i="0" u="none" strike="noStrike" baseline="0" dirty="0">
                <a:solidFill>
                  <a:srgbClr val="000000"/>
                </a:solidFill>
                <a:latin typeface="Trebuchet MS" panose="020B0603020202020204" pitchFamily="34" charset="0"/>
              </a:rPr>
              <a:t>	</a:t>
            </a:r>
            <a:r>
              <a:rPr lang="en-US" sz="1800" b="0" i="0" u="none" strike="noStrike" baseline="0" dirty="0" err="1">
                <a:solidFill>
                  <a:srgbClr val="000000"/>
                </a:solidFill>
                <a:latin typeface="Trebuchet MS" panose="020B0603020202020204" pitchFamily="34" charset="0"/>
              </a:rPr>
              <a:t>Calilung</a:t>
            </a:r>
            <a:r>
              <a:rPr lang="en-US" sz="1800" b="0" i="0" u="none" strike="noStrike" baseline="0" dirty="0">
                <a:solidFill>
                  <a:srgbClr val="000000"/>
                </a:solidFill>
                <a:latin typeface="Trebuchet MS" panose="020B0603020202020204" pitchFamily="34" charset="0"/>
              </a:rPr>
              <a:t>, Kristal 	</a:t>
            </a:r>
          </a:p>
          <a:p>
            <a:r>
              <a:rPr lang="en-US" dirty="0">
                <a:solidFill>
                  <a:srgbClr val="000000"/>
                </a:solidFill>
                <a:latin typeface="Calibri" panose="020F0502020204030204" pitchFamily="34" charset="0"/>
              </a:rPr>
              <a:t>	</a:t>
            </a:r>
            <a:r>
              <a:rPr lang="en-US" sz="1800" b="0" i="0" u="none" strike="noStrike" baseline="0" dirty="0">
                <a:solidFill>
                  <a:srgbClr val="000000"/>
                </a:solidFill>
                <a:latin typeface="Trebuchet MS" panose="020B0603020202020204" pitchFamily="34" charset="0"/>
              </a:rPr>
              <a:t>Kitts, </a:t>
            </a:r>
            <a:r>
              <a:rPr lang="en-US" sz="1800" b="0" i="0" u="none" strike="noStrike" baseline="0" dirty="0" err="1">
                <a:solidFill>
                  <a:srgbClr val="000000"/>
                </a:solidFill>
                <a:latin typeface="Trebuchet MS" panose="020B0603020202020204" pitchFamily="34" charset="0"/>
              </a:rPr>
              <a:t>Johndell</a:t>
            </a:r>
            <a:r>
              <a:rPr lang="en-US" sz="1800" b="0" i="0" u="none" strike="noStrike" baseline="0" dirty="0">
                <a:solidFill>
                  <a:srgbClr val="000000"/>
                </a:solidFill>
                <a:latin typeface="Trebuchet MS" panose="020B0603020202020204" pitchFamily="34" charset="0"/>
              </a:rPr>
              <a:t> 	</a:t>
            </a:r>
          </a:p>
          <a:p>
            <a:r>
              <a:rPr lang="en-US" dirty="0">
                <a:solidFill>
                  <a:srgbClr val="000000"/>
                </a:solidFill>
                <a:latin typeface="Calibri" panose="020F0502020204030204" pitchFamily="34" charset="0"/>
              </a:rPr>
              <a:t>	</a:t>
            </a:r>
            <a:r>
              <a:rPr lang="en-US" sz="1800" b="0" i="0" u="none" strike="noStrike" baseline="0" dirty="0" err="1">
                <a:solidFill>
                  <a:srgbClr val="000000"/>
                </a:solidFill>
                <a:latin typeface="Trebuchet MS" panose="020B0603020202020204" pitchFamily="34" charset="0"/>
              </a:rPr>
              <a:t>Macatangay</a:t>
            </a:r>
            <a:r>
              <a:rPr lang="en-US" sz="1800" b="0" i="0" u="none" strike="noStrike" baseline="0" dirty="0">
                <a:solidFill>
                  <a:srgbClr val="000000"/>
                </a:solidFill>
                <a:latin typeface="Trebuchet MS" panose="020B0603020202020204" pitchFamily="34" charset="0"/>
              </a:rPr>
              <a:t>, </a:t>
            </a:r>
            <a:r>
              <a:rPr lang="en-US" sz="1800" b="0" i="0" u="none" strike="noStrike" baseline="0" dirty="0" err="1">
                <a:solidFill>
                  <a:srgbClr val="000000"/>
                </a:solidFill>
                <a:latin typeface="Trebuchet MS" panose="020B0603020202020204" pitchFamily="34" charset="0"/>
              </a:rPr>
              <a:t>senon</a:t>
            </a:r>
            <a:r>
              <a:rPr lang="en-US" sz="1800" b="0" i="0" u="none" strike="noStrike" baseline="0" dirty="0">
                <a:solidFill>
                  <a:srgbClr val="000000"/>
                </a:solidFill>
                <a:latin typeface="Trebuchet MS" panose="020B0603020202020204" pitchFamily="34" charset="0"/>
              </a:rPr>
              <a:t> </a:t>
            </a:r>
            <a:r>
              <a:rPr lang="en-US" sz="1800" b="0" i="0" u="none" strike="noStrike" baseline="0" dirty="0" err="1">
                <a:solidFill>
                  <a:srgbClr val="000000"/>
                </a:solidFill>
                <a:latin typeface="Trebuchet MS" panose="020B0603020202020204" pitchFamily="34" charset="0"/>
              </a:rPr>
              <a:t>jayson</a:t>
            </a:r>
            <a:r>
              <a:rPr lang="en-US" sz="1800" b="0" i="0" u="none" strike="noStrike" baseline="0" dirty="0">
                <a:solidFill>
                  <a:srgbClr val="000000"/>
                </a:solidFill>
                <a:latin typeface="Trebuchet MS" panose="020B0603020202020204" pitchFamily="34" charset="0"/>
              </a:rPr>
              <a:t> 	</a:t>
            </a:r>
          </a:p>
          <a:p>
            <a:r>
              <a:rPr lang="en-US" dirty="0">
                <a:solidFill>
                  <a:srgbClr val="000000"/>
                </a:solidFill>
                <a:latin typeface="Calibri" panose="020F0502020204030204" pitchFamily="34" charset="0"/>
              </a:rPr>
              <a:t>	</a:t>
            </a:r>
            <a:r>
              <a:rPr lang="en-US" sz="1800" b="0" i="0" u="none" strike="noStrike" baseline="0" dirty="0">
                <a:solidFill>
                  <a:srgbClr val="000000"/>
                </a:solidFill>
                <a:latin typeface="Trebuchet MS" panose="020B0603020202020204" pitchFamily="34" charset="0"/>
              </a:rPr>
              <a:t>Tan, Frederick 	</a:t>
            </a:r>
          </a:p>
        </p:txBody>
      </p:sp>
    </p:spTree>
    <p:extLst>
      <p:ext uri="{BB962C8B-B14F-4D97-AF65-F5344CB8AC3E}">
        <p14:creationId xmlns:p14="http://schemas.microsoft.com/office/powerpoint/2010/main" val="20144000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67F70ABC-5365-4859-9DF3-1550E2470455}"/>
              </a:ext>
            </a:extLst>
          </p:cNvPr>
          <p:cNvSpPr txBox="1"/>
          <p:nvPr/>
        </p:nvSpPr>
        <p:spPr>
          <a:xfrm>
            <a:off x="2452071" y="2921169"/>
            <a:ext cx="8071633" cy="1015663"/>
          </a:xfrm>
          <a:prstGeom prst="rect">
            <a:avLst/>
          </a:prstGeom>
          <a:noFill/>
        </p:spPr>
        <p:txBody>
          <a:bodyPr wrap="none" rtlCol="0">
            <a:spAutoFit/>
          </a:bodyPr>
          <a:lstStyle/>
          <a:p>
            <a:pPr algn="ctr"/>
            <a:r>
              <a:rPr lang="en-US" sz="6000" b="1" dirty="0" smtClean="0"/>
              <a:t>PROJECT DOCUMENTS</a:t>
            </a:r>
            <a:endParaRPr lang="en-US" sz="6000" b="1" dirty="0"/>
          </a:p>
        </p:txBody>
      </p:sp>
    </p:spTree>
    <p:extLst>
      <p:ext uri="{BB962C8B-B14F-4D97-AF65-F5344CB8AC3E}">
        <p14:creationId xmlns:p14="http://schemas.microsoft.com/office/powerpoint/2010/main" val="13375883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FBBDA023-0642-48AD-9F93-A174742E7F76}"/>
              </a:ext>
            </a:extLst>
          </p:cNvPr>
          <p:cNvSpPr/>
          <p:nvPr/>
        </p:nvSpPr>
        <p:spPr>
          <a:xfrm>
            <a:off x="4560975" y="724590"/>
            <a:ext cx="4532555" cy="523220"/>
          </a:xfrm>
          <a:prstGeom prst="rect">
            <a:avLst/>
          </a:prstGeom>
        </p:spPr>
        <p:txBody>
          <a:bodyPr wrap="square">
            <a:spAutoFit/>
          </a:bodyPr>
          <a:lstStyle/>
          <a:p>
            <a:pPr algn="ctr"/>
            <a:r>
              <a:rPr lang="en-US" sz="2800" b="1" dirty="0" smtClean="0"/>
              <a:t>BUDGET AND COSTING</a:t>
            </a:r>
            <a:endParaRPr lang="en-US" sz="2800" b="1" dirty="0"/>
          </a:p>
        </p:txBody>
      </p:sp>
      <p:sp>
        <p:nvSpPr>
          <p:cNvPr id="3" name="Rectangle 2">
            <a:extLst>
              <a:ext uri="{FF2B5EF4-FFF2-40B4-BE49-F238E27FC236}">
                <a16:creationId xmlns:a16="http://schemas.microsoft.com/office/drawing/2014/main" xmlns="" id="{256AF687-C12A-4813-B7CA-DD3833558E2E}"/>
              </a:ext>
            </a:extLst>
          </p:cNvPr>
          <p:cNvSpPr/>
          <p:nvPr/>
        </p:nvSpPr>
        <p:spPr>
          <a:xfrm>
            <a:off x="2919212" y="1765121"/>
            <a:ext cx="7816082" cy="3339184"/>
          </a:xfrm>
          <a:prstGeom prst="rect">
            <a:avLst/>
          </a:prstGeom>
        </p:spPr>
        <p:txBody>
          <a:bodyPr wrap="square">
            <a:spAutoFit/>
          </a:bodyPr>
          <a:lstStyle/>
          <a:p>
            <a:pPr marL="800100" lvl="1" indent="-342900" algn="just">
              <a:lnSpc>
                <a:spcPct val="107000"/>
              </a:lnSpc>
              <a:buFont typeface="Symbol" panose="05050102010706020507" pitchFamily="18" charset="2"/>
              <a:buChar char=""/>
            </a:pPr>
            <a:r>
              <a:rPr lang="en-US" dirty="0" smtClean="0">
                <a:latin typeface="Calibri" panose="020F0502020204030204" pitchFamily="34" charset="0"/>
                <a:ea typeface="Calibri" panose="020F0502020204030204" pitchFamily="34" charset="0"/>
                <a:cs typeface="Times New Roman" panose="02020603050405020304" pitchFamily="18" charset="0"/>
              </a:rPr>
              <a:t>Arduino </a:t>
            </a:r>
            <a:r>
              <a:rPr lang="en-US" dirty="0">
                <a:latin typeface="Calibri" panose="020F0502020204030204" pitchFamily="34" charset="0"/>
                <a:ea typeface="Calibri" panose="020F0502020204030204" pitchFamily="34" charset="0"/>
                <a:cs typeface="Times New Roman" panose="02020603050405020304" pitchFamily="18" charset="0"/>
              </a:rPr>
              <a:t>Nano – 600PHP</a:t>
            </a:r>
          </a:p>
          <a:p>
            <a:pPr marL="800100" lvl="1" indent="-342900" algn="just">
              <a:lnSpc>
                <a:spcPct val="107000"/>
              </a:lnSpc>
              <a:buFont typeface="Symbol" panose="05050102010706020507" pitchFamily="18" charset="2"/>
              <a:buChar char=""/>
            </a:pPr>
            <a:r>
              <a:rPr lang="en-US" dirty="0">
                <a:latin typeface="Calibri" panose="020F0502020204030204" pitchFamily="34" charset="0"/>
                <a:ea typeface="Calibri" panose="020F0502020204030204" pitchFamily="34" charset="0"/>
                <a:cs typeface="Times New Roman" panose="02020603050405020304" pitchFamily="18" charset="0"/>
              </a:rPr>
              <a:t>Wire 12 AWG 5M – 100PHP</a:t>
            </a:r>
          </a:p>
          <a:p>
            <a:pPr marL="800100" lvl="1" indent="-342900" algn="just">
              <a:lnSpc>
                <a:spcPct val="107000"/>
              </a:lnSpc>
              <a:buFont typeface="Symbol" panose="05050102010706020507" pitchFamily="18" charset="2"/>
              <a:buChar char=""/>
            </a:pPr>
            <a:r>
              <a:rPr lang="en-US" dirty="0">
                <a:latin typeface="Calibri" panose="020F0502020204030204" pitchFamily="34" charset="0"/>
                <a:ea typeface="Calibri" panose="020F0502020204030204" pitchFamily="34" charset="0"/>
                <a:cs typeface="Times New Roman" panose="02020603050405020304" pitchFamily="18" charset="0"/>
              </a:rPr>
              <a:t>3D Printer – 8,999PHP</a:t>
            </a:r>
          </a:p>
          <a:p>
            <a:pPr marL="800100" lvl="1" indent="-342900" algn="just">
              <a:lnSpc>
                <a:spcPct val="107000"/>
              </a:lnSpc>
              <a:buFont typeface="Symbol" panose="05050102010706020507" pitchFamily="18" charset="2"/>
              <a:buChar char=""/>
            </a:pPr>
            <a:r>
              <a:rPr lang="en-US" dirty="0">
                <a:latin typeface="Calibri" panose="020F0502020204030204" pitchFamily="34" charset="0"/>
                <a:ea typeface="Calibri" panose="020F0502020204030204" pitchFamily="34" charset="0"/>
                <a:cs typeface="Times New Roman" panose="02020603050405020304" pitchFamily="18" charset="0"/>
              </a:rPr>
              <a:t>3D Printer Filaments 1.75mm 1kg – 565PHP</a:t>
            </a:r>
          </a:p>
          <a:p>
            <a:pPr marL="800100" lvl="1" indent="-342900" algn="just">
              <a:lnSpc>
                <a:spcPct val="107000"/>
              </a:lnSpc>
              <a:buFont typeface="Symbol" panose="05050102010706020507" pitchFamily="18" charset="2"/>
              <a:buChar char=""/>
            </a:pPr>
            <a:r>
              <a:rPr lang="en-US" dirty="0">
                <a:latin typeface="Calibri" panose="020F0502020204030204" pitchFamily="34" charset="0"/>
                <a:ea typeface="Calibri" panose="020F0502020204030204" pitchFamily="34" charset="0"/>
                <a:cs typeface="Times New Roman" panose="02020603050405020304" pitchFamily="18" charset="0"/>
              </a:rPr>
              <a:t>Concave Lens 20pcs – 342PHP</a:t>
            </a:r>
          </a:p>
          <a:p>
            <a:pPr marL="800100" lvl="1" indent="-342900" algn="just">
              <a:lnSpc>
                <a:spcPct val="107000"/>
              </a:lnSpc>
              <a:buFont typeface="Symbol" panose="05050102010706020507" pitchFamily="18" charset="2"/>
              <a:buChar char=""/>
            </a:pPr>
            <a:r>
              <a:rPr lang="en-US" dirty="0">
                <a:latin typeface="Calibri" panose="020F0502020204030204" pitchFamily="34" charset="0"/>
                <a:ea typeface="Calibri" panose="020F0502020204030204" pitchFamily="34" charset="0"/>
                <a:cs typeface="Times New Roman" panose="02020603050405020304" pitchFamily="18" charset="0"/>
              </a:rPr>
              <a:t>Reflector – 100PHP</a:t>
            </a:r>
          </a:p>
          <a:p>
            <a:pPr marL="800100" lvl="1" indent="-342900" algn="just">
              <a:lnSpc>
                <a:spcPct val="107000"/>
              </a:lnSpc>
              <a:buFont typeface="Symbol" panose="05050102010706020507" pitchFamily="18" charset="2"/>
              <a:buChar char=""/>
            </a:pPr>
            <a:r>
              <a:rPr lang="en-US" dirty="0">
                <a:latin typeface="Calibri" panose="020F0502020204030204" pitchFamily="34" charset="0"/>
                <a:ea typeface="Calibri" panose="020F0502020204030204" pitchFamily="34" charset="0"/>
                <a:cs typeface="Times New Roman" panose="02020603050405020304" pitchFamily="18" charset="0"/>
              </a:rPr>
              <a:t>Lens Cap – 150PHP</a:t>
            </a:r>
          </a:p>
          <a:p>
            <a:pPr marL="800100" lvl="1" indent="-342900" algn="just">
              <a:lnSpc>
                <a:spcPct val="107000"/>
              </a:lnSpc>
              <a:buFont typeface="Symbol" panose="05050102010706020507" pitchFamily="18" charset="2"/>
              <a:buChar char=""/>
            </a:pPr>
            <a:r>
              <a:rPr lang="en-US" dirty="0">
                <a:latin typeface="Calibri" panose="020F0502020204030204" pitchFamily="34" charset="0"/>
                <a:ea typeface="Calibri" panose="020F0502020204030204" pitchFamily="34" charset="0"/>
                <a:cs typeface="Times New Roman" panose="02020603050405020304" pitchFamily="18" charset="0"/>
              </a:rPr>
              <a:t>Rechargeable Battery 3.7V – 100PHP</a:t>
            </a:r>
          </a:p>
          <a:p>
            <a:pPr marL="800100" lvl="1" indent="-342900" algn="just">
              <a:lnSpc>
                <a:spcPct val="107000"/>
              </a:lnSpc>
              <a:buFont typeface="Symbol" panose="05050102010706020507" pitchFamily="18" charset="2"/>
              <a:buChar char=""/>
            </a:pPr>
            <a:r>
              <a:rPr lang="en-US" dirty="0">
                <a:latin typeface="Calibri" panose="020F0502020204030204" pitchFamily="34" charset="0"/>
                <a:ea typeface="Calibri" panose="020F0502020204030204" pitchFamily="34" charset="0"/>
                <a:cs typeface="Times New Roman" panose="02020603050405020304" pitchFamily="18" charset="0"/>
              </a:rPr>
              <a:t>Coil Spring – 10PHP</a:t>
            </a:r>
          </a:p>
          <a:p>
            <a:pPr marL="800100" lvl="1" indent="-342900" algn="just">
              <a:lnSpc>
                <a:spcPct val="107000"/>
              </a:lnSpc>
              <a:buFont typeface="Symbol" panose="05050102010706020507" pitchFamily="18" charset="2"/>
              <a:buChar char=""/>
            </a:pPr>
            <a:r>
              <a:rPr lang="en-US" dirty="0">
                <a:latin typeface="Calibri" panose="020F0502020204030204" pitchFamily="34" charset="0"/>
                <a:ea typeface="Calibri" panose="020F0502020204030204" pitchFamily="34" charset="0"/>
                <a:cs typeface="Times New Roman" panose="02020603050405020304" pitchFamily="18" charset="0"/>
              </a:rPr>
              <a:t>XM-L2 – 124PHP</a:t>
            </a:r>
          </a:p>
          <a:p>
            <a:pPr algn="r">
              <a:lnSpc>
                <a:spcPct val="107000"/>
              </a:lnSpc>
            </a:pPr>
            <a:r>
              <a:rPr lang="en-US" b="1" dirty="0" smtClean="0">
                <a:latin typeface="Calibri" panose="020F0502020204030204" pitchFamily="34" charset="0"/>
                <a:ea typeface="Calibri" panose="020F0502020204030204" pitchFamily="34" charset="0"/>
                <a:cs typeface="Times New Roman" panose="02020603050405020304" pitchFamily="18" charset="0"/>
              </a:rPr>
              <a:t>Total </a:t>
            </a:r>
            <a:r>
              <a:rPr lang="en-US" b="1" dirty="0">
                <a:latin typeface="Calibri" panose="020F0502020204030204" pitchFamily="34" charset="0"/>
                <a:ea typeface="Calibri" panose="020F0502020204030204" pitchFamily="34" charset="0"/>
                <a:cs typeface="Times New Roman" panose="02020603050405020304" pitchFamily="18" charset="0"/>
              </a:rPr>
              <a:t>– 11,090PHP</a:t>
            </a:r>
            <a:endParaRPr lang="en-US" b="1"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1423682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xmlns="" id="{4D1292C9-8D5B-4CB5-B1D9-035BF32EDECB}"/>
              </a:ext>
            </a:extLst>
          </p:cNvPr>
          <p:cNvSpPr/>
          <p:nvPr/>
        </p:nvSpPr>
        <p:spPr>
          <a:xfrm>
            <a:off x="1923804" y="882044"/>
            <a:ext cx="8953994" cy="4862870"/>
          </a:xfrm>
          <a:prstGeom prst="rect">
            <a:avLst/>
          </a:prstGeom>
        </p:spPr>
        <p:txBody>
          <a:bodyPr wrap="square">
            <a:spAutoFit/>
          </a:bodyPr>
          <a:lstStyle/>
          <a:p>
            <a:pPr algn="ctr"/>
            <a:r>
              <a:rPr lang="en-US" sz="4000" b="1" i="0" u="none" strike="noStrike" baseline="0" dirty="0" smtClean="0">
                <a:solidFill>
                  <a:srgbClr val="000000"/>
                </a:solidFill>
                <a:latin typeface="Calibri" panose="020F0502020204030204" pitchFamily="34" charset="0"/>
              </a:rPr>
              <a:t>PRODUCTION PLAN</a:t>
            </a:r>
            <a:endParaRPr lang="en-US" sz="4000" b="1" i="0" u="none" strike="noStrike" dirty="0" smtClean="0">
              <a:solidFill>
                <a:srgbClr val="000000"/>
              </a:solidFill>
              <a:latin typeface="Calibri" panose="020F0502020204030204" pitchFamily="34" charset="0"/>
            </a:endParaRPr>
          </a:p>
          <a:p>
            <a:pPr algn="just"/>
            <a:endParaRPr lang="en-US" sz="1800" b="0" i="0" u="none" strike="noStrike" baseline="0" dirty="0" smtClean="0">
              <a:solidFill>
                <a:srgbClr val="000000"/>
              </a:solidFill>
              <a:latin typeface="Calibri" panose="020F0502020204030204" pitchFamily="34" charset="0"/>
            </a:endParaRPr>
          </a:p>
          <a:p>
            <a:pPr algn="just"/>
            <a:r>
              <a:rPr lang="en-PH" b="1" dirty="0">
                <a:solidFill>
                  <a:srgbClr val="000000"/>
                </a:solidFill>
                <a:latin typeface="Calibri" panose="020F0502020204030204" pitchFamily="34" charset="0"/>
              </a:rPr>
              <a:t>PRODUCT CONCEPT</a:t>
            </a:r>
          </a:p>
          <a:p>
            <a:pPr algn="just"/>
            <a:r>
              <a:rPr lang="en-PH" dirty="0">
                <a:solidFill>
                  <a:srgbClr val="000000"/>
                </a:solidFill>
                <a:latin typeface="Calibri" panose="020F0502020204030204" pitchFamily="34" charset="0"/>
              </a:rPr>
              <a:t> </a:t>
            </a:r>
          </a:p>
          <a:p>
            <a:pPr algn="just"/>
            <a:r>
              <a:rPr lang="en-PH" dirty="0">
                <a:solidFill>
                  <a:srgbClr val="000000"/>
                </a:solidFill>
                <a:latin typeface="Calibri" panose="020F0502020204030204" pitchFamily="34" charset="0"/>
              </a:rPr>
              <a:t>     Our team decided to create a whistle flashlight for natural disasters such as floods, typhoons, and flash floods. People who reside in areas prone to natural calamities, such as in Metro Manila is our primary target consumers. It can be used as an emergency flashlight and whistle in an emergency. It can, however, be used in any other application that the users deem appropriate.</a:t>
            </a:r>
          </a:p>
          <a:p>
            <a:pPr algn="just"/>
            <a:endParaRPr lang="en-PH" dirty="0">
              <a:solidFill>
                <a:srgbClr val="000000"/>
              </a:solidFill>
              <a:latin typeface="Calibri" panose="020F0502020204030204" pitchFamily="34" charset="0"/>
            </a:endParaRPr>
          </a:p>
          <a:p>
            <a:pPr algn="just"/>
            <a:r>
              <a:rPr lang="en-PH" b="1" dirty="0">
                <a:solidFill>
                  <a:srgbClr val="000000"/>
                </a:solidFill>
                <a:latin typeface="Calibri" panose="020F0502020204030204" pitchFamily="34" charset="0"/>
              </a:rPr>
              <a:t>RESEARCH</a:t>
            </a:r>
          </a:p>
          <a:p>
            <a:pPr algn="just"/>
            <a:r>
              <a:rPr lang="en-PH" dirty="0">
                <a:solidFill>
                  <a:srgbClr val="000000"/>
                </a:solidFill>
                <a:latin typeface="Calibri" panose="020F0502020204030204" pitchFamily="34" charset="0"/>
              </a:rPr>
              <a:t> </a:t>
            </a:r>
          </a:p>
          <a:p>
            <a:pPr algn="just"/>
            <a:r>
              <a:rPr lang="en-PH" dirty="0">
                <a:solidFill>
                  <a:srgbClr val="000000"/>
                </a:solidFill>
                <a:latin typeface="Calibri" panose="020F0502020204030204" pitchFamily="34" charset="0"/>
              </a:rPr>
              <a:t>     Because the Philippines is our target market, we discovered that the country is made up of islands, hence natural disasters are not uncommon. As a result, we come up with a product that is appropriate for the situation. In this regard, we have developed a flashlight with a whistle on the other side.</a:t>
            </a:r>
          </a:p>
        </p:txBody>
      </p:sp>
    </p:spTree>
    <p:extLst>
      <p:ext uri="{BB962C8B-B14F-4D97-AF65-F5344CB8AC3E}">
        <p14:creationId xmlns:p14="http://schemas.microsoft.com/office/powerpoint/2010/main" val="12430884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xmlns="" id="{4D1292C9-8D5B-4CB5-B1D9-035BF32EDECB}"/>
              </a:ext>
            </a:extLst>
          </p:cNvPr>
          <p:cNvSpPr/>
          <p:nvPr/>
        </p:nvSpPr>
        <p:spPr>
          <a:xfrm>
            <a:off x="1923804" y="882044"/>
            <a:ext cx="8953994" cy="4585871"/>
          </a:xfrm>
          <a:prstGeom prst="rect">
            <a:avLst/>
          </a:prstGeom>
        </p:spPr>
        <p:txBody>
          <a:bodyPr wrap="square">
            <a:spAutoFit/>
          </a:bodyPr>
          <a:lstStyle/>
          <a:p>
            <a:pPr algn="ctr"/>
            <a:r>
              <a:rPr lang="en-US" sz="4000" b="1" i="0" u="none" strike="noStrike" baseline="0" dirty="0" smtClean="0">
                <a:solidFill>
                  <a:srgbClr val="000000"/>
                </a:solidFill>
                <a:latin typeface="Calibri" panose="020F0502020204030204" pitchFamily="34" charset="0"/>
              </a:rPr>
              <a:t>PRODUCTION PLAN</a:t>
            </a:r>
            <a:endParaRPr lang="en-US" sz="4000" b="1" i="0" u="none" strike="noStrike" dirty="0" smtClean="0">
              <a:solidFill>
                <a:srgbClr val="000000"/>
              </a:solidFill>
              <a:latin typeface="Calibri" panose="020F0502020204030204" pitchFamily="34" charset="0"/>
            </a:endParaRPr>
          </a:p>
          <a:p>
            <a:pPr algn="just"/>
            <a:endParaRPr lang="en-US" sz="1800" b="0" i="0" u="none" strike="noStrike" baseline="0" dirty="0" smtClean="0">
              <a:solidFill>
                <a:srgbClr val="000000"/>
              </a:solidFill>
              <a:latin typeface="Calibri" panose="020F0502020204030204" pitchFamily="34" charset="0"/>
            </a:endParaRPr>
          </a:p>
          <a:p>
            <a:pPr algn="just"/>
            <a:r>
              <a:rPr lang="en-PH" b="1" dirty="0">
                <a:solidFill>
                  <a:srgbClr val="000000"/>
                </a:solidFill>
                <a:latin typeface="Calibri" panose="020F0502020204030204" pitchFamily="34" charset="0"/>
              </a:rPr>
              <a:t>DESIGN</a:t>
            </a:r>
          </a:p>
          <a:p>
            <a:pPr algn="just"/>
            <a:r>
              <a:rPr lang="en-PH" b="1" dirty="0">
                <a:solidFill>
                  <a:srgbClr val="000000"/>
                </a:solidFill>
                <a:latin typeface="Calibri" panose="020F0502020204030204" pitchFamily="34" charset="0"/>
              </a:rPr>
              <a:t> </a:t>
            </a:r>
          </a:p>
          <a:p>
            <a:pPr algn="just"/>
            <a:r>
              <a:rPr lang="en-PH" b="1" dirty="0">
                <a:solidFill>
                  <a:srgbClr val="000000"/>
                </a:solidFill>
                <a:latin typeface="Calibri" panose="020F0502020204030204" pitchFamily="34" charset="0"/>
              </a:rPr>
              <a:t>     </a:t>
            </a:r>
            <a:r>
              <a:rPr lang="en-PH" dirty="0">
                <a:solidFill>
                  <a:srgbClr val="000000"/>
                </a:solidFill>
                <a:latin typeface="Calibri" panose="020F0502020204030204" pitchFamily="34" charset="0"/>
              </a:rPr>
              <a:t>Our design product is a single stick that combines a flashlight and a whistle. It is made of polystyrene plastic and is therefore sturdy. It is lightweight and easy to transport. It's also a keychain, so it may be stuffed inside a bag's zipper or a key holder, for example. </a:t>
            </a:r>
          </a:p>
          <a:p>
            <a:pPr algn="just"/>
            <a:endParaRPr lang="en-PH" b="1" dirty="0">
              <a:solidFill>
                <a:srgbClr val="000000"/>
              </a:solidFill>
              <a:latin typeface="Calibri" panose="020F0502020204030204" pitchFamily="34" charset="0"/>
            </a:endParaRPr>
          </a:p>
          <a:p>
            <a:pPr algn="just"/>
            <a:r>
              <a:rPr lang="en-PH" b="1" dirty="0">
                <a:solidFill>
                  <a:srgbClr val="000000"/>
                </a:solidFill>
                <a:latin typeface="Calibri" panose="020F0502020204030204" pitchFamily="34" charset="0"/>
              </a:rPr>
              <a:t> CREATE THE FINAL DESIGN</a:t>
            </a:r>
          </a:p>
          <a:p>
            <a:pPr algn="just"/>
            <a:r>
              <a:rPr lang="en-PH" b="1" dirty="0">
                <a:solidFill>
                  <a:srgbClr val="000000"/>
                </a:solidFill>
                <a:latin typeface="Calibri" panose="020F0502020204030204" pitchFamily="34" charset="0"/>
              </a:rPr>
              <a:t> </a:t>
            </a:r>
          </a:p>
          <a:p>
            <a:pPr algn="just"/>
            <a:r>
              <a:rPr lang="en-PH" b="1" dirty="0">
                <a:solidFill>
                  <a:srgbClr val="000000"/>
                </a:solidFill>
                <a:latin typeface="Calibri" panose="020F0502020204030204" pitchFamily="34" charset="0"/>
              </a:rPr>
              <a:t>     </a:t>
            </a:r>
            <a:r>
              <a:rPr lang="en-PH" dirty="0">
                <a:solidFill>
                  <a:srgbClr val="000000"/>
                </a:solidFill>
                <a:latin typeface="Calibri" panose="020F0502020204030204" pitchFamily="34" charset="0"/>
              </a:rPr>
              <a:t>We will utilize AutoCAD to create the final look of our product, a whistle flashlight. The product will be available in a variety of colors, allowing customers to select their favorite color.</a:t>
            </a:r>
          </a:p>
          <a:p>
            <a:pPr algn="just"/>
            <a:endParaRPr lang="en-PH" b="1" dirty="0">
              <a:solidFill>
                <a:srgbClr val="000000"/>
              </a:solidFill>
              <a:latin typeface="Calibri" panose="020F0502020204030204" pitchFamily="34" charset="0"/>
            </a:endParaRPr>
          </a:p>
          <a:p>
            <a:pPr algn="just"/>
            <a:endParaRPr lang="en-PH" b="1" dirty="0">
              <a:solidFill>
                <a:srgbClr val="000000"/>
              </a:solidFill>
              <a:latin typeface="Calibri" panose="020F0502020204030204" pitchFamily="34" charset="0"/>
            </a:endParaRPr>
          </a:p>
          <a:p>
            <a:pPr algn="just"/>
            <a:r>
              <a:rPr lang="en-PH" b="1" dirty="0">
                <a:solidFill>
                  <a:srgbClr val="000000"/>
                </a:solidFill>
                <a:latin typeface="Calibri" panose="020F0502020204030204" pitchFamily="34" charset="0"/>
              </a:rPr>
              <a:t> </a:t>
            </a:r>
          </a:p>
        </p:txBody>
      </p:sp>
    </p:spTree>
    <p:extLst>
      <p:ext uri="{BB962C8B-B14F-4D97-AF65-F5344CB8AC3E}">
        <p14:creationId xmlns:p14="http://schemas.microsoft.com/office/powerpoint/2010/main" val="13101696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xmlns="" id="{4D1292C9-8D5B-4CB5-B1D9-035BF32EDECB}"/>
              </a:ext>
            </a:extLst>
          </p:cNvPr>
          <p:cNvSpPr/>
          <p:nvPr/>
        </p:nvSpPr>
        <p:spPr>
          <a:xfrm>
            <a:off x="1923804" y="882044"/>
            <a:ext cx="8953994" cy="5416868"/>
          </a:xfrm>
          <a:prstGeom prst="rect">
            <a:avLst/>
          </a:prstGeom>
        </p:spPr>
        <p:txBody>
          <a:bodyPr wrap="square">
            <a:spAutoFit/>
          </a:bodyPr>
          <a:lstStyle/>
          <a:p>
            <a:pPr algn="ctr"/>
            <a:r>
              <a:rPr lang="en-US" sz="4000" b="1" i="0" u="none" strike="noStrike" baseline="0" dirty="0" smtClean="0">
                <a:solidFill>
                  <a:srgbClr val="000000"/>
                </a:solidFill>
                <a:latin typeface="Calibri" panose="020F0502020204030204" pitchFamily="34" charset="0"/>
              </a:rPr>
              <a:t>PRODUCTION PLAN</a:t>
            </a:r>
            <a:endParaRPr lang="en-US" sz="4000" b="1" i="0" u="none" strike="noStrike" dirty="0" smtClean="0">
              <a:solidFill>
                <a:srgbClr val="000000"/>
              </a:solidFill>
              <a:latin typeface="Calibri" panose="020F0502020204030204" pitchFamily="34" charset="0"/>
            </a:endParaRPr>
          </a:p>
          <a:p>
            <a:pPr algn="just"/>
            <a:endParaRPr lang="en-US" sz="1800" b="0" i="0" u="none" strike="noStrike" baseline="0" dirty="0" smtClean="0">
              <a:solidFill>
                <a:srgbClr val="000000"/>
              </a:solidFill>
              <a:latin typeface="Calibri" panose="020F0502020204030204" pitchFamily="34" charset="0"/>
            </a:endParaRPr>
          </a:p>
          <a:p>
            <a:pPr algn="just"/>
            <a:r>
              <a:rPr lang="en-PH" b="1" dirty="0">
                <a:solidFill>
                  <a:srgbClr val="000000"/>
                </a:solidFill>
                <a:latin typeface="Calibri" panose="020F0502020204030204" pitchFamily="34" charset="0"/>
              </a:rPr>
              <a:t>MANUFACTURING AND ASSEMBLY</a:t>
            </a:r>
          </a:p>
          <a:p>
            <a:pPr algn="just"/>
            <a:r>
              <a:rPr lang="en-PH" b="1" dirty="0">
                <a:solidFill>
                  <a:srgbClr val="000000"/>
                </a:solidFill>
                <a:latin typeface="Calibri" panose="020F0502020204030204" pitchFamily="34" charset="0"/>
              </a:rPr>
              <a:t> </a:t>
            </a:r>
          </a:p>
          <a:p>
            <a:pPr algn="just"/>
            <a:r>
              <a:rPr lang="en-PH" b="1" dirty="0">
                <a:solidFill>
                  <a:srgbClr val="000000"/>
                </a:solidFill>
                <a:latin typeface="Calibri" panose="020F0502020204030204" pitchFamily="34" charset="0"/>
              </a:rPr>
              <a:t>     </a:t>
            </a:r>
            <a:r>
              <a:rPr lang="en-PH" dirty="0">
                <a:solidFill>
                  <a:srgbClr val="000000"/>
                </a:solidFill>
                <a:latin typeface="Calibri" panose="020F0502020204030204" pitchFamily="34" charset="0"/>
              </a:rPr>
              <a:t>We will use a 3D Printing machine to create the product, which will employ polystyrene plastic to manufacture the product case, lens cap, and flashlight body where the whistle will be attached. After the printing is completed, we will prepare all of the product's components. The lens, the lamp or LED, the reflector, the lens cap, the flashlight body casing with a whistle on the end, the micro-Arduino, the switch, the 3000mAh rechargeable battery, keychain holder, and wires are all present in this case.</a:t>
            </a:r>
          </a:p>
          <a:p>
            <a:pPr algn="just"/>
            <a:r>
              <a:rPr lang="en-PH" dirty="0">
                <a:solidFill>
                  <a:srgbClr val="000000"/>
                </a:solidFill>
                <a:latin typeface="Calibri" panose="020F0502020204030204" pitchFamily="34" charset="0"/>
              </a:rPr>
              <a:t>        To put it together, we'll first program the micro-Arduino and then connect the switch, battery, and cables. Second, attach the Lens to the LED Reflector and Cap, then place the bulb or LED inside. Third, the attached material from step one will not be inserted into the flashlight body shell. Fourth, we'll combine the outputs from steps two and three. Finally, we'll add the finishing touches, which will be the keychain holder.</a:t>
            </a:r>
          </a:p>
          <a:p>
            <a:pPr algn="just"/>
            <a:endParaRPr lang="en-PH" b="1" dirty="0">
              <a:solidFill>
                <a:srgbClr val="000000"/>
              </a:solidFill>
              <a:latin typeface="Calibri" panose="020F0502020204030204" pitchFamily="34" charset="0"/>
            </a:endParaRPr>
          </a:p>
          <a:p>
            <a:pPr algn="just"/>
            <a:endParaRPr lang="en-PH" b="1" dirty="0">
              <a:solidFill>
                <a:srgbClr val="000000"/>
              </a:solidFill>
              <a:latin typeface="Calibri" panose="020F0502020204030204" pitchFamily="34" charset="0"/>
            </a:endParaRPr>
          </a:p>
          <a:p>
            <a:pPr algn="just"/>
            <a:r>
              <a:rPr lang="en-PH" b="1" dirty="0">
                <a:solidFill>
                  <a:srgbClr val="000000"/>
                </a:solidFill>
                <a:latin typeface="Calibri" panose="020F0502020204030204" pitchFamily="34" charset="0"/>
              </a:rPr>
              <a:t> </a:t>
            </a:r>
          </a:p>
        </p:txBody>
      </p:sp>
    </p:spTree>
    <p:extLst>
      <p:ext uri="{BB962C8B-B14F-4D97-AF65-F5344CB8AC3E}">
        <p14:creationId xmlns:p14="http://schemas.microsoft.com/office/powerpoint/2010/main" val="30665893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xmlns="" id="{4D1292C9-8D5B-4CB5-B1D9-035BF32EDECB}"/>
              </a:ext>
            </a:extLst>
          </p:cNvPr>
          <p:cNvSpPr/>
          <p:nvPr/>
        </p:nvSpPr>
        <p:spPr>
          <a:xfrm>
            <a:off x="1923804" y="264544"/>
            <a:ext cx="8953994" cy="707886"/>
          </a:xfrm>
          <a:prstGeom prst="rect">
            <a:avLst/>
          </a:prstGeom>
        </p:spPr>
        <p:txBody>
          <a:bodyPr wrap="square">
            <a:spAutoFit/>
          </a:bodyPr>
          <a:lstStyle/>
          <a:p>
            <a:pPr algn="ctr"/>
            <a:r>
              <a:rPr lang="en-US" sz="4000" b="1" dirty="0" smtClean="0">
                <a:solidFill>
                  <a:srgbClr val="000000"/>
                </a:solidFill>
                <a:latin typeface="Calibri" panose="020F0502020204030204" pitchFamily="34" charset="0"/>
              </a:rPr>
              <a:t>MARKETING PLAN</a:t>
            </a:r>
            <a:endParaRPr lang="en-US" sz="4000" b="1" i="0" u="none" strike="noStrike" dirty="0" smtClean="0">
              <a:solidFill>
                <a:srgbClr val="000000"/>
              </a:solidFill>
              <a:latin typeface="Calibri" panose="020F0502020204030204" pitchFamily="34" charset="0"/>
            </a:endParaRPr>
          </a:p>
        </p:txBody>
      </p:sp>
      <p:sp>
        <p:nvSpPr>
          <p:cNvPr id="2" name="Rectangle 1"/>
          <p:cNvSpPr/>
          <p:nvPr/>
        </p:nvSpPr>
        <p:spPr>
          <a:xfrm>
            <a:off x="1729849" y="1213859"/>
            <a:ext cx="4338456" cy="4032386"/>
          </a:xfrm>
          <a:prstGeom prst="rect">
            <a:avLst/>
          </a:prstGeom>
        </p:spPr>
        <p:txBody>
          <a:bodyPr wrap="square">
            <a:spAutoFit/>
          </a:bodyPr>
          <a:lstStyle/>
          <a:p>
            <a:pPr>
              <a:lnSpc>
                <a:spcPct val="115000"/>
              </a:lnSpc>
            </a:pPr>
            <a:r>
              <a:rPr lang="en-PH" b="1" u="sng" dirty="0">
                <a:latin typeface="Calibri" panose="020F0502020204030204" pitchFamily="34" charset="0"/>
                <a:ea typeface="Calibri" panose="020F0502020204030204" pitchFamily="34" charset="0"/>
                <a:cs typeface="Times New Roman" panose="02020603050405020304" pitchFamily="18" charset="0"/>
              </a:rPr>
              <a:t>Marketing Objectives</a:t>
            </a:r>
            <a:endParaRPr lang="en-US" u="sng" dirty="0">
              <a:latin typeface="Calibri" panose="020F0502020204030204" pitchFamily="34" charset="0"/>
              <a:ea typeface="Calibri" panose="020F0502020204030204" pitchFamily="34" charset="0"/>
              <a:cs typeface="Times New Roman" panose="02020603050405020304" pitchFamily="18" charset="0"/>
            </a:endParaRPr>
          </a:p>
          <a:p>
            <a:pPr marL="800100" lvl="1" indent="-342900">
              <a:lnSpc>
                <a:spcPct val="115000"/>
              </a:lnSpc>
              <a:buFont typeface="Symbol" panose="05050102010706020507" pitchFamily="18" charset="2"/>
              <a:buChar char=""/>
            </a:pPr>
            <a:r>
              <a:rPr lang="en-PH" dirty="0">
                <a:latin typeface="Calibri" panose="020F0502020204030204" pitchFamily="34" charset="0"/>
                <a:ea typeface="Calibri" panose="020F0502020204030204" pitchFamily="34" charset="0"/>
                <a:cs typeface="Times New Roman" panose="02020603050405020304" pitchFamily="18" charset="0"/>
              </a:rPr>
              <a:t>Increase Sales</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800100" lvl="1" indent="-342900">
              <a:lnSpc>
                <a:spcPct val="115000"/>
              </a:lnSpc>
              <a:buFont typeface="Symbol" panose="05050102010706020507" pitchFamily="18" charset="2"/>
              <a:buChar char=""/>
            </a:pPr>
            <a:r>
              <a:rPr lang="en-PH" dirty="0">
                <a:latin typeface="Calibri" panose="020F0502020204030204" pitchFamily="34" charset="0"/>
                <a:ea typeface="Calibri" panose="020F0502020204030204" pitchFamily="34" charset="0"/>
                <a:cs typeface="Times New Roman" panose="02020603050405020304" pitchFamily="18" charset="0"/>
              </a:rPr>
              <a:t>Build Brand Awareness</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800100" lvl="1" indent="-342900">
              <a:lnSpc>
                <a:spcPct val="115000"/>
              </a:lnSpc>
              <a:buFont typeface="Symbol" panose="05050102010706020507" pitchFamily="18" charset="2"/>
              <a:buChar char=""/>
            </a:pPr>
            <a:r>
              <a:rPr lang="en-PH" dirty="0">
                <a:latin typeface="Calibri" panose="020F0502020204030204" pitchFamily="34" charset="0"/>
                <a:ea typeface="Calibri" panose="020F0502020204030204" pitchFamily="34" charset="0"/>
                <a:cs typeface="Times New Roman" panose="02020603050405020304" pitchFamily="18" charset="0"/>
              </a:rPr>
              <a:t>Enhance Customer Relationships</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Bef>
                <a:spcPts val="1200"/>
              </a:spcBef>
              <a:spcAft>
                <a:spcPts val="1000"/>
              </a:spcAft>
            </a:pPr>
            <a:r>
              <a:rPr lang="en-PH" b="1" u="sng" dirty="0">
                <a:latin typeface="Calibri" panose="020F0502020204030204" pitchFamily="34" charset="0"/>
                <a:ea typeface="Calibri" panose="020F0502020204030204" pitchFamily="34" charset="0"/>
                <a:cs typeface="Times New Roman" panose="02020603050405020304" pitchFamily="18" charset="0"/>
              </a:rPr>
              <a:t>Target Customer</a:t>
            </a:r>
            <a:endParaRPr lang="en-US" u="sng" dirty="0">
              <a:latin typeface="Calibri" panose="020F0502020204030204" pitchFamily="34" charset="0"/>
              <a:ea typeface="Calibri" panose="020F0502020204030204" pitchFamily="34" charset="0"/>
              <a:cs typeface="Times New Roman" panose="02020603050405020304" pitchFamily="18" charset="0"/>
            </a:endParaRPr>
          </a:p>
          <a:p>
            <a:pPr marL="228600" marR="0">
              <a:lnSpc>
                <a:spcPct val="115000"/>
              </a:lnSpc>
              <a:spcBef>
                <a:spcPts val="0"/>
              </a:spcBef>
              <a:spcAft>
                <a:spcPts val="0"/>
              </a:spcAft>
            </a:pPr>
            <a:r>
              <a:rPr lang="en-PH" b="1" dirty="0">
                <a:latin typeface="Calibri" panose="020F0502020204030204" pitchFamily="34" charset="0"/>
                <a:ea typeface="Calibri" panose="020F0502020204030204" pitchFamily="34" charset="0"/>
                <a:cs typeface="Times New Roman" panose="02020603050405020304" pitchFamily="18" charset="0"/>
              </a:rPr>
              <a:t>Demographics</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800100" lvl="1" indent="-342900">
              <a:lnSpc>
                <a:spcPct val="115000"/>
              </a:lnSpc>
              <a:buFont typeface="Symbol" panose="05050102010706020507" pitchFamily="18" charset="2"/>
              <a:buChar char=""/>
            </a:pPr>
            <a:r>
              <a:rPr lang="en-PH" dirty="0">
                <a:latin typeface="Calibri" panose="020F0502020204030204" pitchFamily="34" charset="0"/>
                <a:ea typeface="Calibri" panose="020F0502020204030204" pitchFamily="34" charset="0"/>
                <a:cs typeface="Times New Roman" panose="02020603050405020304" pitchFamily="18" charset="0"/>
              </a:rPr>
              <a:t>Any Age</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800100" lvl="1" indent="-342900">
              <a:lnSpc>
                <a:spcPct val="115000"/>
              </a:lnSpc>
              <a:buFont typeface="Symbol" panose="05050102010706020507" pitchFamily="18" charset="2"/>
              <a:buChar char=""/>
            </a:pPr>
            <a:r>
              <a:rPr lang="en-PH" dirty="0">
                <a:latin typeface="Calibri" panose="020F0502020204030204" pitchFamily="34" charset="0"/>
                <a:ea typeface="Calibri" panose="020F0502020204030204" pitchFamily="34" charset="0"/>
                <a:cs typeface="Times New Roman" panose="02020603050405020304" pitchFamily="18" charset="0"/>
              </a:rPr>
              <a:t>Male/Female</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800100" lvl="1" indent="-342900">
              <a:lnSpc>
                <a:spcPct val="115000"/>
              </a:lnSpc>
              <a:buFont typeface="Symbol" panose="05050102010706020507" pitchFamily="18" charset="2"/>
              <a:buChar char=""/>
            </a:pPr>
            <a:r>
              <a:rPr lang="en-PH" dirty="0">
                <a:latin typeface="Calibri" panose="020F0502020204030204" pitchFamily="34" charset="0"/>
                <a:ea typeface="Calibri" panose="020F0502020204030204" pitchFamily="34" charset="0"/>
                <a:cs typeface="Times New Roman" panose="02020603050405020304" pitchFamily="18" charset="0"/>
              </a:rPr>
              <a:t>Employed/Unemployed</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228600" marR="0">
              <a:lnSpc>
                <a:spcPct val="115000"/>
              </a:lnSpc>
              <a:spcBef>
                <a:spcPts val="1200"/>
              </a:spcBef>
              <a:spcAft>
                <a:spcPts val="0"/>
              </a:spcAft>
            </a:pPr>
            <a:r>
              <a:rPr lang="en-PH" b="1" dirty="0">
                <a:latin typeface="Calibri" panose="020F0502020204030204" pitchFamily="34" charset="0"/>
                <a:ea typeface="Calibri" panose="020F0502020204030204" pitchFamily="34" charset="0"/>
                <a:cs typeface="Times New Roman" panose="02020603050405020304" pitchFamily="18" charset="0"/>
              </a:rPr>
              <a:t>Geographics</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800100" lvl="1" indent="-342900">
              <a:lnSpc>
                <a:spcPct val="115000"/>
              </a:lnSpc>
              <a:buFont typeface="Symbol" panose="05050102010706020507" pitchFamily="18" charset="2"/>
              <a:buChar char=""/>
            </a:pPr>
            <a:r>
              <a:rPr lang="en-PH" dirty="0">
                <a:latin typeface="Calibri" panose="020F0502020204030204" pitchFamily="34" charset="0"/>
                <a:ea typeface="Calibri" panose="020F0502020204030204" pitchFamily="34" charset="0"/>
                <a:cs typeface="Times New Roman" panose="02020603050405020304" pitchFamily="18" charset="0"/>
              </a:rPr>
              <a:t>Any Location (Within the Country)</a:t>
            </a: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3" name="Rectangle 2"/>
          <p:cNvSpPr/>
          <p:nvPr/>
        </p:nvSpPr>
        <p:spPr>
          <a:xfrm>
            <a:off x="6293922" y="1213858"/>
            <a:ext cx="5581403" cy="5460469"/>
          </a:xfrm>
          <a:prstGeom prst="rect">
            <a:avLst/>
          </a:prstGeom>
        </p:spPr>
        <p:txBody>
          <a:bodyPr wrap="square">
            <a:spAutoFit/>
          </a:bodyPr>
          <a:lstStyle/>
          <a:p>
            <a:pPr algn="just">
              <a:lnSpc>
                <a:spcPct val="115000"/>
              </a:lnSpc>
              <a:spcBef>
                <a:spcPts val="1200"/>
              </a:spcBef>
              <a:spcAft>
                <a:spcPts val="1000"/>
              </a:spcAft>
            </a:pPr>
            <a:r>
              <a:rPr lang="en-PH" b="1" u="sng" dirty="0">
                <a:latin typeface="Calibri" panose="020F0502020204030204" pitchFamily="34" charset="0"/>
                <a:ea typeface="Calibri" panose="020F0502020204030204" pitchFamily="34" charset="0"/>
                <a:cs typeface="Times New Roman" panose="02020603050405020304" pitchFamily="18" charset="0"/>
              </a:rPr>
              <a:t>Marketing Strategy</a:t>
            </a:r>
            <a:endParaRPr lang="en-US" u="sng"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pPr>
            <a:r>
              <a:rPr lang="en-PH" b="1" dirty="0">
                <a:latin typeface="Calibri" panose="020F0502020204030204" pitchFamily="34" charset="0"/>
                <a:ea typeface="Calibri" panose="020F0502020204030204" pitchFamily="34" charset="0"/>
                <a:cs typeface="Times New Roman" panose="02020603050405020304" pitchFamily="18" charset="0"/>
              </a:rPr>
              <a:t>Product</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800100" lvl="1" indent="-342900" algn="just">
              <a:lnSpc>
                <a:spcPct val="115000"/>
              </a:lnSpc>
              <a:buFont typeface="Symbol" panose="05050102010706020507" pitchFamily="18" charset="2"/>
              <a:buChar char=""/>
            </a:pPr>
            <a:r>
              <a:rPr lang="en-PH" dirty="0">
                <a:latin typeface="Calibri" panose="020F0502020204030204" pitchFamily="34" charset="0"/>
                <a:ea typeface="Calibri" panose="020F0502020204030204" pitchFamily="34" charset="0"/>
                <a:cs typeface="Times New Roman" panose="02020603050405020304" pitchFamily="18" charset="0"/>
              </a:rPr>
              <a:t>Introduce product functionality</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800100" lvl="1" indent="-342900" algn="just">
              <a:lnSpc>
                <a:spcPct val="115000"/>
              </a:lnSpc>
              <a:buFont typeface="Symbol" panose="05050102010706020507" pitchFamily="18" charset="2"/>
              <a:buChar char=""/>
            </a:pPr>
            <a:r>
              <a:rPr lang="en-PH" dirty="0">
                <a:latin typeface="Calibri" panose="020F0502020204030204" pitchFamily="34" charset="0"/>
                <a:ea typeface="Calibri" panose="020F0502020204030204" pitchFamily="34" charset="0"/>
                <a:cs typeface="Times New Roman" panose="02020603050405020304" pitchFamily="18" charset="0"/>
              </a:rPr>
              <a:t>Improve product quality</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Bef>
                <a:spcPts val="1200"/>
              </a:spcBef>
            </a:pPr>
            <a:r>
              <a:rPr lang="en-PH" b="1" dirty="0">
                <a:latin typeface="Calibri" panose="020F0502020204030204" pitchFamily="34" charset="0"/>
                <a:ea typeface="Calibri" panose="020F0502020204030204" pitchFamily="34" charset="0"/>
                <a:cs typeface="Times New Roman" panose="02020603050405020304" pitchFamily="18" charset="0"/>
              </a:rPr>
              <a:t>Price</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800100" lvl="1" indent="-342900" algn="just">
              <a:lnSpc>
                <a:spcPct val="115000"/>
              </a:lnSpc>
              <a:buFont typeface="Symbol" panose="05050102010706020507" pitchFamily="18" charset="2"/>
              <a:buChar char=""/>
            </a:pPr>
            <a:r>
              <a:rPr lang="en-PH" dirty="0">
                <a:latin typeface="Calibri" panose="020F0502020204030204" pitchFamily="34" charset="0"/>
                <a:ea typeface="Calibri" panose="020F0502020204030204" pitchFamily="34" charset="0"/>
                <a:cs typeface="Times New Roman" panose="02020603050405020304" pitchFamily="18" charset="0"/>
              </a:rPr>
              <a:t>Set competitive prices for existing products in the market</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Bef>
                <a:spcPts val="1200"/>
              </a:spcBef>
            </a:pPr>
            <a:r>
              <a:rPr lang="en-PH" b="1" dirty="0">
                <a:latin typeface="Calibri" panose="020F0502020204030204" pitchFamily="34" charset="0"/>
                <a:ea typeface="Calibri" panose="020F0502020204030204" pitchFamily="34" charset="0"/>
                <a:cs typeface="Times New Roman" panose="02020603050405020304" pitchFamily="18" charset="0"/>
              </a:rPr>
              <a:t>Place or Distribution</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800100" lvl="1" indent="-342900" algn="just">
              <a:lnSpc>
                <a:spcPct val="115000"/>
              </a:lnSpc>
              <a:buFont typeface="Symbol" panose="05050102010706020507" pitchFamily="18" charset="2"/>
              <a:buChar char=""/>
            </a:pPr>
            <a:r>
              <a:rPr lang="en-PH" dirty="0">
                <a:latin typeface="Calibri" panose="020F0502020204030204" pitchFamily="34" charset="0"/>
                <a:ea typeface="Calibri" panose="020F0502020204030204" pitchFamily="34" charset="0"/>
                <a:cs typeface="Times New Roman" panose="02020603050405020304" pitchFamily="18" charset="0"/>
              </a:rPr>
              <a:t>Product availability on small business owners</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800100" lvl="1" indent="-342900" algn="just">
              <a:lnSpc>
                <a:spcPct val="115000"/>
              </a:lnSpc>
              <a:buFont typeface="Symbol" panose="05050102010706020507" pitchFamily="18" charset="2"/>
              <a:buChar char=""/>
            </a:pPr>
            <a:r>
              <a:rPr lang="en-PH" dirty="0">
                <a:latin typeface="Calibri" panose="020F0502020204030204" pitchFamily="34" charset="0"/>
                <a:ea typeface="Calibri" panose="020F0502020204030204" pitchFamily="34" charset="0"/>
                <a:cs typeface="Times New Roman" panose="02020603050405020304" pitchFamily="18" charset="0"/>
              </a:rPr>
              <a:t>Product availability on wholesalers</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800100" lvl="1" indent="-342900" algn="just">
              <a:lnSpc>
                <a:spcPct val="115000"/>
              </a:lnSpc>
              <a:buFont typeface="Symbol" panose="05050102010706020507" pitchFamily="18" charset="2"/>
              <a:buChar char=""/>
            </a:pPr>
            <a:r>
              <a:rPr lang="en-PH" dirty="0">
                <a:latin typeface="Calibri" panose="020F0502020204030204" pitchFamily="34" charset="0"/>
                <a:ea typeface="Calibri" panose="020F0502020204030204" pitchFamily="34" charset="0"/>
                <a:cs typeface="Times New Roman" panose="02020603050405020304" pitchFamily="18" charset="0"/>
              </a:rPr>
              <a:t>Product availability on retailers</a:t>
            </a:r>
            <a:endParaRPr lang="en-US"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Bef>
                <a:spcPts val="1200"/>
              </a:spcBef>
            </a:pPr>
            <a:r>
              <a:rPr lang="en-PH" b="1" dirty="0">
                <a:latin typeface="Calibri" panose="020F0502020204030204" pitchFamily="34" charset="0"/>
                <a:ea typeface="Calibri" panose="020F0502020204030204" pitchFamily="34" charset="0"/>
                <a:cs typeface="Times New Roman" panose="02020603050405020304" pitchFamily="18" charset="0"/>
              </a:rPr>
              <a:t>Promotion</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800100" lvl="1" indent="-342900" algn="just">
              <a:lnSpc>
                <a:spcPct val="115000"/>
              </a:lnSpc>
              <a:buFont typeface="Symbol" panose="05050102010706020507" pitchFamily="18" charset="2"/>
              <a:buChar char=""/>
            </a:pPr>
            <a:r>
              <a:rPr lang="en-PH" dirty="0">
                <a:latin typeface="Calibri" panose="020F0502020204030204" pitchFamily="34" charset="0"/>
                <a:ea typeface="Calibri" panose="020F0502020204030204" pitchFamily="34" charset="0"/>
                <a:cs typeface="Times New Roman" panose="02020603050405020304" pitchFamily="18" charset="0"/>
              </a:rPr>
              <a:t>Personal (face-to-face) selling</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800100" lvl="1" indent="-342900" algn="just">
              <a:lnSpc>
                <a:spcPct val="115000"/>
              </a:lnSpc>
              <a:buFont typeface="Symbol" panose="05050102010706020507" pitchFamily="18" charset="2"/>
              <a:buChar char=""/>
            </a:pPr>
            <a:r>
              <a:rPr lang="en-PH" dirty="0">
                <a:latin typeface="Calibri" panose="020F0502020204030204" pitchFamily="34" charset="0"/>
                <a:ea typeface="Calibri" panose="020F0502020204030204" pitchFamily="34" charset="0"/>
                <a:cs typeface="Times New Roman" panose="02020603050405020304" pitchFamily="18" charset="0"/>
              </a:rPr>
              <a:t>Traditional advertising</a:t>
            </a:r>
            <a:endParaRPr lang="en-US" dirty="0">
              <a:latin typeface="Calibri" panose="020F0502020204030204" pitchFamily="34" charset="0"/>
              <a:ea typeface="Calibri" panose="020F0502020204030204" pitchFamily="34" charset="0"/>
              <a:cs typeface="Times New Roman" panose="02020603050405020304" pitchFamily="18" charset="0"/>
            </a:endParaRPr>
          </a:p>
          <a:p>
            <a:pPr marL="800100" lvl="1" indent="-342900" algn="just">
              <a:lnSpc>
                <a:spcPct val="115000"/>
              </a:lnSpc>
              <a:buFont typeface="Symbol" panose="05050102010706020507" pitchFamily="18" charset="2"/>
              <a:buChar char=""/>
            </a:pPr>
            <a:r>
              <a:rPr lang="en-PH" dirty="0">
                <a:latin typeface="Calibri" panose="020F0502020204030204" pitchFamily="34" charset="0"/>
                <a:ea typeface="Calibri" panose="020F0502020204030204" pitchFamily="34" charset="0"/>
                <a:cs typeface="Times New Roman" panose="02020603050405020304" pitchFamily="18" charset="0"/>
              </a:rPr>
              <a:t>Direct Marketing</a:t>
            </a: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112897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xmlns="" id="{4D1292C9-8D5B-4CB5-B1D9-035BF32EDECB}"/>
              </a:ext>
            </a:extLst>
          </p:cNvPr>
          <p:cNvSpPr/>
          <p:nvPr/>
        </p:nvSpPr>
        <p:spPr>
          <a:xfrm>
            <a:off x="1923804" y="882044"/>
            <a:ext cx="8953994" cy="3200876"/>
          </a:xfrm>
          <a:prstGeom prst="rect">
            <a:avLst/>
          </a:prstGeom>
        </p:spPr>
        <p:txBody>
          <a:bodyPr wrap="square">
            <a:spAutoFit/>
          </a:bodyPr>
          <a:lstStyle/>
          <a:p>
            <a:pPr algn="ctr"/>
            <a:r>
              <a:rPr lang="en-US" sz="4000" b="1" i="0" u="none" strike="noStrike" baseline="0" dirty="0" smtClean="0">
                <a:solidFill>
                  <a:srgbClr val="000000"/>
                </a:solidFill>
                <a:latin typeface="Calibri" panose="020F0502020204030204" pitchFamily="34" charset="0"/>
              </a:rPr>
              <a:t>PROBLEM</a:t>
            </a:r>
            <a:r>
              <a:rPr lang="en-US" sz="4000" b="1" i="0" u="none" strike="noStrike" dirty="0" smtClean="0">
                <a:solidFill>
                  <a:srgbClr val="000000"/>
                </a:solidFill>
                <a:latin typeface="Calibri" panose="020F0502020204030204" pitchFamily="34" charset="0"/>
              </a:rPr>
              <a:t> STATEMENT</a:t>
            </a:r>
          </a:p>
          <a:p>
            <a:pPr algn="just"/>
            <a:endParaRPr lang="en-US" sz="1800" b="0" i="0" u="none" strike="noStrike" baseline="0" dirty="0" smtClean="0">
              <a:solidFill>
                <a:srgbClr val="000000"/>
              </a:solidFill>
              <a:latin typeface="Calibri" panose="020F0502020204030204" pitchFamily="34" charset="0"/>
            </a:endParaRPr>
          </a:p>
          <a:p>
            <a:pPr algn="just"/>
            <a:r>
              <a:rPr lang="en-US" sz="1800" b="0" i="0" u="none" strike="noStrike" baseline="0" dirty="0" smtClean="0">
                <a:solidFill>
                  <a:srgbClr val="000000"/>
                </a:solidFill>
                <a:latin typeface="Calibri" panose="020F0502020204030204" pitchFamily="34" charset="0"/>
              </a:rPr>
              <a:t>The </a:t>
            </a:r>
            <a:r>
              <a:rPr lang="en-US" sz="1800" b="0" i="0" u="none" strike="noStrike" baseline="0" dirty="0">
                <a:solidFill>
                  <a:srgbClr val="000000"/>
                </a:solidFill>
                <a:latin typeface="Calibri" panose="020F0502020204030204" pitchFamily="34" charset="0"/>
              </a:rPr>
              <a:t>Philippines is a Southeast Asian archipelago. It is a group of around 7,640 islands located in the western Pacific Ocean. Thus, natural calamities are a common disaster in our nation. Typhoons, flooding, landslides, earthquakes, and volcanic eruptions are all natural disasters in the Philippines. Heavy rains, which could continue for five to seven days, are expected, potentially causing flooding and landslides. </a:t>
            </a:r>
            <a:r>
              <a:rPr lang="en-US" dirty="0">
                <a:solidFill>
                  <a:srgbClr val="000000"/>
                </a:solidFill>
                <a:latin typeface="Calibri" panose="020F0502020204030204" pitchFamily="34" charset="0"/>
              </a:rPr>
              <a:t>And in these calamities that many people that have died. Many people could have been potentially survived if they have only a tool that will signal the rescuers that they are still alive and trapped because of these calamities. A simple tool that could potentially help save many lives in times of these events.</a:t>
            </a:r>
            <a:endParaRPr lang="en-US" sz="1800" b="0" i="0" u="none" strike="noStrike" baseline="0" dirty="0">
              <a:solidFill>
                <a:srgbClr val="000000"/>
              </a:solidFill>
              <a:latin typeface="Calibri" panose="020F0502020204030204" pitchFamily="34" charset="0"/>
            </a:endParaRPr>
          </a:p>
        </p:txBody>
      </p:sp>
    </p:spTree>
    <p:extLst>
      <p:ext uri="{BB962C8B-B14F-4D97-AF65-F5344CB8AC3E}">
        <p14:creationId xmlns:p14="http://schemas.microsoft.com/office/powerpoint/2010/main" val="5748060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xmlns="" id="{4D1292C9-8D5B-4CB5-B1D9-035BF32EDECB}"/>
              </a:ext>
            </a:extLst>
          </p:cNvPr>
          <p:cNvSpPr/>
          <p:nvPr/>
        </p:nvSpPr>
        <p:spPr>
          <a:xfrm>
            <a:off x="1923804" y="882044"/>
            <a:ext cx="8953994" cy="2092881"/>
          </a:xfrm>
          <a:prstGeom prst="rect">
            <a:avLst/>
          </a:prstGeom>
        </p:spPr>
        <p:txBody>
          <a:bodyPr wrap="square">
            <a:spAutoFit/>
          </a:bodyPr>
          <a:lstStyle/>
          <a:p>
            <a:pPr algn="ctr"/>
            <a:r>
              <a:rPr lang="en-US" sz="4000" b="1" i="0" u="none" strike="noStrike" baseline="0" dirty="0" smtClean="0">
                <a:solidFill>
                  <a:srgbClr val="000000"/>
                </a:solidFill>
                <a:latin typeface="Calibri" panose="020F0502020204030204" pitchFamily="34" charset="0"/>
              </a:rPr>
              <a:t>PROBLEM</a:t>
            </a:r>
            <a:r>
              <a:rPr lang="en-US" sz="4000" b="1" i="0" u="none" strike="noStrike" dirty="0" smtClean="0">
                <a:solidFill>
                  <a:srgbClr val="000000"/>
                </a:solidFill>
                <a:latin typeface="Calibri" panose="020F0502020204030204" pitchFamily="34" charset="0"/>
              </a:rPr>
              <a:t> GOALS</a:t>
            </a:r>
          </a:p>
          <a:p>
            <a:pPr algn="just"/>
            <a:endParaRPr lang="en-US" sz="1800" b="0" i="0" u="none" strike="noStrike" baseline="0" dirty="0" smtClean="0">
              <a:solidFill>
                <a:srgbClr val="000000"/>
              </a:solidFill>
              <a:latin typeface="Calibri" panose="020F0502020204030204" pitchFamily="34" charset="0"/>
            </a:endParaRPr>
          </a:p>
          <a:p>
            <a:pPr algn="just"/>
            <a:r>
              <a:rPr lang="en-US" dirty="0">
                <a:solidFill>
                  <a:srgbClr val="000000"/>
                </a:solidFill>
                <a:latin typeface="Calibri" panose="020F0502020204030204" pitchFamily="34" charset="0"/>
              </a:rPr>
              <a:t>Our Goal is to develop A simple tool that could potentially help save many lives in times of Natural Disasters, Emergencies and Potential Danger. A simple tool that is portable, reliable and effective.  A simple tool that can be easily mass produce and cheap for everyone can have</a:t>
            </a:r>
            <a:r>
              <a:rPr lang="en-US" dirty="0" smtClean="0">
                <a:solidFill>
                  <a:srgbClr val="000000"/>
                </a:solidFill>
                <a:latin typeface="Calibri" panose="020F0502020204030204" pitchFamily="34" charset="0"/>
              </a:rPr>
              <a:t>.</a:t>
            </a:r>
            <a:endParaRPr lang="en-US" dirty="0">
              <a:solidFill>
                <a:srgbClr val="000000"/>
              </a:solidFill>
              <a:latin typeface="Calibri" panose="020F0502020204030204" pitchFamily="34" charset="0"/>
            </a:endParaRPr>
          </a:p>
        </p:txBody>
      </p:sp>
    </p:spTree>
    <p:extLst>
      <p:ext uri="{BB962C8B-B14F-4D97-AF65-F5344CB8AC3E}">
        <p14:creationId xmlns:p14="http://schemas.microsoft.com/office/powerpoint/2010/main" val="16402735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xmlns="" id="{4D1292C9-8D5B-4CB5-B1D9-035BF32EDECB}"/>
              </a:ext>
            </a:extLst>
          </p:cNvPr>
          <p:cNvSpPr/>
          <p:nvPr/>
        </p:nvSpPr>
        <p:spPr>
          <a:xfrm>
            <a:off x="1923804" y="882044"/>
            <a:ext cx="8953994" cy="4862870"/>
          </a:xfrm>
          <a:prstGeom prst="rect">
            <a:avLst/>
          </a:prstGeom>
        </p:spPr>
        <p:txBody>
          <a:bodyPr wrap="square">
            <a:spAutoFit/>
          </a:bodyPr>
          <a:lstStyle/>
          <a:p>
            <a:pPr algn="ctr"/>
            <a:r>
              <a:rPr lang="en-US" sz="4000" b="1" i="0" u="none" strike="noStrike" baseline="0" dirty="0" smtClean="0">
                <a:solidFill>
                  <a:srgbClr val="000000"/>
                </a:solidFill>
                <a:latin typeface="Calibri" panose="020F0502020204030204" pitchFamily="34" charset="0"/>
              </a:rPr>
              <a:t>SCOPE</a:t>
            </a:r>
            <a:endParaRPr lang="en-US" sz="4000" b="1" i="0" u="none" strike="noStrike" dirty="0" smtClean="0">
              <a:solidFill>
                <a:srgbClr val="000000"/>
              </a:solidFill>
              <a:latin typeface="Calibri" panose="020F0502020204030204" pitchFamily="34" charset="0"/>
            </a:endParaRPr>
          </a:p>
          <a:p>
            <a:pPr algn="just"/>
            <a:endParaRPr lang="en-US" sz="1800" b="0" i="0" u="none" strike="noStrike" baseline="0" dirty="0" smtClean="0">
              <a:solidFill>
                <a:srgbClr val="000000"/>
              </a:solidFill>
              <a:latin typeface="Calibri" panose="020F0502020204030204" pitchFamily="34" charset="0"/>
            </a:endParaRPr>
          </a:p>
          <a:p>
            <a:pPr algn="just"/>
            <a:r>
              <a:rPr lang="en-US" dirty="0">
                <a:solidFill>
                  <a:srgbClr val="000000"/>
                </a:solidFill>
                <a:latin typeface="Calibri" panose="020F0502020204030204" pitchFamily="34" charset="0"/>
              </a:rPr>
              <a:t>	In keeping with these goals, our product intends to provide assistance to people in times of need. Typhoons, landslides, earthquakes, and volcanic eruptions are among the natural disasters that require immediate action. It's compact and lightweight, so you can take it with you everywhere you go. Our invention serves two purposes: it may be used as a flashlight, which is a more convenient and safe alternative to using a candle stick. A switch on our flashlight may be adjusted to turn it on, off, or signal danger (distress SOS signal). The second type is a whistle that can be used by blowing air into the opening area of the whistle using the mouth. </a:t>
            </a:r>
          </a:p>
          <a:p>
            <a:pPr algn="just"/>
            <a:r>
              <a:rPr lang="en-US" dirty="0">
                <a:solidFill>
                  <a:srgbClr val="000000"/>
                </a:solidFill>
                <a:latin typeface="Calibri" panose="020F0502020204030204" pitchFamily="34" charset="0"/>
              </a:rPr>
              <a:t>	</a:t>
            </a:r>
          </a:p>
          <a:p>
            <a:pPr algn="just"/>
            <a:r>
              <a:rPr lang="en-US" dirty="0">
                <a:solidFill>
                  <a:srgbClr val="000000"/>
                </a:solidFill>
                <a:latin typeface="Calibri" panose="020F0502020204030204" pitchFamily="34" charset="0"/>
              </a:rPr>
              <a:t>	Though our device is primarily designed for usage in natural catastrophe situations, it can be used for other applications. When you're in a jam, our product comes in handy, such as when you're alone at night and need self-defense, especially if you're a woman. Second, when there is a sudden change in electricity in your neighborhood, it can also be used as an emergency flashlight. And there are numerous other applications. </a:t>
            </a:r>
          </a:p>
        </p:txBody>
      </p:sp>
    </p:spTree>
    <p:extLst>
      <p:ext uri="{BB962C8B-B14F-4D97-AF65-F5344CB8AC3E}">
        <p14:creationId xmlns:p14="http://schemas.microsoft.com/office/powerpoint/2010/main" val="37971621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xmlns="" id="{4D1292C9-8D5B-4CB5-B1D9-035BF32EDECB}"/>
              </a:ext>
            </a:extLst>
          </p:cNvPr>
          <p:cNvSpPr/>
          <p:nvPr/>
        </p:nvSpPr>
        <p:spPr>
          <a:xfrm>
            <a:off x="1923804" y="882044"/>
            <a:ext cx="8953994" cy="1261884"/>
          </a:xfrm>
          <a:prstGeom prst="rect">
            <a:avLst/>
          </a:prstGeom>
        </p:spPr>
        <p:txBody>
          <a:bodyPr wrap="square">
            <a:spAutoFit/>
          </a:bodyPr>
          <a:lstStyle/>
          <a:p>
            <a:pPr algn="ctr"/>
            <a:r>
              <a:rPr lang="en-US" sz="4000" b="1" dirty="0" smtClean="0">
                <a:solidFill>
                  <a:srgbClr val="000000"/>
                </a:solidFill>
                <a:latin typeface="Calibri" panose="020F0502020204030204" pitchFamily="34" charset="0"/>
              </a:rPr>
              <a:t>BENEFITS</a:t>
            </a:r>
            <a:endParaRPr lang="en-US" sz="4000" b="1" i="0" u="none" strike="noStrike" dirty="0" smtClean="0">
              <a:solidFill>
                <a:srgbClr val="000000"/>
              </a:solidFill>
              <a:latin typeface="Calibri" panose="020F0502020204030204" pitchFamily="34" charset="0"/>
            </a:endParaRPr>
          </a:p>
          <a:p>
            <a:pPr algn="just"/>
            <a:endParaRPr lang="en-US" sz="1800" b="0" i="0" u="none" strike="noStrike" baseline="0" dirty="0" smtClean="0">
              <a:solidFill>
                <a:srgbClr val="000000"/>
              </a:solidFill>
              <a:latin typeface="Calibri" panose="020F0502020204030204" pitchFamily="34" charset="0"/>
            </a:endParaRPr>
          </a:p>
          <a:p>
            <a:endParaRPr lang="en-US" dirty="0">
              <a:solidFill>
                <a:srgbClr val="000000"/>
              </a:solidFill>
              <a:latin typeface="Calibri" panose="020F0502020204030204" pitchFamily="34" charset="0"/>
            </a:endParaRPr>
          </a:p>
        </p:txBody>
      </p:sp>
      <p:sp>
        <p:nvSpPr>
          <p:cNvPr id="2" name="Rectangle 1"/>
          <p:cNvSpPr/>
          <p:nvPr/>
        </p:nvSpPr>
        <p:spPr>
          <a:xfrm>
            <a:off x="2276100" y="2404110"/>
            <a:ext cx="3352801" cy="2031325"/>
          </a:xfrm>
          <a:prstGeom prst="rect">
            <a:avLst/>
          </a:prstGeom>
        </p:spPr>
        <p:txBody>
          <a:bodyPr wrap="square">
            <a:spAutoFit/>
          </a:bodyPr>
          <a:lstStyle/>
          <a:p>
            <a:pPr algn="just"/>
            <a:r>
              <a:rPr lang="en-US" b="1" dirty="0" smtClean="0">
                <a:solidFill>
                  <a:srgbClr val="000000"/>
                </a:solidFill>
                <a:latin typeface="Calibri" panose="020F0502020204030204" pitchFamily="34" charset="0"/>
              </a:rPr>
              <a:t>HARD BENEFITS </a:t>
            </a:r>
            <a:endParaRPr lang="en-US" dirty="0">
              <a:solidFill>
                <a:srgbClr val="000000"/>
              </a:solidFill>
              <a:latin typeface="Symbol" panose="05050102010706020507" pitchFamily="18" charset="2"/>
            </a:endParaRPr>
          </a:p>
          <a:p>
            <a:pPr algn="just"/>
            <a:endParaRPr lang="en-US" dirty="0">
              <a:solidFill>
                <a:srgbClr val="000000"/>
              </a:solidFill>
              <a:latin typeface="Calibri" panose="020F0502020204030204" pitchFamily="34" charset="0"/>
            </a:endParaRPr>
          </a:p>
          <a:p>
            <a:pPr algn="just"/>
            <a:r>
              <a:rPr lang="en-US" dirty="0">
                <a:solidFill>
                  <a:srgbClr val="000000"/>
                </a:solidFill>
                <a:latin typeface="Calibri" panose="020F0502020204030204" pitchFamily="34" charset="0"/>
              </a:rPr>
              <a:t>●	Low Unit Cost of Operations</a:t>
            </a:r>
          </a:p>
          <a:p>
            <a:pPr algn="just"/>
            <a:r>
              <a:rPr lang="en-US" dirty="0">
                <a:solidFill>
                  <a:srgbClr val="000000"/>
                </a:solidFill>
                <a:latin typeface="Calibri" panose="020F0502020204030204" pitchFamily="34" charset="0"/>
              </a:rPr>
              <a:t>●	Low Unit Cost of Production</a:t>
            </a:r>
          </a:p>
          <a:p>
            <a:pPr algn="just"/>
            <a:r>
              <a:rPr lang="en-US" dirty="0">
                <a:solidFill>
                  <a:srgbClr val="000000"/>
                </a:solidFill>
                <a:latin typeface="Calibri" panose="020F0502020204030204" pitchFamily="34" charset="0"/>
              </a:rPr>
              <a:t>●	Low Transaction Cost</a:t>
            </a:r>
          </a:p>
          <a:p>
            <a:pPr algn="just"/>
            <a:r>
              <a:rPr lang="en-US" dirty="0">
                <a:solidFill>
                  <a:srgbClr val="000000"/>
                </a:solidFill>
                <a:latin typeface="Calibri" panose="020F0502020204030204" pitchFamily="34" charset="0"/>
              </a:rPr>
              <a:t>●	Low Transportation Cost</a:t>
            </a:r>
          </a:p>
          <a:p>
            <a:pPr algn="just"/>
            <a:r>
              <a:rPr lang="en-US" dirty="0">
                <a:solidFill>
                  <a:srgbClr val="000000"/>
                </a:solidFill>
                <a:latin typeface="Calibri" panose="020F0502020204030204" pitchFamily="34" charset="0"/>
              </a:rPr>
              <a:t>●	Low Manpower</a:t>
            </a:r>
            <a:endParaRPr lang="en-US" dirty="0">
              <a:solidFill>
                <a:srgbClr val="000000"/>
              </a:solidFill>
              <a:latin typeface="Calibri" panose="020F0502020204030204" pitchFamily="34" charset="0"/>
            </a:endParaRPr>
          </a:p>
        </p:txBody>
      </p:sp>
      <p:sp>
        <p:nvSpPr>
          <p:cNvPr id="3" name="Rectangle 2"/>
          <p:cNvSpPr/>
          <p:nvPr/>
        </p:nvSpPr>
        <p:spPr>
          <a:xfrm>
            <a:off x="6400801" y="2404108"/>
            <a:ext cx="4041569" cy="2031325"/>
          </a:xfrm>
          <a:prstGeom prst="rect">
            <a:avLst/>
          </a:prstGeom>
        </p:spPr>
        <p:txBody>
          <a:bodyPr wrap="square">
            <a:spAutoFit/>
          </a:bodyPr>
          <a:lstStyle/>
          <a:p>
            <a:r>
              <a:rPr lang="en-US" b="1" dirty="0">
                <a:solidFill>
                  <a:srgbClr val="000000"/>
                </a:solidFill>
                <a:latin typeface="Calibri" panose="020F0502020204030204" pitchFamily="34" charset="0"/>
              </a:rPr>
              <a:t>SOFT </a:t>
            </a:r>
            <a:r>
              <a:rPr lang="en-US" b="1" dirty="0" smtClean="0">
                <a:solidFill>
                  <a:srgbClr val="000000"/>
                </a:solidFill>
                <a:latin typeface="Calibri" panose="020F0502020204030204" pitchFamily="34" charset="0"/>
              </a:rPr>
              <a:t>BENEFITS</a:t>
            </a:r>
            <a:endParaRPr lang="en-US" b="1" dirty="0">
              <a:solidFill>
                <a:srgbClr val="000000"/>
              </a:solidFill>
              <a:latin typeface="Calibri" panose="020F0502020204030204" pitchFamily="34" charset="0"/>
            </a:endParaRPr>
          </a:p>
          <a:p>
            <a:r>
              <a:rPr lang="en-US" b="1" dirty="0">
                <a:solidFill>
                  <a:srgbClr val="000000"/>
                </a:solidFill>
                <a:latin typeface="Calibri" panose="020F0502020204030204" pitchFamily="34" charset="0"/>
              </a:rPr>
              <a:t> </a:t>
            </a:r>
            <a:endParaRPr lang="en-US" dirty="0">
              <a:solidFill>
                <a:srgbClr val="000000"/>
              </a:solidFill>
              <a:latin typeface="Symbol" panose="05050102010706020507" pitchFamily="18" charset="2"/>
            </a:endParaRPr>
          </a:p>
          <a:p>
            <a:r>
              <a:rPr lang="en-US" dirty="0">
                <a:latin typeface="Calibri" panose="020F0502020204030204" pitchFamily="34" charset="0"/>
              </a:rPr>
              <a:t>●	Low Cash Flow</a:t>
            </a:r>
          </a:p>
          <a:p>
            <a:r>
              <a:rPr lang="en-US" dirty="0">
                <a:latin typeface="Calibri" panose="020F0502020204030204" pitchFamily="34" charset="0"/>
              </a:rPr>
              <a:t>●	Avoidance of capacity enhancement</a:t>
            </a:r>
          </a:p>
          <a:p>
            <a:r>
              <a:rPr lang="en-US" dirty="0">
                <a:latin typeface="Calibri" panose="020F0502020204030204" pitchFamily="34" charset="0"/>
              </a:rPr>
              <a:t>●	Increased safety in the workplace</a:t>
            </a:r>
          </a:p>
          <a:p>
            <a:r>
              <a:rPr lang="en-US" dirty="0">
                <a:latin typeface="Calibri" panose="020F0502020204030204" pitchFamily="34" charset="0"/>
              </a:rPr>
              <a:t>●	Increased employee satisfaction</a:t>
            </a:r>
          </a:p>
          <a:p>
            <a:r>
              <a:rPr lang="en-US" dirty="0">
                <a:latin typeface="Calibri" panose="020F0502020204030204" pitchFamily="34" charset="0"/>
              </a:rPr>
              <a:t>●	Increased customer satisfaction</a:t>
            </a:r>
            <a:endParaRPr lang="en-US" dirty="0">
              <a:latin typeface="Calibri" panose="020F0502020204030204" pitchFamily="34" charset="0"/>
            </a:endParaRPr>
          </a:p>
        </p:txBody>
      </p:sp>
    </p:spTree>
    <p:extLst>
      <p:ext uri="{BB962C8B-B14F-4D97-AF65-F5344CB8AC3E}">
        <p14:creationId xmlns:p14="http://schemas.microsoft.com/office/powerpoint/2010/main" val="15751234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FBBDA023-0642-48AD-9F93-A174742E7F76}"/>
              </a:ext>
            </a:extLst>
          </p:cNvPr>
          <p:cNvSpPr/>
          <p:nvPr/>
        </p:nvSpPr>
        <p:spPr>
          <a:xfrm>
            <a:off x="4214270" y="676575"/>
            <a:ext cx="4752249" cy="523220"/>
          </a:xfrm>
          <a:prstGeom prst="rect">
            <a:avLst/>
          </a:prstGeom>
        </p:spPr>
        <p:txBody>
          <a:bodyPr wrap="square">
            <a:spAutoFit/>
          </a:bodyPr>
          <a:lstStyle/>
          <a:p>
            <a:pPr algn="ctr"/>
            <a:r>
              <a:rPr lang="en-US" sz="2800" b="1" dirty="0" smtClean="0"/>
              <a:t>ORGANIZATIONAL CHART</a:t>
            </a:r>
            <a:endParaRPr lang="en-US" sz="2800" b="1" dirty="0"/>
          </a:p>
        </p:txBody>
      </p:sp>
      <p:pic>
        <p:nvPicPr>
          <p:cNvPr id="5" name="Picture 4">
            <a:extLst>
              <a:ext uri="{FF2B5EF4-FFF2-40B4-BE49-F238E27FC236}">
                <a16:creationId xmlns:a16="http://schemas.microsoft.com/office/drawing/2014/main" xmlns="" id="{0D6E3C66-4B9D-4AC4-B00D-254590E4E122}"/>
              </a:ext>
            </a:extLst>
          </p:cNvPr>
          <p:cNvPicPr>
            <a:picLocks noChangeAspect="1"/>
          </p:cNvPicPr>
          <p:nvPr/>
        </p:nvPicPr>
        <p:blipFill>
          <a:blip r:embed="rId2"/>
          <a:stretch>
            <a:fillRect/>
          </a:stretch>
        </p:blipFill>
        <p:spPr>
          <a:xfrm>
            <a:off x="3719874" y="1641340"/>
            <a:ext cx="5741043" cy="4311570"/>
          </a:xfrm>
          <a:prstGeom prst="rect">
            <a:avLst/>
          </a:prstGeom>
        </p:spPr>
      </p:pic>
    </p:spTree>
    <p:extLst>
      <p:ext uri="{BB962C8B-B14F-4D97-AF65-F5344CB8AC3E}">
        <p14:creationId xmlns:p14="http://schemas.microsoft.com/office/powerpoint/2010/main" val="19093048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FBBDA023-0642-48AD-9F93-A174742E7F76}"/>
              </a:ext>
            </a:extLst>
          </p:cNvPr>
          <p:cNvSpPr/>
          <p:nvPr/>
        </p:nvSpPr>
        <p:spPr>
          <a:xfrm>
            <a:off x="3775206" y="676575"/>
            <a:ext cx="5630374" cy="523220"/>
          </a:xfrm>
          <a:prstGeom prst="rect">
            <a:avLst/>
          </a:prstGeom>
        </p:spPr>
        <p:txBody>
          <a:bodyPr wrap="square">
            <a:spAutoFit/>
          </a:bodyPr>
          <a:lstStyle/>
          <a:p>
            <a:r>
              <a:rPr lang="en-US" sz="2800" b="1" dirty="0"/>
              <a:t>WORK BREAKDOWN STRUCTURE</a:t>
            </a:r>
            <a:endParaRPr lang="en-US" sz="2800" b="1" dirty="0"/>
          </a:p>
        </p:txBody>
      </p:sp>
      <p:pic>
        <p:nvPicPr>
          <p:cNvPr id="6" name="Picture 5">
            <a:extLst>
              <a:ext uri="{FF2B5EF4-FFF2-40B4-BE49-F238E27FC236}">
                <a16:creationId xmlns:a16="http://schemas.microsoft.com/office/drawing/2014/main" xmlns="" id="{413C3470-F4FF-4968-B7E0-A942AD56887F}"/>
              </a:ext>
            </a:extLst>
          </p:cNvPr>
          <p:cNvPicPr>
            <a:picLocks noChangeAspect="1"/>
          </p:cNvPicPr>
          <p:nvPr/>
        </p:nvPicPr>
        <p:blipFill>
          <a:blip r:embed="rId2"/>
          <a:stretch>
            <a:fillRect/>
          </a:stretch>
        </p:blipFill>
        <p:spPr>
          <a:xfrm>
            <a:off x="3737897" y="1864428"/>
            <a:ext cx="5704993" cy="4107941"/>
          </a:xfrm>
          <a:prstGeom prst="rect">
            <a:avLst/>
          </a:prstGeom>
        </p:spPr>
      </p:pic>
    </p:spTree>
    <p:extLst>
      <p:ext uri="{BB962C8B-B14F-4D97-AF65-F5344CB8AC3E}">
        <p14:creationId xmlns:p14="http://schemas.microsoft.com/office/powerpoint/2010/main" val="27424027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FBBDA023-0642-48AD-9F93-A174742E7F76}"/>
              </a:ext>
            </a:extLst>
          </p:cNvPr>
          <p:cNvSpPr/>
          <p:nvPr/>
        </p:nvSpPr>
        <p:spPr>
          <a:xfrm>
            <a:off x="5418968" y="724590"/>
            <a:ext cx="2816570" cy="523220"/>
          </a:xfrm>
          <a:prstGeom prst="rect">
            <a:avLst/>
          </a:prstGeom>
        </p:spPr>
        <p:txBody>
          <a:bodyPr wrap="square">
            <a:spAutoFit/>
          </a:bodyPr>
          <a:lstStyle/>
          <a:p>
            <a:pPr algn="ctr"/>
            <a:r>
              <a:rPr lang="en-US" sz="2800" b="1" dirty="0" smtClean="0"/>
              <a:t>MILESTONE</a:t>
            </a:r>
            <a:endParaRPr lang="en-US" sz="2800" b="1" dirty="0"/>
          </a:p>
        </p:txBody>
      </p:sp>
      <p:sp>
        <p:nvSpPr>
          <p:cNvPr id="3" name="Rectangle 2">
            <a:extLst>
              <a:ext uri="{FF2B5EF4-FFF2-40B4-BE49-F238E27FC236}">
                <a16:creationId xmlns:a16="http://schemas.microsoft.com/office/drawing/2014/main" xmlns="" id="{256AF687-C12A-4813-B7CA-DD3833558E2E}"/>
              </a:ext>
            </a:extLst>
          </p:cNvPr>
          <p:cNvSpPr/>
          <p:nvPr/>
        </p:nvSpPr>
        <p:spPr>
          <a:xfrm>
            <a:off x="2919212" y="1765121"/>
            <a:ext cx="7816082" cy="4222053"/>
          </a:xfrm>
          <a:prstGeom prst="rect">
            <a:avLst/>
          </a:prstGeom>
        </p:spPr>
        <p:txBody>
          <a:bodyPr wrap="square">
            <a:spAutoFit/>
          </a:bodyPr>
          <a:lstStyle/>
          <a:p>
            <a:pPr marL="342900" marR="0" lvl="0" indent="-342900" algn="just">
              <a:lnSpc>
                <a:spcPct val="107000"/>
              </a:lnSpc>
              <a:spcBef>
                <a:spcPts val="0"/>
              </a:spcBef>
              <a:spcAft>
                <a:spcPts val="0"/>
              </a:spcAft>
              <a:buFont typeface="Arial" panose="020B0604020202020204" pitchFamily="34" charset="0"/>
              <a:buChar char="●"/>
            </a:pPr>
            <a:r>
              <a:rPr lang="en-US" sz="1800" dirty="0">
                <a:solidFill>
                  <a:srgbClr val="000000"/>
                </a:solidFill>
                <a:effectLst/>
                <a:latin typeface="Noto Sans Symbols"/>
                <a:ea typeface="Noto Sans Symbols"/>
                <a:cs typeface="Noto Sans Symbols"/>
              </a:rPr>
              <a:t>First meetings ------------------------------------------	(April 20 - April 26)</a:t>
            </a:r>
            <a:endParaRPr lang="en-US" sz="1800" dirty="0">
              <a:effectLst/>
              <a:latin typeface="Noto Sans Symbols"/>
              <a:ea typeface="Noto Sans Symbols"/>
              <a:cs typeface="Noto Sans Symbols"/>
            </a:endParaRPr>
          </a:p>
          <a:p>
            <a:pPr marL="342900" marR="0" lvl="0" indent="-342900" algn="just">
              <a:lnSpc>
                <a:spcPct val="107000"/>
              </a:lnSpc>
              <a:spcBef>
                <a:spcPts val="0"/>
              </a:spcBef>
              <a:spcAft>
                <a:spcPts val="0"/>
              </a:spcAft>
              <a:buFont typeface="Arial" panose="020B0604020202020204" pitchFamily="34" charset="0"/>
              <a:buChar char="●"/>
            </a:pPr>
            <a:r>
              <a:rPr lang="en-US" sz="1800" dirty="0">
                <a:solidFill>
                  <a:srgbClr val="000000"/>
                </a:solidFill>
                <a:effectLst/>
                <a:latin typeface="Noto Sans Symbols"/>
                <a:ea typeface="Noto Sans Symbols"/>
                <a:cs typeface="Noto Sans Symbols"/>
              </a:rPr>
              <a:t>Brain Storming -----------------------------------------	(April 20 - May 4)</a:t>
            </a:r>
            <a:endParaRPr lang="en-US" sz="1800" dirty="0">
              <a:effectLst/>
              <a:latin typeface="Noto Sans Symbols"/>
              <a:ea typeface="Noto Sans Symbols"/>
              <a:cs typeface="Noto Sans Symbols"/>
            </a:endParaRPr>
          </a:p>
          <a:p>
            <a:pPr marL="342900" marR="0" lvl="0" indent="-342900" algn="just">
              <a:lnSpc>
                <a:spcPct val="107000"/>
              </a:lnSpc>
              <a:spcBef>
                <a:spcPts val="0"/>
              </a:spcBef>
              <a:spcAft>
                <a:spcPts val="0"/>
              </a:spcAft>
              <a:buFont typeface="Arial" panose="020B0604020202020204" pitchFamily="34" charset="0"/>
              <a:buChar char="●"/>
            </a:pPr>
            <a:r>
              <a:rPr lang="en-US" sz="1800" dirty="0">
                <a:solidFill>
                  <a:srgbClr val="000000"/>
                </a:solidFill>
                <a:effectLst/>
                <a:latin typeface="Noto Sans Symbols"/>
                <a:ea typeface="Noto Sans Symbols"/>
                <a:cs typeface="Noto Sans Symbols"/>
              </a:rPr>
              <a:t>Planning and initial Document Drafting ---------	(April 27 - May 4)</a:t>
            </a:r>
            <a:endParaRPr lang="en-US" sz="1800" dirty="0">
              <a:effectLst/>
              <a:latin typeface="Noto Sans Symbols"/>
              <a:ea typeface="Noto Sans Symbols"/>
              <a:cs typeface="Noto Sans Symbols"/>
            </a:endParaRPr>
          </a:p>
          <a:p>
            <a:pPr marL="342900" marR="0" lvl="0" indent="-342900" algn="just">
              <a:lnSpc>
                <a:spcPct val="107000"/>
              </a:lnSpc>
              <a:spcBef>
                <a:spcPts val="0"/>
              </a:spcBef>
              <a:spcAft>
                <a:spcPts val="0"/>
              </a:spcAft>
              <a:buFont typeface="Arial" panose="020B0604020202020204" pitchFamily="34" charset="0"/>
              <a:buChar char="●"/>
            </a:pPr>
            <a:r>
              <a:rPr lang="en-US" sz="1800" dirty="0">
                <a:solidFill>
                  <a:srgbClr val="000000"/>
                </a:solidFill>
                <a:effectLst/>
                <a:latin typeface="Noto Sans Symbols"/>
                <a:ea typeface="Noto Sans Symbols"/>
                <a:cs typeface="Noto Sans Symbols"/>
              </a:rPr>
              <a:t>Document Revisions ---------------------------------	(May 4 - June 24)</a:t>
            </a:r>
            <a:endParaRPr lang="en-US" sz="1800" dirty="0">
              <a:effectLst/>
              <a:latin typeface="Noto Sans Symbols"/>
              <a:ea typeface="Noto Sans Symbols"/>
              <a:cs typeface="Noto Sans Symbols"/>
            </a:endParaRPr>
          </a:p>
          <a:p>
            <a:pPr marL="342900" marR="0" lvl="0" indent="-342900" algn="just">
              <a:lnSpc>
                <a:spcPct val="107000"/>
              </a:lnSpc>
              <a:spcBef>
                <a:spcPts val="0"/>
              </a:spcBef>
              <a:spcAft>
                <a:spcPts val="0"/>
              </a:spcAft>
              <a:buFont typeface="Arial" panose="020B0604020202020204" pitchFamily="34" charset="0"/>
              <a:buChar char="●"/>
            </a:pPr>
            <a:r>
              <a:rPr lang="en-US" sz="1800" dirty="0">
                <a:solidFill>
                  <a:srgbClr val="000000"/>
                </a:solidFill>
                <a:effectLst/>
                <a:latin typeface="Noto Sans Symbols"/>
                <a:ea typeface="Noto Sans Symbols"/>
                <a:cs typeface="Noto Sans Symbols"/>
              </a:rPr>
              <a:t>Research and Development ------------------------	(May 4- June 24)</a:t>
            </a:r>
            <a:endParaRPr lang="en-US" sz="1800" dirty="0">
              <a:effectLst/>
              <a:latin typeface="Noto Sans Symbols"/>
              <a:ea typeface="Noto Sans Symbols"/>
              <a:cs typeface="Noto Sans Symbols"/>
            </a:endParaRPr>
          </a:p>
          <a:p>
            <a:pPr marL="342900" marR="0" lvl="0" indent="-342900" algn="just">
              <a:lnSpc>
                <a:spcPct val="107000"/>
              </a:lnSpc>
              <a:spcBef>
                <a:spcPts val="0"/>
              </a:spcBef>
              <a:spcAft>
                <a:spcPts val="0"/>
              </a:spcAft>
              <a:buFont typeface="Arial" panose="020B0604020202020204" pitchFamily="34" charset="0"/>
              <a:buChar char="●"/>
            </a:pPr>
            <a:r>
              <a:rPr lang="en-US" sz="1800" dirty="0">
                <a:solidFill>
                  <a:srgbClr val="000000"/>
                </a:solidFill>
                <a:effectLst/>
                <a:latin typeface="Noto Sans Symbols"/>
                <a:ea typeface="Noto Sans Symbols"/>
                <a:cs typeface="Noto Sans Symbols"/>
              </a:rPr>
              <a:t>Project estimating ------------------------------------	(May 5 - May 18)</a:t>
            </a:r>
            <a:endParaRPr lang="en-US" sz="1800" dirty="0">
              <a:effectLst/>
              <a:latin typeface="Noto Sans Symbols"/>
              <a:ea typeface="Noto Sans Symbols"/>
              <a:cs typeface="Noto Sans Symbols"/>
            </a:endParaRPr>
          </a:p>
          <a:p>
            <a:pPr marL="342900" marR="0" lvl="0" indent="-342900" algn="just">
              <a:lnSpc>
                <a:spcPct val="107000"/>
              </a:lnSpc>
              <a:spcBef>
                <a:spcPts val="0"/>
              </a:spcBef>
              <a:spcAft>
                <a:spcPts val="0"/>
              </a:spcAft>
              <a:buFont typeface="Arial" panose="020B0604020202020204" pitchFamily="34" charset="0"/>
              <a:buChar char="●"/>
            </a:pPr>
            <a:r>
              <a:rPr lang="en-US" sz="1800" dirty="0">
                <a:solidFill>
                  <a:srgbClr val="000000"/>
                </a:solidFill>
                <a:effectLst/>
                <a:latin typeface="Noto Sans Symbols"/>
                <a:ea typeface="Noto Sans Symbols"/>
                <a:cs typeface="Noto Sans Symbols"/>
              </a:rPr>
              <a:t>Project Material Canvassing ------------------------	(May 20 - May 31)</a:t>
            </a:r>
            <a:endParaRPr lang="en-US" sz="1800" dirty="0">
              <a:effectLst/>
              <a:latin typeface="Noto Sans Symbols"/>
              <a:ea typeface="Noto Sans Symbols"/>
              <a:cs typeface="Noto Sans Symbols"/>
            </a:endParaRPr>
          </a:p>
          <a:p>
            <a:pPr marL="342900" marR="0" lvl="0" indent="-342900" algn="just">
              <a:lnSpc>
                <a:spcPct val="107000"/>
              </a:lnSpc>
              <a:spcBef>
                <a:spcPts val="0"/>
              </a:spcBef>
              <a:spcAft>
                <a:spcPts val="0"/>
              </a:spcAft>
              <a:buFont typeface="Arial" panose="020B0604020202020204" pitchFamily="34" charset="0"/>
              <a:buChar char="●"/>
            </a:pPr>
            <a:r>
              <a:rPr lang="en-US" sz="1800" dirty="0">
                <a:solidFill>
                  <a:srgbClr val="000000"/>
                </a:solidFill>
                <a:effectLst/>
                <a:latin typeface="Noto Sans Symbols"/>
                <a:ea typeface="Noto Sans Symbols"/>
                <a:cs typeface="Noto Sans Symbols"/>
              </a:rPr>
              <a:t>Marketing Introductory -----------------------------	(May 31 - June 10)</a:t>
            </a:r>
            <a:endParaRPr lang="en-US" sz="1800" dirty="0">
              <a:effectLst/>
              <a:latin typeface="Noto Sans Symbols"/>
              <a:ea typeface="Noto Sans Symbols"/>
              <a:cs typeface="Noto Sans Symbols"/>
            </a:endParaRPr>
          </a:p>
          <a:p>
            <a:pPr marL="342900" marR="0" lvl="0" indent="-342900" algn="just">
              <a:lnSpc>
                <a:spcPct val="107000"/>
              </a:lnSpc>
              <a:spcBef>
                <a:spcPts val="0"/>
              </a:spcBef>
              <a:spcAft>
                <a:spcPts val="0"/>
              </a:spcAft>
              <a:buFont typeface="Arial" panose="020B0604020202020204" pitchFamily="34" charset="0"/>
              <a:buChar char="●"/>
            </a:pPr>
            <a:r>
              <a:rPr lang="en-US" sz="1800" dirty="0">
                <a:solidFill>
                  <a:srgbClr val="000000"/>
                </a:solidFill>
                <a:effectLst/>
                <a:latin typeface="Noto Sans Symbols"/>
                <a:ea typeface="Noto Sans Symbols"/>
                <a:cs typeface="Noto Sans Symbols"/>
              </a:rPr>
              <a:t>Budgeting and Costing ------------------------------	(May 31 - June 15)</a:t>
            </a:r>
            <a:endParaRPr lang="en-US" sz="1800" dirty="0">
              <a:effectLst/>
              <a:latin typeface="Noto Sans Symbols"/>
              <a:ea typeface="Noto Sans Symbols"/>
              <a:cs typeface="Noto Sans Symbols"/>
            </a:endParaRPr>
          </a:p>
          <a:p>
            <a:pPr marL="342900" marR="0" lvl="0" indent="-342900" algn="just">
              <a:lnSpc>
                <a:spcPct val="107000"/>
              </a:lnSpc>
              <a:spcBef>
                <a:spcPts val="0"/>
              </a:spcBef>
              <a:spcAft>
                <a:spcPts val="0"/>
              </a:spcAft>
              <a:buFont typeface="Arial" panose="020B0604020202020204" pitchFamily="34" charset="0"/>
              <a:buChar char="●"/>
            </a:pPr>
            <a:r>
              <a:rPr lang="en-US" sz="1800" dirty="0">
                <a:solidFill>
                  <a:srgbClr val="000000"/>
                </a:solidFill>
                <a:effectLst/>
                <a:latin typeface="Noto Sans Symbols"/>
                <a:ea typeface="Noto Sans Symbols"/>
                <a:cs typeface="Noto Sans Symbols"/>
              </a:rPr>
              <a:t>Production planning ---------------------------------	(May 31 - June 24)</a:t>
            </a:r>
            <a:endParaRPr lang="en-US" sz="1800" dirty="0">
              <a:effectLst/>
              <a:latin typeface="Noto Sans Symbols"/>
              <a:ea typeface="Noto Sans Symbols"/>
              <a:cs typeface="Noto Sans Symbols"/>
            </a:endParaRPr>
          </a:p>
          <a:p>
            <a:pPr marL="342900" marR="0" lvl="0" indent="-342900" algn="just">
              <a:lnSpc>
                <a:spcPct val="107000"/>
              </a:lnSpc>
              <a:spcBef>
                <a:spcPts val="0"/>
              </a:spcBef>
              <a:spcAft>
                <a:spcPts val="0"/>
              </a:spcAft>
              <a:buFont typeface="Arial" panose="020B0604020202020204" pitchFamily="34" charset="0"/>
              <a:buChar char="●"/>
            </a:pPr>
            <a:r>
              <a:rPr lang="en-US" sz="1800" dirty="0">
                <a:solidFill>
                  <a:srgbClr val="000000"/>
                </a:solidFill>
                <a:effectLst/>
                <a:latin typeface="Noto Sans Symbols"/>
                <a:ea typeface="Noto Sans Symbols"/>
                <a:cs typeface="Noto Sans Symbols"/>
              </a:rPr>
              <a:t>Material Acquisition ----------------------------------	(June 30 - July 10)</a:t>
            </a:r>
            <a:endParaRPr lang="en-US" sz="1800" dirty="0">
              <a:effectLst/>
              <a:latin typeface="Noto Sans Symbols"/>
              <a:ea typeface="Noto Sans Symbols"/>
              <a:cs typeface="Noto Sans Symbols"/>
            </a:endParaRPr>
          </a:p>
          <a:p>
            <a:pPr marL="342900" marR="0" lvl="0" indent="-342900" algn="just">
              <a:lnSpc>
                <a:spcPct val="107000"/>
              </a:lnSpc>
              <a:spcBef>
                <a:spcPts val="0"/>
              </a:spcBef>
              <a:spcAft>
                <a:spcPts val="0"/>
              </a:spcAft>
              <a:buFont typeface="Arial" panose="020B0604020202020204" pitchFamily="34" charset="0"/>
              <a:buChar char="●"/>
            </a:pPr>
            <a:r>
              <a:rPr lang="en-US" sz="1800" dirty="0">
                <a:solidFill>
                  <a:srgbClr val="000000"/>
                </a:solidFill>
                <a:effectLst/>
                <a:latin typeface="Noto Sans Symbols"/>
                <a:ea typeface="Noto Sans Symbols"/>
                <a:cs typeface="Noto Sans Symbols"/>
              </a:rPr>
              <a:t>Material Testing ---------------------------------------	(June 30 - July 10)</a:t>
            </a:r>
            <a:endParaRPr lang="en-US" sz="1800" dirty="0">
              <a:effectLst/>
              <a:latin typeface="Noto Sans Symbols"/>
              <a:ea typeface="Noto Sans Symbols"/>
              <a:cs typeface="Noto Sans Symbols"/>
            </a:endParaRPr>
          </a:p>
          <a:p>
            <a:pPr marL="342900" marR="0" lvl="0" indent="-342900" algn="just">
              <a:lnSpc>
                <a:spcPct val="107000"/>
              </a:lnSpc>
              <a:spcBef>
                <a:spcPts val="0"/>
              </a:spcBef>
              <a:spcAft>
                <a:spcPts val="0"/>
              </a:spcAft>
              <a:buFont typeface="Arial" panose="020B0604020202020204" pitchFamily="34" charset="0"/>
              <a:buChar char="●"/>
            </a:pPr>
            <a:r>
              <a:rPr lang="en-US" sz="1800" dirty="0">
                <a:solidFill>
                  <a:srgbClr val="000000"/>
                </a:solidFill>
                <a:effectLst/>
                <a:latin typeface="Noto Sans Symbols"/>
                <a:ea typeface="Noto Sans Symbols"/>
                <a:cs typeface="Noto Sans Symbols"/>
              </a:rPr>
              <a:t>Finalization of Document ---------------------------	(June 24 - June 29) </a:t>
            </a:r>
            <a:endParaRPr lang="en-US" sz="1800" dirty="0">
              <a:effectLst/>
              <a:latin typeface="Noto Sans Symbols"/>
              <a:ea typeface="Noto Sans Symbols"/>
              <a:cs typeface="Noto Sans Symbols"/>
            </a:endParaRPr>
          </a:p>
          <a:p>
            <a:pPr algn="just"/>
            <a:endParaRPr lang="en-US" sz="1800" b="0" i="0" u="none" strike="noStrike" baseline="0" dirty="0">
              <a:solidFill>
                <a:srgbClr val="000000"/>
              </a:solidFill>
              <a:latin typeface="Calibri" panose="020F0502020204030204" pitchFamily="34" charset="0"/>
            </a:endParaRPr>
          </a:p>
        </p:txBody>
      </p:sp>
    </p:spTree>
    <p:extLst>
      <p:ext uri="{BB962C8B-B14F-4D97-AF65-F5344CB8AC3E}">
        <p14:creationId xmlns:p14="http://schemas.microsoft.com/office/powerpoint/2010/main" val="4509465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FBBDA023-0642-48AD-9F93-A174742E7F76}"/>
              </a:ext>
            </a:extLst>
          </p:cNvPr>
          <p:cNvSpPr/>
          <p:nvPr/>
        </p:nvSpPr>
        <p:spPr>
          <a:xfrm>
            <a:off x="5418968" y="724590"/>
            <a:ext cx="2816570" cy="523220"/>
          </a:xfrm>
          <a:prstGeom prst="rect">
            <a:avLst/>
          </a:prstGeom>
        </p:spPr>
        <p:txBody>
          <a:bodyPr wrap="square">
            <a:spAutoFit/>
          </a:bodyPr>
          <a:lstStyle/>
          <a:p>
            <a:pPr algn="ctr"/>
            <a:r>
              <a:rPr lang="en-US" sz="2800" b="1" dirty="0" smtClean="0"/>
              <a:t>MILESTONE</a:t>
            </a:r>
            <a:endParaRPr lang="en-US" sz="2800" b="1" dirty="0"/>
          </a:p>
        </p:txBody>
      </p:sp>
      <p:sp>
        <p:nvSpPr>
          <p:cNvPr id="3" name="Rectangle 2">
            <a:extLst>
              <a:ext uri="{FF2B5EF4-FFF2-40B4-BE49-F238E27FC236}">
                <a16:creationId xmlns:a16="http://schemas.microsoft.com/office/drawing/2014/main" xmlns="" id="{256AF687-C12A-4813-B7CA-DD3833558E2E}"/>
              </a:ext>
            </a:extLst>
          </p:cNvPr>
          <p:cNvSpPr/>
          <p:nvPr/>
        </p:nvSpPr>
        <p:spPr>
          <a:xfrm>
            <a:off x="2919212" y="1765121"/>
            <a:ext cx="7816082" cy="4241418"/>
          </a:xfrm>
          <a:prstGeom prst="rect">
            <a:avLst/>
          </a:prstGeom>
        </p:spPr>
        <p:txBody>
          <a:bodyPr wrap="square">
            <a:spAutoFit/>
          </a:bodyPr>
          <a:lstStyle/>
          <a:p>
            <a:pPr marL="342900" marR="0" lvl="0" indent="-342900" algn="just">
              <a:lnSpc>
                <a:spcPct val="107000"/>
              </a:lnSpc>
              <a:spcBef>
                <a:spcPts val="0"/>
              </a:spcBef>
              <a:spcAft>
                <a:spcPts val="0"/>
              </a:spcAft>
              <a:buFont typeface="Arial" panose="020B0604020202020204" pitchFamily="34" charset="0"/>
              <a:buChar char="●"/>
            </a:pPr>
            <a:r>
              <a:rPr lang="en-US" dirty="0" smtClean="0">
                <a:solidFill>
                  <a:srgbClr val="000000"/>
                </a:solidFill>
                <a:latin typeface="Noto Sans Symbols"/>
                <a:ea typeface="Noto Sans Symbols"/>
                <a:cs typeface="Noto Sans Symbols"/>
              </a:rPr>
              <a:t>Production and Manufacturing Execution ------	(July 1 - July 12)</a:t>
            </a:r>
            <a:endParaRPr lang="en-US" dirty="0" smtClean="0">
              <a:latin typeface="Noto Sans Symbols"/>
              <a:ea typeface="Noto Sans Symbols"/>
              <a:cs typeface="Noto Sans Symbols"/>
            </a:endParaRPr>
          </a:p>
          <a:p>
            <a:pPr marL="342900" marR="0" lvl="0" indent="-342900" algn="just">
              <a:lnSpc>
                <a:spcPct val="107000"/>
              </a:lnSpc>
              <a:spcBef>
                <a:spcPts val="0"/>
              </a:spcBef>
              <a:spcAft>
                <a:spcPts val="0"/>
              </a:spcAft>
              <a:buFont typeface="Arial" panose="020B0604020202020204" pitchFamily="34" charset="0"/>
              <a:buChar char="●"/>
            </a:pPr>
            <a:r>
              <a:rPr lang="en-US" dirty="0" smtClean="0">
                <a:solidFill>
                  <a:srgbClr val="000000"/>
                </a:solidFill>
                <a:latin typeface="Noto Sans Symbols"/>
                <a:ea typeface="Noto Sans Symbols"/>
                <a:cs typeface="Noto Sans Symbols"/>
              </a:rPr>
              <a:t>Assembly </a:t>
            </a:r>
            <a:r>
              <a:rPr lang="en-US" dirty="0">
                <a:solidFill>
                  <a:srgbClr val="000000"/>
                </a:solidFill>
                <a:latin typeface="Noto Sans Symbols"/>
                <a:ea typeface="Noto Sans Symbols"/>
                <a:cs typeface="Noto Sans Symbols"/>
              </a:rPr>
              <a:t>of Circuit Module ------------------------	(July 1 - July 12)</a:t>
            </a:r>
            <a:endParaRPr lang="en-US" dirty="0">
              <a:latin typeface="Noto Sans Symbols"/>
              <a:ea typeface="Noto Sans Symbols"/>
              <a:cs typeface="Noto Sans Symbols"/>
            </a:endParaRPr>
          </a:p>
          <a:p>
            <a:pPr marL="342900" marR="0" lvl="0" indent="-342900" algn="just">
              <a:lnSpc>
                <a:spcPct val="107000"/>
              </a:lnSpc>
              <a:spcBef>
                <a:spcPts val="0"/>
              </a:spcBef>
              <a:spcAft>
                <a:spcPts val="0"/>
              </a:spcAft>
              <a:buFont typeface="Arial" panose="020B0604020202020204" pitchFamily="34" charset="0"/>
              <a:buChar char="●"/>
            </a:pPr>
            <a:r>
              <a:rPr lang="en-US" dirty="0">
                <a:solidFill>
                  <a:srgbClr val="000000"/>
                </a:solidFill>
                <a:latin typeface="Noto Sans Symbols"/>
                <a:ea typeface="Noto Sans Symbols"/>
                <a:cs typeface="Noto Sans Symbols"/>
              </a:rPr>
              <a:t>Assembly of whistle ----------------------------------	(July 1 - July 12)</a:t>
            </a:r>
            <a:endParaRPr lang="en-US" dirty="0">
              <a:latin typeface="Noto Sans Symbols"/>
              <a:ea typeface="Noto Sans Symbols"/>
              <a:cs typeface="Noto Sans Symbols"/>
            </a:endParaRPr>
          </a:p>
          <a:p>
            <a:pPr marL="342900" marR="0" lvl="0" indent="-342900" algn="just">
              <a:lnSpc>
                <a:spcPct val="107000"/>
              </a:lnSpc>
              <a:spcBef>
                <a:spcPts val="0"/>
              </a:spcBef>
              <a:spcAft>
                <a:spcPts val="0"/>
              </a:spcAft>
              <a:buFont typeface="Arial" panose="020B0604020202020204" pitchFamily="34" charset="0"/>
              <a:buChar char="●"/>
            </a:pPr>
            <a:r>
              <a:rPr lang="en-US" dirty="0">
                <a:solidFill>
                  <a:srgbClr val="000000"/>
                </a:solidFill>
                <a:latin typeface="Noto Sans Symbols"/>
                <a:ea typeface="Noto Sans Symbols"/>
                <a:cs typeface="Noto Sans Symbols"/>
              </a:rPr>
              <a:t>assembly of Flashlight -------------------------------	(July 1 - July 12)</a:t>
            </a:r>
            <a:endParaRPr lang="en-US" dirty="0">
              <a:latin typeface="Noto Sans Symbols"/>
              <a:ea typeface="Noto Sans Symbols"/>
              <a:cs typeface="Noto Sans Symbols"/>
            </a:endParaRPr>
          </a:p>
          <a:p>
            <a:pPr marL="342900" marR="0" lvl="0" indent="-342900" algn="just">
              <a:lnSpc>
                <a:spcPct val="107000"/>
              </a:lnSpc>
              <a:spcBef>
                <a:spcPts val="0"/>
              </a:spcBef>
              <a:spcAft>
                <a:spcPts val="0"/>
              </a:spcAft>
              <a:buFont typeface="Arial" panose="020B0604020202020204" pitchFamily="34" charset="0"/>
              <a:buChar char="●"/>
            </a:pPr>
            <a:r>
              <a:rPr lang="en-US" dirty="0">
                <a:solidFill>
                  <a:srgbClr val="000000"/>
                </a:solidFill>
                <a:latin typeface="Noto Sans Symbols"/>
                <a:ea typeface="Noto Sans Symbols"/>
                <a:cs typeface="Noto Sans Symbols"/>
              </a:rPr>
              <a:t>Final Assembly Phase --------------------------------	(July 10 - July 12)</a:t>
            </a:r>
            <a:endParaRPr lang="en-US" dirty="0">
              <a:latin typeface="Noto Sans Symbols"/>
              <a:ea typeface="Noto Sans Symbols"/>
              <a:cs typeface="Noto Sans Symbols"/>
            </a:endParaRPr>
          </a:p>
          <a:p>
            <a:pPr marL="342900" marR="0" lvl="0" indent="-342900" algn="just">
              <a:lnSpc>
                <a:spcPct val="107000"/>
              </a:lnSpc>
              <a:spcBef>
                <a:spcPts val="0"/>
              </a:spcBef>
              <a:spcAft>
                <a:spcPts val="0"/>
              </a:spcAft>
              <a:buFont typeface="Arial" panose="020B0604020202020204" pitchFamily="34" charset="0"/>
              <a:buChar char="●"/>
            </a:pPr>
            <a:r>
              <a:rPr lang="en-US" dirty="0">
                <a:solidFill>
                  <a:srgbClr val="000000"/>
                </a:solidFill>
                <a:latin typeface="Noto Sans Symbols"/>
                <a:ea typeface="Noto Sans Symbols"/>
                <a:cs typeface="Noto Sans Symbols"/>
              </a:rPr>
              <a:t>Product release ----------------------------------------	(July 12 - July 13)</a:t>
            </a:r>
            <a:r>
              <a:rPr lang="en-US" dirty="0">
                <a:solidFill>
                  <a:srgbClr val="000000"/>
                </a:solidFill>
                <a:latin typeface="Calibri" panose="020F0502020204030204" pitchFamily="34" charset="0"/>
                <a:ea typeface="Calibri" panose="020F0502020204030204" pitchFamily="34" charset="0"/>
              </a:rPr>
              <a:t> </a:t>
            </a:r>
            <a:endParaRPr lang="en-US" dirty="0">
              <a:latin typeface="Calibri" panose="020F0502020204030204" pitchFamily="34" charset="0"/>
              <a:ea typeface="Calibri" panose="020F0502020204030204" pitchFamily="34" charset="0"/>
            </a:endParaRPr>
          </a:p>
          <a:p>
            <a:pPr marL="342900" marR="0" lvl="0" indent="-342900" algn="just">
              <a:lnSpc>
                <a:spcPct val="107000"/>
              </a:lnSpc>
              <a:spcBef>
                <a:spcPts val="0"/>
              </a:spcBef>
              <a:spcAft>
                <a:spcPts val="0"/>
              </a:spcAft>
              <a:buFont typeface="Arial" panose="020B0604020202020204" pitchFamily="34" charset="0"/>
              <a:buChar char="●"/>
            </a:pPr>
            <a:r>
              <a:rPr lang="en-US" dirty="0">
                <a:solidFill>
                  <a:srgbClr val="000000"/>
                </a:solidFill>
                <a:latin typeface="Noto Sans Symbols"/>
                <a:ea typeface="Noto Sans Symbols"/>
                <a:cs typeface="Noto Sans Symbols"/>
              </a:rPr>
              <a:t>Coding of source code to Arduino ----------------	(June 27 - June 30)</a:t>
            </a:r>
            <a:endParaRPr lang="en-US" dirty="0">
              <a:latin typeface="Calibri" panose="020F0502020204030204" pitchFamily="34" charset="0"/>
              <a:ea typeface="Calibri" panose="020F0502020204030204" pitchFamily="34" charset="0"/>
            </a:endParaRPr>
          </a:p>
          <a:p>
            <a:pPr marL="342900" marR="0" lvl="0" indent="-342900" algn="just">
              <a:lnSpc>
                <a:spcPct val="107000"/>
              </a:lnSpc>
              <a:spcBef>
                <a:spcPts val="0"/>
              </a:spcBef>
              <a:spcAft>
                <a:spcPts val="0"/>
              </a:spcAft>
              <a:buFont typeface="Arial" panose="020B0604020202020204" pitchFamily="34" charset="0"/>
              <a:buChar char="●"/>
            </a:pPr>
            <a:r>
              <a:rPr lang="en-US" dirty="0">
                <a:solidFill>
                  <a:srgbClr val="000000"/>
                </a:solidFill>
                <a:latin typeface="Noto Sans Symbols"/>
                <a:ea typeface="Noto Sans Symbols"/>
                <a:cs typeface="Noto Sans Symbols"/>
              </a:rPr>
              <a:t>Flow Chart ----------------------------------------------	(May 31 - June 10)</a:t>
            </a:r>
            <a:endParaRPr lang="en-US" dirty="0">
              <a:latin typeface="Noto Sans Symbols"/>
              <a:ea typeface="Noto Sans Symbols"/>
              <a:cs typeface="Noto Sans Symbols"/>
            </a:endParaRPr>
          </a:p>
          <a:p>
            <a:pPr marL="342900" marR="0" lvl="0" indent="-342900" algn="just">
              <a:lnSpc>
                <a:spcPct val="107000"/>
              </a:lnSpc>
              <a:spcBef>
                <a:spcPts val="0"/>
              </a:spcBef>
              <a:spcAft>
                <a:spcPts val="0"/>
              </a:spcAft>
              <a:buFont typeface="Arial" panose="020B0604020202020204" pitchFamily="34" charset="0"/>
              <a:buChar char="●"/>
            </a:pPr>
            <a:r>
              <a:rPr lang="en-US" dirty="0">
                <a:solidFill>
                  <a:srgbClr val="000000"/>
                </a:solidFill>
                <a:latin typeface="Noto Sans Symbols"/>
                <a:ea typeface="Noto Sans Symbols"/>
                <a:cs typeface="Noto Sans Symbols"/>
              </a:rPr>
              <a:t>Schematic Diagram -----------------------------------	(May 31 - June 10)</a:t>
            </a:r>
            <a:endParaRPr lang="en-US" dirty="0">
              <a:latin typeface="Noto Sans Symbols"/>
              <a:ea typeface="Noto Sans Symbols"/>
              <a:cs typeface="Noto Sans Symbols"/>
            </a:endParaRPr>
          </a:p>
          <a:p>
            <a:pPr marL="342900" marR="0" lvl="0" indent="-342900" algn="just">
              <a:lnSpc>
                <a:spcPct val="107000"/>
              </a:lnSpc>
              <a:spcBef>
                <a:spcPts val="0"/>
              </a:spcBef>
              <a:spcAft>
                <a:spcPts val="0"/>
              </a:spcAft>
              <a:buFont typeface="Arial" panose="020B0604020202020204" pitchFamily="34" charset="0"/>
              <a:buChar char="●"/>
            </a:pPr>
            <a:r>
              <a:rPr lang="en-US" dirty="0">
                <a:solidFill>
                  <a:srgbClr val="000000"/>
                </a:solidFill>
                <a:latin typeface="Noto Sans Symbols"/>
                <a:ea typeface="Noto Sans Symbols"/>
                <a:cs typeface="Noto Sans Symbols"/>
              </a:rPr>
              <a:t>Creating Blueprint ------------------------------------	(June 15 - June 30)</a:t>
            </a:r>
            <a:endParaRPr lang="en-US" dirty="0">
              <a:latin typeface="Calibri" panose="020F0502020204030204" pitchFamily="34" charset="0"/>
              <a:ea typeface="Calibri" panose="020F0502020204030204" pitchFamily="34" charset="0"/>
            </a:endParaRPr>
          </a:p>
          <a:p>
            <a:pPr marL="342900" marR="0" lvl="0" indent="-342900" algn="just">
              <a:lnSpc>
                <a:spcPct val="107000"/>
              </a:lnSpc>
              <a:spcBef>
                <a:spcPts val="0"/>
              </a:spcBef>
              <a:spcAft>
                <a:spcPts val="0"/>
              </a:spcAft>
              <a:buFont typeface="Arial" panose="020B0604020202020204" pitchFamily="34" charset="0"/>
              <a:buChar char="●"/>
            </a:pPr>
            <a:r>
              <a:rPr lang="en-US" dirty="0">
                <a:solidFill>
                  <a:srgbClr val="000000"/>
                </a:solidFill>
                <a:latin typeface="Noto Sans Symbols"/>
                <a:ea typeface="Noto Sans Symbols"/>
                <a:cs typeface="Noto Sans Symbols"/>
              </a:rPr>
              <a:t>Product Sampling and Testing 	--------------------	(June 15 - June 21)</a:t>
            </a:r>
            <a:endParaRPr lang="en-US" dirty="0">
              <a:latin typeface="Noto Sans Symbols"/>
              <a:ea typeface="Noto Sans Symbols"/>
              <a:cs typeface="Noto Sans Symbols"/>
            </a:endParaRPr>
          </a:p>
          <a:p>
            <a:pPr marL="342900" marR="0" lvl="0" indent="-342900" algn="just">
              <a:lnSpc>
                <a:spcPct val="107000"/>
              </a:lnSpc>
              <a:spcBef>
                <a:spcPts val="0"/>
              </a:spcBef>
              <a:spcAft>
                <a:spcPts val="0"/>
              </a:spcAft>
              <a:buFont typeface="Arial" panose="020B0604020202020204" pitchFamily="34" charset="0"/>
              <a:buChar char="●"/>
            </a:pPr>
            <a:r>
              <a:rPr lang="en-US" dirty="0">
                <a:solidFill>
                  <a:srgbClr val="000000"/>
                </a:solidFill>
                <a:latin typeface="Noto Sans Symbols"/>
                <a:ea typeface="Noto Sans Symbols"/>
                <a:cs typeface="Noto Sans Symbols"/>
              </a:rPr>
              <a:t>initial Testing -------------------------------------------	(June 15 - June 18)</a:t>
            </a:r>
            <a:endParaRPr lang="en-US" dirty="0">
              <a:latin typeface="Noto Sans Symbols"/>
              <a:ea typeface="Noto Sans Symbols"/>
              <a:cs typeface="Noto Sans Symbols"/>
            </a:endParaRPr>
          </a:p>
          <a:p>
            <a:pPr marL="342900" marR="0" lvl="0" indent="-342900" algn="just">
              <a:lnSpc>
                <a:spcPct val="107000"/>
              </a:lnSpc>
              <a:spcBef>
                <a:spcPts val="0"/>
              </a:spcBef>
              <a:spcAft>
                <a:spcPts val="0"/>
              </a:spcAft>
              <a:buFont typeface="Arial" panose="020B0604020202020204" pitchFamily="34" charset="0"/>
              <a:buChar char="●"/>
            </a:pPr>
            <a:r>
              <a:rPr lang="en-US" dirty="0">
                <a:solidFill>
                  <a:srgbClr val="000000"/>
                </a:solidFill>
                <a:latin typeface="Noto Sans Symbols"/>
                <a:ea typeface="Noto Sans Symbols"/>
                <a:cs typeface="Noto Sans Symbols"/>
              </a:rPr>
              <a:t>Quality Testing -----------------------------------------	(June 19 - June 21)</a:t>
            </a:r>
            <a:endParaRPr lang="en-US" dirty="0">
              <a:latin typeface="Noto Sans Symbols"/>
              <a:ea typeface="Noto Sans Symbols"/>
              <a:cs typeface="Noto Sans Symbols"/>
            </a:endParaRPr>
          </a:p>
          <a:p>
            <a:pPr marL="342900" marR="0" lvl="0" indent="-342900" algn="just">
              <a:lnSpc>
                <a:spcPct val="107000"/>
              </a:lnSpc>
              <a:spcBef>
                <a:spcPts val="0"/>
              </a:spcBef>
              <a:spcAft>
                <a:spcPts val="0"/>
              </a:spcAft>
              <a:buFont typeface="Arial" panose="020B0604020202020204" pitchFamily="34" charset="0"/>
              <a:buChar char="●"/>
            </a:pPr>
            <a:r>
              <a:rPr lang="en-US" dirty="0">
                <a:solidFill>
                  <a:srgbClr val="000000"/>
                </a:solidFill>
                <a:latin typeface="Noto Sans Symbols"/>
                <a:ea typeface="Noto Sans Symbols"/>
                <a:cs typeface="Noto Sans Symbols"/>
              </a:rPr>
              <a:t>Final Testing --------------------------------------------	(June 22 - June 24)</a:t>
            </a:r>
            <a:endParaRPr lang="en-US" dirty="0">
              <a:latin typeface="Noto Sans Symbols"/>
              <a:ea typeface="Noto Sans Symbols"/>
              <a:cs typeface="Noto Sans Symbols"/>
            </a:endParaRPr>
          </a:p>
        </p:txBody>
      </p:sp>
    </p:spTree>
    <p:extLst>
      <p:ext uri="{BB962C8B-B14F-4D97-AF65-F5344CB8AC3E}">
        <p14:creationId xmlns:p14="http://schemas.microsoft.com/office/powerpoint/2010/main" val="203923002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xmlns="" name="Parallax" id="{3388167B-A2EB-4685-9635-1831D9AEF8C4}" vid="{4F7A876A-7598-49CA-AFC8-8EDA2551E4A7}"/>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D36270E19FF8C48AB9B5D882472D621" ma:contentTypeVersion="6" ma:contentTypeDescription="Create a new document." ma:contentTypeScope="" ma:versionID="5feed3bbf43f67922f780b3db96bac66">
  <xsd:schema xmlns:xsd="http://www.w3.org/2001/XMLSchema" xmlns:xs="http://www.w3.org/2001/XMLSchema" xmlns:p="http://schemas.microsoft.com/office/2006/metadata/properties" xmlns:ns2="451d0fc4-3cbd-46b5-ac70-62e6325af6f3" targetNamespace="http://schemas.microsoft.com/office/2006/metadata/properties" ma:root="true" ma:fieldsID="5aaf849774886d67212dd81bb9ca6d7d" ns2:_="">
    <xsd:import namespace="451d0fc4-3cbd-46b5-ac70-62e6325af6f3"/>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51d0fc4-3cbd-46b5-ac70-62e6325af6f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6F024DE-3A8A-443D-B2F6-35E01AB8DB10}"/>
</file>

<file path=customXml/itemProps2.xml><?xml version="1.0" encoding="utf-8"?>
<ds:datastoreItem xmlns:ds="http://schemas.openxmlformats.org/officeDocument/2006/customXml" ds:itemID="{DED276EE-C933-4216-A8B2-29DC6C1DBB68}"/>
</file>

<file path=customXml/itemProps3.xml><?xml version="1.0" encoding="utf-8"?>
<ds:datastoreItem xmlns:ds="http://schemas.openxmlformats.org/officeDocument/2006/customXml" ds:itemID="{C7E7451D-F4D3-4502-AAEE-2CAC0F80C0F8}"/>
</file>

<file path=docProps/app.xml><?xml version="1.0" encoding="utf-8"?>
<Properties xmlns="http://schemas.openxmlformats.org/officeDocument/2006/extended-properties" xmlns:vt="http://schemas.openxmlformats.org/officeDocument/2006/docPropsVTypes">
  <Template>TM03457496[[fn=Parallax]]</Template>
  <TotalTime>3089</TotalTime>
  <Words>360</Words>
  <Application>Microsoft Office PowerPoint</Application>
  <PresentationFormat>Custom</PresentationFormat>
  <Paragraphs>135</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Parallax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Erick DELL Inspiron</dc:creator>
  <cp:lastModifiedBy>User</cp:lastModifiedBy>
  <cp:revision>39</cp:revision>
  <dcterms:created xsi:type="dcterms:W3CDTF">2021-07-24T09:33:49Z</dcterms:created>
  <dcterms:modified xsi:type="dcterms:W3CDTF">2022-06-01T04:25:30Z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0x0101002D36270E19FF8C48AB9B5D882472D621</vt:lpwstr>
  </property>
</Properties>
</file>