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79" r:id="rId5"/>
    <p:sldId id="280" r:id="rId6"/>
    <p:sldId id="281" r:id="rId7"/>
    <p:sldId id="282" r:id="rId8"/>
    <p:sldId id="284" r:id="rId9"/>
    <p:sldId id="283" r:id="rId10"/>
    <p:sldId id="285" r:id="rId11"/>
    <p:sldId id="277" r:id="rId12"/>
    <p:sldId id="286" r:id="rId13"/>
    <p:sldId id="287" r:id="rId14"/>
    <p:sldId id="289" r:id="rId15"/>
    <p:sldId id="290" r:id="rId16"/>
    <p:sldId id="291" r:id="rId17"/>
    <p:sldId id="292" r:id="rId18"/>
    <p:sldId id="288" r:id="rId19"/>
    <p:sldId id="293"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79978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41861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87247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49046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405689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70288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64402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472422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21274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3730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211438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104D9-4CFB-4A0D-9572-ACC8C6B2022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97560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104D9-4CFB-4A0D-9572-ACC8C6B20221}"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9258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104D9-4CFB-4A0D-9572-ACC8C6B20221}"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90446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04D9-4CFB-4A0D-9572-ACC8C6B20221}"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28113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63905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86116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8104D9-4CFB-4A0D-9572-ACC8C6B20221}" type="datetimeFigureOut">
              <a:rPr lang="en-US" smtClean="0"/>
              <a:t>5/31/2022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690246-EAD0-4F5A-91DC-814DE5E68C41}" type="slidenum">
              <a:rPr lang="en-US" smtClean="0"/>
              <a:t>‹#›</a:t>
            </a:fld>
            <a:endParaRPr lang="en-US"/>
          </a:p>
        </p:txBody>
      </p:sp>
    </p:spTree>
    <p:extLst>
      <p:ext uri="{BB962C8B-B14F-4D97-AF65-F5344CB8AC3E}">
        <p14:creationId xmlns:p14="http://schemas.microsoft.com/office/powerpoint/2010/main" val="19504704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710B43-0CF2-4E69-A548-7E642ED5D991}"/>
              </a:ext>
            </a:extLst>
          </p:cNvPr>
          <p:cNvSpPr/>
          <p:nvPr/>
        </p:nvSpPr>
        <p:spPr>
          <a:xfrm>
            <a:off x="1429556" y="2220690"/>
            <a:ext cx="9332889" cy="1569660"/>
          </a:xfrm>
          <a:prstGeom prst="rect">
            <a:avLst/>
          </a:prstGeom>
        </p:spPr>
        <p:txBody>
          <a:bodyPr wrap="square">
            <a:spAutoFit/>
          </a:bodyPr>
          <a:lstStyle/>
          <a:p>
            <a:pPr algn="ctr"/>
            <a:r>
              <a:rPr lang="en-US" sz="3200" dirty="0"/>
              <a:t>Whistle Flashlight </a:t>
            </a:r>
          </a:p>
          <a:p>
            <a:pPr algn="ctr"/>
            <a:r>
              <a:rPr lang="en-US" sz="3200" dirty="0"/>
              <a:t>For </a:t>
            </a:r>
          </a:p>
          <a:p>
            <a:pPr algn="ctr"/>
            <a:r>
              <a:rPr lang="en-US" sz="3200" dirty="0"/>
              <a:t>Emergency Survival Tool</a:t>
            </a:r>
          </a:p>
        </p:txBody>
      </p:sp>
      <p:sp>
        <p:nvSpPr>
          <p:cNvPr id="5" name="TextBox 4">
            <a:extLst>
              <a:ext uri="{FF2B5EF4-FFF2-40B4-BE49-F238E27FC236}">
                <a16:creationId xmlns:a16="http://schemas.microsoft.com/office/drawing/2014/main" id="{91293FAD-EBFA-4D84-8E84-1574CB72F00E}"/>
              </a:ext>
            </a:extLst>
          </p:cNvPr>
          <p:cNvSpPr txBox="1"/>
          <p:nvPr/>
        </p:nvSpPr>
        <p:spPr>
          <a:xfrm>
            <a:off x="4387840" y="3992450"/>
            <a:ext cx="3416320" cy="2031325"/>
          </a:xfrm>
          <a:prstGeom prst="rect">
            <a:avLst/>
          </a:prstGeom>
          <a:noFill/>
        </p:spPr>
        <p:txBody>
          <a:bodyPr wrap="none" rtlCol="0">
            <a:spAutoFit/>
          </a:bodyPr>
          <a:lstStyle/>
          <a:p>
            <a:r>
              <a:rPr lang="en-US" dirty="0"/>
              <a:t>Members:</a:t>
            </a:r>
          </a:p>
          <a:p>
            <a:pPr algn="l"/>
            <a:endParaRPr lang="en-US" sz="1800" b="0" i="0" u="none" strike="noStrike" baseline="0" dirty="0">
              <a:solidFill>
                <a:srgbClr val="000000"/>
              </a:solidFill>
              <a:latin typeface="Trebuchet MS" panose="020B0603020202020204" pitchFamily="34" charset="0"/>
            </a:endParaRPr>
          </a:p>
          <a:p>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Cagomoc</a:t>
            </a:r>
            <a:r>
              <a:rPr lang="en-US" sz="1800" b="0" i="0" u="none" strike="noStrike" baseline="0" dirty="0">
                <a:solidFill>
                  <a:srgbClr val="000000"/>
                </a:solidFill>
                <a:latin typeface="Trebuchet MS" panose="020B0603020202020204" pitchFamily="34" charset="0"/>
              </a:rPr>
              <a:t> Niña </a:t>
            </a:r>
            <a:r>
              <a:rPr lang="en-US" sz="1800" b="0" i="0" u="none" strike="noStrike" baseline="0" dirty="0" err="1">
                <a:solidFill>
                  <a:srgbClr val="000000"/>
                </a:solidFill>
                <a:latin typeface="Trebuchet MS" panose="020B0603020202020204" pitchFamily="34" charset="0"/>
              </a:rPr>
              <a:t>Jaira</a:t>
            </a:r>
            <a:r>
              <a:rPr lang="en-US" sz="1800" b="0" i="0" u="none" strike="noStrike" baseline="0" dirty="0">
                <a:solidFill>
                  <a:srgbClr val="000000"/>
                </a:solidFill>
                <a:latin typeface="Trebuchet MS" panose="020B0603020202020204" pitchFamily="34" charset="0"/>
              </a:rPr>
              <a:t> Lael </a:t>
            </a:r>
          </a:p>
          <a:p>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Calilung</a:t>
            </a:r>
            <a:r>
              <a:rPr lang="en-US" sz="1800" b="0" i="0" u="none" strike="noStrike" baseline="0" dirty="0">
                <a:solidFill>
                  <a:srgbClr val="000000"/>
                </a:solidFill>
                <a:latin typeface="Trebuchet MS" panose="020B0603020202020204" pitchFamily="34" charset="0"/>
              </a:rPr>
              <a:t>, Kristal 	</a:t>
            </a:r>
          </a:p>
          <a:p>
            <a:r>
              <a:rPr lang="en-US" dirty="0">
                <a:solidFill>
                  <a:srgbClr val="000000"/>
                </a:solidFill>
                <a:latin typeface="Calibri" panose="020F0502020204030204" pitchFamily="34" charset="0"/>
              </a:rPr>
              <a:t>	</a:t>
            </a:r>
            <a:r>
              <a:rPr lang="en-US" sz="1800" b="0" i="0" u="none" strike="noStrike" baseline="0" dirty="0">
                <a:solidFill>
                  <a:srgbClr val="000000"/>
                </a:solidFill>
                <a:latin typeface="Trebuchet MS" panose="020B0603020202020204" pitchFamily="34" charset="0"/>
              </a:rPr>
              <a:t>Kitts, </a:t>
            </a:r>
            <a:r>
              <a:rPr lang="en-US" sz="1800" b="0" i="0" u="none" strike="noStrike" baseline="0" dirty="0" err="1">
                <a:solidFill>
                  <a:srgbClr val="000000"/>
                </a:solidFill>
                <a:latin typeface="Trebuchet MS" panose="020B0603020202020204" pitchFamily="34" charset="0"/>
              </a:rPr>
              <a:t>Johndell</a:t>
            </a:r>
            <a:r>
              <a:rPr lang="en-US" sz="1800" b="0" i="0" u="none" strike="noStrike" baseline="0" dirty="0">
                <a:solidFill>
                  <a:srgbClr val="000000"/>
                </a:solidFill>
                <a:latin typeface="Trebuchet MS" panose="020B0603020202020204" pitchFamily="34" charset="0"/>
              </a:rPr>
              <a:t> 	</a:t>
            </a:r>
          </a:p>
          <a:p>
            <a:r>
              <a:rPr lang="en-US" dirty="0">
                <a:solidFill>
                  <a:srgbClr val="000000"/>
                </a:solidFill>
                <a:latin typeface="Calibri" panose="020F0502020204030204" pitchFamily="34" charset="0"/>
              </a:rPr>
              <a:t>	</a:t>
            </a:r>
            <a:r>
              <a:rPr lang="en-US" sz="1800" b="0" i="0" u="none" strike="noStrike" baseline="0" dirty="0" err="1">
                <a:solidFill>
                  <a:srgbClr val="000000"/>
                </a:solidFill>
                <a:latin typeface="Trebuchet MS" panose="020B0603020202020204" pitchFamily="34" charset="0"/>
              </a:rPr>
              <a:t>Macatangay</a:t>
            </a:r>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senon</a:t>
            </a:r>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jayson</a:t>
            </a:r>
            <a:r>
              <a:rPr lang="en-US" sz="1800" b="0" i="0" u="none" strike="noStrike" baseline="0" dirty="0">
                <a:solidFill>
                  <a:srgbClr val="000000"/>
                </a:solidFill>
                <a:latin typeface="Trebuchet MS" panose="020B0603020202020204" pitchFamily="34" charset="0"/>
              </a:rPr>
              <a:t> 	</a:t>
            </a:r>
          </a:p>
          <a:p>
            <a:r>
              <a:rPr lang="en-US" dirty="0">
                <a:solidFill>
                  <a:srgbClr val="000000"/>
                </a:solidFill>
                <a:latin typeface="Calibri" panose="020F0502020204030204" pitchFamily="34" charset="0"/>
              </a:rPr>
              <a:t>	</a:t>
            </a:r>
            <a:r>
              <a:rPr lang="en-US" sz="1800" b="0" i="0" u="none" strike="noStrike" baseline="0" dirty="0">
                <a:solidFill>
                  <a:srgbClr val="000000"/>
                </a:solidFill>
                <a:latin typeface="Trebuchet MS" panose="020B0603020202020204" pitchFamily="34" charset="0"/>
              </a:rPr>
              <a:t>Tan, Frederick 	</a:t>
            </a:r>
          </a:p>
        </p:txBody>
      </p:sp>
    </p:spTree>
    <p:extLst>
      <p:ext uri="{BB962C8B-B14F-4D97-AF65-F5344CB8AC3E}">
        <p14:creationId xmlns:p14="http://schemas.microsoft.com/office/powerpoint/2010/main" val="201440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2052034" cy="523220"/>
          </a:xfrm>
          <a:prstGeom prst="rect">
            <a:avLst/>
          </a:prstGeom>
        </p:spPr>
        <p:txBody>
          <a:bodyPr wrap="square">
            <a:spAutoFit/>
          </a:bodyPr>
          <a:lstStyle/>
          <a:p>
            <a:r>
              <a:rPr lang="en-US" sz="2800" dirty="0"/>
              <a:t>Miles Stone</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159480"/>
            <a:ext cx="9852338" cy="4821000"/>
          </a:xfrm>
          <a:prstGeom prst="rect">
            <a:avLst/>
          </a:prstGeom>
        </p:spPr>
        <p:txBody>
          <a:bodyPr wrap="square">
            <a:spAutoFit/>
          </a:bodyPr>
          <a:lstStyle/>
          <a:p>
            <a:pPr marL="8001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 </a:t>
            </a:r>
          </a:p>
          <a:p>
            <a:pPr marL="10287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Production and Manufacturing Execution ------	(July 1 - July 12)</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Assembly of Circuit Module ------------------------	(July 1 - July 12)</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Assembly of whistle ----------------------------------	(July 1 - July 12)</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assembly of Flashlight -------------------------------	(July 1 - July 12)</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Final Assembly Phase --------------------------------	(July 10 - July 12)</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Product release ----------------------------------------	(July 12 - July 13)</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Coding of source code to Arduino ----------------	(June 27 - June 30)</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Flow Chart ----------------------------------------------	(May 31 - June 10)</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Schematic Diagram -----------------------------------	(May 31 - June 10)</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Creating Blueprint ------------------------------------	(June 15 - June 30)</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Product Sampling and Testing 	--------------------	(June 15 - June 21)</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initial Testing -------------------------------------------	(June 15 - June 18)</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Quality Testing -----------------------------------------	(June 19 - June 21)</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Final Testing --------------------------------------------	(June 22 - June 24)</a:t>
            </a:r>
            <a:endParaRPr lang="en-US" sz="1800" dirty="0">
              <a:effectLst/>
              <a:latin typeface="Noto Sans Symbols"/>
              <a:ea typeface="Noto Sans Symbols"/>
              <a:cs typeface="Noto Sans Symbols"/>
            </a:endParaRPr>
          </a:p>
        </p:txBody>
      </p:sp>
    </p:spTree>
    <p:extLst>
      <p:ext uri="{BB962C8B-B14F-4D97-AF65-F5344CB8AC3E}">
        <p14:creationId xmlns:p14="http://schemas.microsoft.com/office/powerpoint/2010/main" val="95261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70ABC-5365-4859-9DF3-1550E2470455}"/>
              </a:ext>
            </a:extLst>
          </p:cNvPr>
          <p:cNvSpPr txBox="1"/>
          <p:nvPr/>
        </p:nvSpPr>
        <p:spPr>
          <a:xfrm>
            <a:off x="2953153" y="2921169"/>
            <a:ext cx="6285695" cy="1015663"/>
          </a:xfrm>
          <a:prstGeom prst="rect">
            <a:avLst/>
          </a:prstGeom>
          <a:noFill/>
        </p:spPr>
        <p:txBody>
          <a:bodyPr wrap="none" rtlCol="0">
            <a:spAutoFit/>
          </a:bodyPr>
          <a:lstStyle/>
          <a:p>
            <a:pPr algn="ctr"/>
            <a:r>
              <a:rPr lang="en-US" sz="6000" dirty="0"/>
              <a:t>Project Documents</a:t>
            </a:r>
          </a:p>
        </p:txBody>
      </p:sp>
    </p:spTree>
    <p:extLst>
      <p:ext uri="{BB962C8B-B14F-4D97-AF65-F5344CB8AC3E}">
        <p14:creationId xmlns:p14="http://schemas.microsoft.com/office/powerpoint/2010/main" val="133758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3378072" cy="523220"/>
          </a:xfrm>
          <a:prstGeom prst="rect">
            <a:avLst/>
          </a:prstGeom>
        </p:spPr>
        <p:txBody>
          <a:bodyPr wrap="square">
            <a:spAutoFit/>
          </a:bodyPr>
          <a:lstStyle/>
          <a:p>
            <a:r>
              <a:rPr lang="en-US" sz="2800" dirty="0"/>
              <a:t>Budget and Costing</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159480"/>
            <a:ext cx="9852338" cy="4228273"/>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Arduino Nano – 600PHP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Wire 12 AWG 5M – 100PHP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3D Printer – 8,999PHP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3D Printer Filaments 1.75mm 1kg – 565PHP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Concave Lens 20pcs – 342PHP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Reflector – 100PHP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Lens Cap – 150PHP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Rechargeable Battery 3.7V – 100PHP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Coil Spring – 10PHP</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XM-L2 – 124PHP</a:t>
            </a:r>
          </a:p>
          <a:p>
            <a:pPr marR="0" lvl="0" algn="just">
              <a:lnSpc>
                <a:spcPct val="107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 11,090PHP</a:t>
            </a:r>
          </a:p>
        </p:txBody>
      </p:sp>
    </p:spTree>
    <p:extLst>
      <p:ext uri="{BB962C8B-B14F-4D97-AF65-F5344CB8AC3E}">
        <p14:creationId xmlns:p14="http://schemas.microsoft.com/office/powerpoint/2010/main" val="211549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964003" cy="523220"/>
          </a:xfrm>
          <a:prstGeom prst="rect">
            <a:avLst/>
          </a:prstGeom>
        </p:spPr>
        <p:txBody>
          <a:bodyPr wrap="square">
            <a:spAutoFit/>
          </a:bodyPr>
          <a:lstStyle/>
          <a:p>
            <a:r>
              <a:rPr lang="en-US" sz="2800" dirty="0"/>
              <a:t>Production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2151513"/>
            <a:ext cx="9852338" cy="2450094"/>
          </a:xfrm>
          <a:prstGeom prst="rect">
            <a:avLst/>
          </a:prstGeom>
        </p:spPr>
        <p:txBody>
          <a:bodyPr wrap="square">
            <a:spAutoFit/>
          </a:bodyPr>
          <a:lstStyle/>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PRODUCT CONCEPT</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Our team decided to create a whistle flashlight for natural disasters such as floods, typhoons, and flash floods. People who reside in areas prone to natural calamities, such as in Metro Manila is our primary target consumers. It can be used as an emergency flashlight and whistle in an emergency. It can, however, be used in any other application that the users deem appropriate.</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290702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964003" cy="523220"/>
          </a:xfrm>
          <a:prstGeom prst="rect">
            <a:avLst/>
          </a:prstGeom>
        </p:spPr>
        <p:txBody>
          <a:bodyPr wrap="square">
            <a:spAutoFit/>
          </a:bodyPr>
          <a:lstStyle/>
          <a:p>
            <a:r>
              <a:rPr lang="en-US" sz="2800" dirty="0"/>
              <a:t>Production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2160149"/>
            <a:ext cx="9852338" cy="2153731"/>
          </a:xfrm>
          <a:prstGeom prst="rect">
            <a:avLst/>
          </a:prstGeom>
        </p:spPr>
        <p:txBody>
          <a:bodyPr wrap="square">
            <a:spAutoFit/>
          </a:bodyPr>
          <a:lstStyle/>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RESEARCH</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Because the Philippines is our target market, we discovered that the country is made up of islands, hence natural disasters are not uncommon. As a result, we come up with a product that is appropriate for the situation. In this regard, we have developed a flashlight with a whistle on the other side.</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03987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964003" cy="523220"/>
          </a:xfrm>
          <a:prstGeom prst="rect">
            <a:avLst/>
          </a:prstGeom>
        </p:spPr>
        <p:txBody>
          <a:bodyPr wrap="square">
            <a:spAutoFit/>
          </a:bodyPr>
          <a:lstStyle/>
          <a:p>
            <a:r>
              <a:rPr lang="en-US" sz="2800" dirty="0"/>
              <a:t>Production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2289539"/>
            <a:ext cx="9852338" cy="1857368"/>
          </a:xfrm>
          <a:prstGeom prst="rect">
            <a:avLst/>
          </a:prstGeom>
        </p:spPr>
        <p:txBody>
          <a:bodyPr wrap="square">
            <a:spAutoFit/>
          </a:bodyPr>
          <a:lstStyle/>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DESIGN</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Our design product is a single stick that combines a flashlight and a whistle. It is made of polystyrene plastic and is therefore sturdy. It is lightweight and easy to transport. It's also a keychain, so it may be stuffed inside a bag's zipper or a key holder, for example.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136678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964003" cy="523220"/>
          </a:xfrm>
          <a:prstGeom prst="rect">
            <a:avLst/>
          </a:prstGeom>
        </p:spPr>
        <p:txBody>
          <a:bodyPr wrap="square">
            <a:spAutoFit/>
          </a:bodyPr>
          <a:lstStyle/>
          <a:p>
            <a:r>
              <a:rPr lang="en-US" sz="2800" dirty="0"/>
              <a:t>Production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2324042"/>
            <a:ext cx="9852338" cy="1264642"/>
          </a:xfrm>
          <a:prstGeom prst="rect">
            <a:avLst/>
          </a:prstGeom>
        </p:spPr>
        <p:txBody>
          <a:bodyPr wrap="square">
            <a:spAutoFit/>
          </a:bodyPr>
          <a:lstStyle/>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CREATE THE FINAL DESIGN</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We will utilize AutoCAD to create the final look of our product, a whistle flashlight. The product will be available in a variety of colors, allowing customers to select their favorite color.</a:t>
            </a:r>
          </a:p>
        </p:txBody>
      </p:sp>
    </p:spTree>
    <p:extLst>
      <p:ext uri="{BB962C8B-B14F-4D97-AF65-F5344CB8AC3E}">
        <p14:creationId xmlns:p14="http://schemas.microsoft.com/office/powerpoint/2010/main" val="88828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964003" cy="523220"/>
          </a:xfrm>
          <a:prstGeom prst="rect">
            <a:avLst/>
          </a:prstGeom>
        </p:spPr>
        <p:txBody>
          <a:bodyPr wrap="square">
            <a:spAutoFit/>
          </a:bodyPr>
          <a:lstStyle/>
          <a:p>
            <a:r>
              <a:rPr lang="en-US" sz="2800" dirty="0"/>
              <a:t>Production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642553"/>
            <a:ext cx="9852338" cy="4228273"/>
          </a:xfrm>
          <a:prstGeom prst="rect">
            <a:avLst/>
          </a:prstGeom>
        </p:spPr>
        <p:txBody>
          <a:bodyPr wrap="square">
            <a:spAutoFit/>
          </a:bodyPr>
          <a:lstStyle/>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MANUFACTURING AND ASSEMBLY</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We will use a 3D Printing machine to create the product, which will employ polystyrene plastic to manufacture the product case, lens cap, and flashlight body where the whistle will be attached. After the printing is completed, we will prepare all of the product's components. The lens, the lamp or LED, the reflector, the lens cap, the flashlight body casing with a whistle on the end, the micro-Arduino, the switch, the 3000mAh rechargeable battery, keychain holder, and wires are all present in this case.</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To put it together, we'll first program the micro-Arduino and then connect the switch, battery, and cables. Second, attach the Lens to the LED Reflector and Cap, then place the bulb or LED inside. Third, the attached material from step one will not be inserted into the flashlight body shell. Fourth, we'll combine the outputs from steps two and three. Finally, we'll add the finishing touches, which will be the keychain holder.</a:t>
            </a:r>
          </a:p>
          <a:p>
            <a:pPr marL="914400" marR="0" algn="just">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291716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498177" cy="523220"/>
          </a:xfrm>
          <a:prstGeom prst="rect">
            <a:avLst/>
          </a:prstGeom>
        </p:spPr>
        <p:txBody>
          <a:bodyPr wrap="square">
            <a:spAutoFit/>
          </a:bodyPr>
          <a:lstStyle/>
          <a:p>
            <a:r>
              <a:rPr lang="en-US" sz="2800" dirty="0"/>
              <a:t>Marketing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159480"/>
            <a:ext cx="9852338" cy="4310026"/>
          </a:xfrm>
          <a:prstGeom prst="rect">
            <a:avLst/>
          </a:prstGeom>
        </p:spPr>
        <p:txBody>
          <a:bodyPr wrap="square">
            <a:spAutoFit/>
          </a:bodyPr>
          <a:lstStyle/>
          <a:p>
            <a:pPr marL="8001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Marketing Objectives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Increase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Build Brand Awareness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Enhance Customer Relationships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1200"/>
              </a:spcBef>
              <a:spcAft>
                <a:spcPts val="100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Target Customer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Demographics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Any 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Male/Female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Employed/Unemployed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120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Geographics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Any Location (Within the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051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2498177" cy="523220"/>
          </a:xfrm>
          <a:prstGeom prst="rect">
            <a:avLst/>
          </a:prstGeom>
        </p:spPr>
        <p:txBody>
          <a:bodyPr wrap="square">
            <a:spAutoFit/>
          </a:bodyPr>
          <a:lstStyle/>
          <a:p>
            <a:r>
              <a:rPr lang="en-US" sz="2800" dirty="0"/>
              <a:t>Marketing Plan</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159480"/>
            <a:ext cx="9852338" cy="5123197"/>
          </a:xfrm>
          <a:prstGeom prst="rect">
            <a:avLst/>
          </a:prstGeom>
        </p:spPr>
        <p:txBody>
          <a:bodyPr wrap="square">
            <a:spAutoFit/>
          </a:bodyPr>
          <a:lstStyle/>
          <a:p>
            <a:pPr marL="0" marR="0" algn="just">
              <a:lnSpc>
                <a:spcPct val="115000"/>
              </a:lnSpc>
              <a:spcBef>
                <a:spcPts val="1200"/>
              </a:spcBef>
              <a:spcAft>
                <a:spcPts val="100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Marketing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Product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Introduce product functionality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Improve product quality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120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Set competitive prices for existing products in the market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120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Place or 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Product availability on small business owners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Product availability on wholesalers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Product availability on retailers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1200"/>
              </a:spcBef>
              <a:spcAft>
                <a:spcPts val="0"/>
              </a:spcAft>
            </a:pPr>
            <a:r>
              <a:rPr lang="en-PH" sz="1800" b="1" dirty="0">
                <a:effectLst/>
                <a:latin typeface="Calibri" panose="020F0502020204030204" pitchFamily="34" charset="0"/>
                <a:ea typeface="Calibri" panose="020F0502020204030204" pitchFamily="34" charset="0"/>
                <a:cs typeface="Times New Roman" panose="02020603050405020304" pitchFamily="18" charset="0"/>
              </a:rPr>
              <a:t>Promotion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Personal (face-to-face) selling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Traditional advertising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Direct Marketing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553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703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506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1" y="546107"/>
            <a:ext cx="3107515" cy="523220"/>
          </a:xfrm>
          <a:prstGeom prst="rect">
            <a:avLst/>
          </a:prstGeom>
        </p:spPr>
        <p:txBody>
          <a:bodyPr wrap="square">
            <a:spAutoFit/>
          </a:bodyPr>
          <a:lstStyle/>
          <a:p>
            <a:r>
              <a:rPr lang="en-US" sz="2800" dirty="0"/>
              <a:t>Problem Statement</a:t>
            </a:r>
          </a:p>
        </p:txBody>
      </p:sp>
      <p:sp>
        <p:nvSpPr>
          <p:cNvPr id="6" name="Rectangle 5">
            <a:extLst>
              <a:ext uri="{FF2B5EF4-FFF2-40B4-BE49-F238E27FC236}">
                <a16:creationId xmlns:a16="http://schemas.microsoft.com/office/drawing/2014/main" id="{4D1292C9-8D5B-4CB5-B1D9-035BF32EDECB}"/>
              </a:ext>
            </a:extLst>
          </p:cNvPr>
          <p:cNvSpPr/>
          <p:nvPr/>
        </p:nvSpPr>
        <p:spPr>
          <a:xfrm>
            <a:off x="1468192" y="1159480"/>
            <a:ext cx="9852338" cy="2308324"/>
          </a:xfrm>
          <a:prstGeom prst="rect">
            <a:avLst/>
          </a:prstGeom>
        </p:spPr>
        <p:txBody>
          <a:bodyPr wrap="square">
            <a:spAutoFit/>
          </a:bodyPr>
          <a:lstStyle/>
          <a:p>
            <a:pPr algn="just"/>
            <a:r>
              <a:rPr lang="en-US" sz="1800" b="0" i="0" u="none" strike="noStrike" baseline="0" dirty="0">
                <a:solidFill>
                  <a:srgbClr val="000000"/>
                </a:solidFill>
                <a:latin typeface="Calibri" panose="020F0502020204030204" pitchFamily="34" charset="0"/>
              </a:rPr>
              <a:t>The Philippines is a Southeast Asian archipelago. It is a group of around 7,640 islands located in the western Pacific Ocean. Thus, natural calamities are a common disaster in our nation. Typhoons, flooding, landslides, earthquakes, and volcanic eruptions are all natural disasters in the Philippines. Heavy rains, which could continue for five to seven days, are expected, potentially causing flooding and landslides. </a:t>
            </a:r>
            <a:r>
              <a:rPr lang="en-US" dirty="0">
                <a:solidFill>
                  <a:srgbClr val="000000"/>
                </a:solidFill>
                <a:latin typeface="Calibri" panose="020F0502020204030204" pitchFamily="34" charset="0"/>
              </a:rPr>
              <a:t>And in these calamities that many people that have died. Many people could have been potentially survived if they have only a tool that will signal the rescuers that they are still alive and trapped because of these calamities. A simple tool that could potentially help save many lives in times of these events.</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7480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2891384" cy="523220"/>
          </a:xfrm>
          <a:prstGeom prst="rect">
            <a:avLst/>
          </a:prstGeom>
        </p:spPr>
        <p:txBody>
          <a:bodyPr wrap="square">
            <a:spAutoFit/>
          </a:bodyPr>
          <a:lstStyle/>
          <a:p>
            <a:r>
              <a:rPr lang="en-US" sz="2800" dirty="0"/>
              <a:t>Problem Goals</a:t>
            </a:r>
          </a:p>
        </p:txBody>
      </p:sp>
      <p:sp>
        <p:nvSpPr>
          <p:cNvPr id="5" name="Rectangle 4">
            <a:extLst>
              <a:ext uri="{FF2B5EF4-FFF2-40B4-BE49-F238E27FC236}">
                <a16:creationId xmlns:a16="http://schemas.microsoft.com/office/drawing/2014/main" id="{5ED97C02-2ADF-4366-8069-AD8B2729F1C2}"/>
              </a:ext>
            </a:extLst>
          </p:cNvPr>
          <p:cNvSpPr/>
          <p:nvPr/>
        </p:nvSpPr>
        <p:spPr>
          <a:xfrm>
            <a:off x="1468192" y="1159480"/>
            <a:ext cx="9852338" cy="1200329"/>
          </a:xfrm>
          <a:prstGeom prst="rect">
            <a:avLst/>
          </a:prstGeom>
        </p:spPr>
        <p:txBody>
          <a:bodyPr wrap="square">
            <a:spAutoFit/>
          </a:bodyPr>
          <a:lstStyle/>
          <a:p>
            <a:r>
              <a:rPr lang="en-US" dirty="0">
                <a:solidFill>
                  <a:srgbClr val="000000"/>
                </a:solidFill>
                <a:latin typeface="Calibri" panose="020F0502020204030204" pitchFamily="34" charset="0"/>
              </a:rPr>
              <a:t>Our Goal is to develop A simple tool that could potentially help save many lives in times of Natural Disasters, Emergencies and Potential Danger. A simple tool that is portable, reliable and effective.  A simple tool that can be easily mass produce and cheap for everyone can have.</a:t>
            </a:r>
          </a:p>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7719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2052034" cy="523220"/>
          </a:xfrm>
          <a:prstGeom prst="rect">
            <a:avLst/>
          </a:prstGeom>
        </p:spPr>
        <p:txBody>
          <a:bodyPr wrap="square">
            <a:spAutoFit/>
          </a:bodyPr>
          <a:lstStyle/>
          <a:p>
            <a:r>
              <a:rPr lang="en-US" sz="2800" dirty="0"/>
              <a:t>Scope</a:t>
            </a:r>
          </a:p>
        </p:txBody>
      </p:sp>
      <p:sp>
        <p:nvSpPr>
          <p:cNvPr id="6" name="Rectangle 5">
            <a:extLst>
              <a:ext uri="{FF2B5EF4-FFF2-40B4-BE49-F238E27FC236}">
                <a16:creationId xmlns:a16="http://schemas.microsoft.com/office/drawing/2014/main" id="{C126AC6F-F05B-4A0F-8156-ACD09463A41A}"/>
              </a:ext>
            </a:extLst>
          </p:cNvPr>
          <p:cNvSpPr/>
          <p:nvPr/>
        </p:nvSpPr>
        <p:spPr>
          <a:xfrm>
            <a:off x="1468192" y="1159480"/>
            <a:ext cx="9852338" cy="4278094"/>
          </a:xfrm>
          <a:prstGeom prst="rect">
            <a:avLst/>
          </a:prstGeom>
        </p:spPr>
        <p:txBody>
          <a:bodyPr wrap="square">
            <a:spAutoFit/>
          </a:bodyPr>
          <a:lstStyle/>
          <a:p>
            <a:pPr algn="just"/>
            <a:r>
              <a:rPr lang="en-US" sz="1600" b="0" i="0" u="none" strike="noStrike" baseline="0" dirty="0">
                <a:solidFill>
                  <a:srgbClr val="000000"/>
                </a:solidFill>
                <a:latin typeface="Calibri" panose="020F0502020204030204" pitchFamily="34" charset="0"/>
              </a:rPr>
              <a:t>	In keeping with these goals, our product intends to provide assistance to people in times of need. Typhoons, landslides, earthquakes, and volcanic eruptions are among the natural disasters that require immediate action. It's compact and lightweight, so you can take it with you everywhere you go. Our invention serves two purposes: it may be used as a flashlight, which is a more convenient and safe alternative to using a candle stick. A switch on our flashlight may be adjusted to turn it on, off, or signal danger (distress SOS signal). The second type is a whistle that can be used by blowing air into the opening area of the whistle using the mouth. </a:t>
            </a:r>
          </a:p>
          <a:p>
            <a:r>
              <a:rPr lang="en-US" sz="1600" b="0" i="0" u="none" strike="noStrike" baseline="0" dirty="0">
                <a:solidFill>
                  <a:srgbClr val="000000"/>
                </a:solidFill>
                <a:latin typeface="Calibri" panose="020F0502020204030204" pitchFamily="34" charset="0"/>
              </a:rPr>
              <a:t>	</a:t>
            </a:r>
          </a:p>
          <a:p>
            <a:r>
              <a:rPr lang="en-US" sz="1600" b="0" i="0" u="none" strike="noStrike" baseline="0" dirty="0">
                <a:solidFill>
                  <a:srgbClr val="000000"/>
                </a:solidFill>
                <a:latin typeface="Calibri" panose="020F0502020204030204" pitchFamily="34" charset="0"/>
              </a:rPr>
              <a:t>	Though our device is primarily designed for usage in natural catastrophe situations, it can be used for other applications. When you're in a jam, our product comes in handy, such as when you're alone at night and need self-defense, especially if you're a woman. Second, when there is a sudden change in electricity in your neighborhood, it can also be used as an emergency flashlight. And there are numerous other applications. </a:t>
            </a:r>
          </a:p>
          <a:p>
            <a:r>
              <a:rPr lang="en-US" sz="1600" b="0" i="0" u="none" strike="noStrike" baseline="0" dirty="0">
                <a:solidFill>
                  <a:srgbClr val="000000"/>
                </a:solidFill>
                <a:latin typeface="Calibri" panose="020F0502020204030204" pitchFamily="34" charset="0"/>
              </a:rPr>
              <a:t>	</a:t>
            </a:r>
          </a:p>
          <a:p>
            <a:r>
              <a:rPr lang="en-US" sz="1600" dirty="0">
                <a:solidFill>
                  <a:srgbClr val="000000"/>
                </a:solidFill>
                <a:latin typeface="Calibri" panose="020F0502020204030204" pitchFamily="34" charset="0"/>
              </a:rPr>
              <a:t>	</a:t>
            </a:r>
            <a:r>
              <a:rPr lang="en-US" sz="1600" b="0" i="0" u="none" strike="noStrike" baseline="0" dirty="0">
                <a:solidFill>
                  <a:srgbClr val="000000"/>
                </a:solidFill>
                <a:latin typeface="Calibri" panose="020F0502020204030204" pitchFamily="34" charset="0"/>
              </a:rPr>
              <a:t>Because our device has a 3000mAh rechargeable battery, we can only use the flashlight for a limited time. It is dependent on the user's behavior. However, if utilized in a typical manner, the battery can last up to 5 hours. Also, because our device is constructed of plastic and is not waterproof, it may not work if submerged in water for an extended period of time. The whistle, on the other hand, can be used indefinitely with or without a charge or when submerged in water. </a:t>
            </a:r>
            <a:endParaRPr lang="en-US" sz="1600" dirty="0"/>
          </a:p>
        </p:txBody>
      </p:sp>
    </p:spTree>
    <p:extLst>
      <p:ext uri="{BB962C8B-B14F-4D97-AF65-F5344CB8AC3E}">
        <p14:creationId xmlns:p14="http://schemas.microsoft.com/office/powerpoint/2010/main" val="406883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2052034" cy="523220"/>
          </a:xfrm>
          <a:prstGeom prst="rect">
            <a:avLst/>
          </a:prstGeom>
        </p:spPr>
        <p:txBody>
          <a:bodyPr wrap="square">
            <a:spAutoFit/>
          </a:bodyPr>
          <a:lstStyle/>
          <a:p>
            <a:r>
              <a:rPr lang="en-US" sz="2800" dirty="0"/>
              <a:t>BENEFITS</a:t>
            </a:r>
          </a:p>
        </p:txBody>
      </p:sp>
      <p:sp>
        <p:nvSpPr>
          <p:cNvPr id="6" name="Rectangle 5">
            <a:extLst>
              <a:ext uri="{FF2B5EF4-FFF2-40B4-BE49-F238E27FC236}">
                <a16:creationId xmlns:a16="http://schemas.microsoft.com/office/drawing/2014/main" id="{38748523-BC6F-47BD-8311-38E7679709AA}"/>
              </a:ext>
            </a:extLst>
          </p:cNvPr>
          <p:cNvSpPr/>
          <p:nvPr/>
        </p:nvSpPr>
        <p:spPr>
          <a:xfrm>
            <a:off x="1468192" y="1159480"/>
            <a:ext cx="9852338" cy="4524315"/>
          </a:xfrm>
          <a:prstGeom prst="rect">
            <a:avLst/>
          </a:prstGeom>
        </p:spPr>
        <p:txBody>
          <a:bodyPr wrap="square">
            <a:spAutoFit/>
          </a:bodyPr>
          <a:lstStyle/>
          <a:p>
            <a:r>
              <a:rPr lang="en-US" sz="1800" b="1" i="0" u="none" strike="noStrike" baseline="0" dirty="0">
                <a:solidFill>
                  <a:srgbClr val="000000"/>
                </a:solidFill>
                <a:latin typeface="Calibri" panose="020F0502020204030204" pitchFamily="34" charset="0"/>
              </a:rPr>
              <a:t>Hard BENEFITS: </a:t>
            </a:r>
            <a:endParaRPr lang="en-US" sz="1800" b="0" i="0" u="none" strike="noStrike" baseline="0" dirty="0">
              <a:solidFill>
                <a:srgbClr val="000000"/>
              </a:solidFill>
              <a:latin typeface="Symbol" panose="05050102010706020507" pitchFamily="18" charset="2"/>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Low Unit Cost of Operations</a:t>
            </a:r>
          </a:p>
          <a:p>
            <a:r>
              <a:rPr lang="en-US" dirty="0">
                <a:solidFill>
                  <a:srgbClr val="000000"/>
                </a:solidFill>
                <a:latin typeface="Calibri" panose="020F0502020204030204" pitchFamily="34" charset="0"/>
              </a:rPr>
              <a:t>●	Low Unit Cost of Production</a:t>
            </a:r>
          </a:p>
          <a:p>
            <a:r>
              <a:rPr lang="en-US" dirty="0">
                <a:solidFill>
                  <a:srgbClr val="000000"/>
                </a:solidFill>
                <a:latin typeface="Calibri" panose="020F0502020204030204" pitchFamily="34" charset="0"/>
              </a:rPr>
              <a:t>●	Low Transaction Cost</a:t>
            </a:r>
          </a:p>
          <a:p>
            <a:r>
              <a:rPr lang="en-US" dirty="0">
                <a:solidFill>
                  <a:srgbClr val="000000"/>
                </a:solidFill>
                <a:latin typeface="Calibri" panose="020F0502020204030204" pitchFamily="34" charset="0"/>
              </a:rPr>
              <a:t>●	Low Transportation Cost</a:t>
            </a:r>
          </a:p>
          <a:p>
            <a:r>
              <a:rPr lang="en-US" dirty="0">
                <a:solidFill>
                  <a:srgbClr val="000000"/>
                </a:solidFill>
                <a:latin typeface="Calibri" panose="020F0502020204030204" pitchFamily="34" charset="0"/>
              </a:rPr>
              <a:t>●	Low Manpower</a:t>
            </a:r>
          </a:p>
          <a:p>
            <a:endParaRPr lang="en-US" sz="1800" b="0" i="0" u="none" strike="noStrike" baseline="0" dirty="0">
              <a:solidFill>
                <a:srgbClr val="000000"/>
              </a:solidFill>
              <a:latin typeface="Calibri" panose="020F0502020204030204" pitchFamily="34" charset="0"/>
            </a:endParaRPr>
          </a:p>
          <a:p>
            <a:pPr algn="l"/>
            <a:r>
              <a:rPr lang="en-US" sz="1800" b="1" i="0" u="none" strike="noStrike" baseline="0" dirty="0">
                <a:solidFill>
                  <a:srgbClr val="000000"/>
                </a:solidFill>
                <a:latin typeface="Calibri" panose="020F0502020204030204" pitchFamily="34" charset="0"/>
              </a:rPr>
              <a:t>SOFT BENEFITS:</a:t>
            </a:r>
          </a:p>
          <a:p>
            <a:pPr algn="l"/>
            <a:r>
              <a:rPr lang="en-US" sz="1800" b="1" i="0" u="none" strike="noStrike" baseline="0" dirty="0">
                <a:solidFill>
                  <a:srgbClr val="000000"/>
                </a:solidFill>
                <a:latin typeface="Calibri" panose="020F0502020204030204" pitchFamily="34" charset="0"/>
              </a:rPr>
              <a:t> </a:t>
            </a:r>
            <a:endParaRPr lang="en-US" sz="1800" b="0" i="0" u="none" strike="noStrike" baseline="0" dirty="0">
              <a:solidFill>
                <a:srgbClr val="000000"/>
              </a:solidFill>
              <a:latin typeface="Symbol" panose="05050102010706020507" pitchFamily="18" charset="2"/>
            </a:endParaRPr>
          </a:p>
          <a:p>
            <a:r>
              <a:rPr lang="en-US" sz="1800" b="0" i="0" u="none" strike="noStrike" baseline="0" dirty="0">
                <a:latin typeface="Calibri" panose="020F0502020204030204" pitchFamily="34" charset="0"/>
              </a:rPr>
              <a:t>●	Low Cash Flow</a:t>
            </a:r>
          </a:p>
          <a:p>
            <a:r>
              <a:rPr lang="en-US" sz="1800" b="0" i="0" u="none" strike="noStrike" baseline="0" dirty="0">
                <a:latin typeface="Calibri" panose="020F0502020204030204" pitchFamily="34" charset="0"/>
              </a:rPr>
              <a:t>●	Avoidance of capacity enhancement</a:t>
            </a:r>
          </a:p>
          <a:p>
            <a:r>
              <a:rPr lang="en-US" sz="1800" b="0" i="0" u="none" strike="noStrike" baseline="0" dirty="0">
                <a:latin typeface="Calibri" panose="020F0502020204030204" pitchFamily="34" charset="0"/>
              </a:rPr>
              <a:t>●	Increased safety in the workplace</a:t>
            </a:r>
          </a:p>
          <a:p>
            <a:r>
              <a:rPr lang="en-US" sz="1800" b="0" i="0" u="none" strike="noStrike" baseline="0" dirty="0">
                <a:latin typeface="Calibri" panose="020F0502020204030204" pitchFamily="34" charset="0"/>
              </a:rPr>
              <a:t>●	Increased employee satisfaction</a:t>
            </a:r>
          </a:p>
          <a:p>
            <a:r>
              <a:rPr lang="en-US" sz="1800" b="0" i="0" u="none" strike="noStrike" baseline="0" dirty="0">
                <a:latin typeface="Calibri" panose="020F0502020204030204" pitchFamily="34" charset="0"/>
              </a:rPr>
              <a:t>●	Increased customer satisfaction</a:t>
            </a:r>
          </a:p>
          <a:p>
            <a:endParaRPr lang="en-US"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350038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3383618" cy="523220"/>
          </a:xfrm>
          <a:prstGeom prst="rect">
            <a:avLst/>
          </a:prstGeom>
        </p:spPr>
        <p:txBody>
          <a:bodyPr wrap="square">
            <a:spAutoFit/>
          </a:bodyPr>
          <a:lstStyle/>
          <a:p>
            <a:r>
              <a:rPr lang="en-US" sz="2800" dirty="0"/>
              <a:t>Organizational Chart</a:t>
            </a:r>
          </a:p>
        </p:txBody>
      </p:sp>
      <p:pic>
        <p:nvPicPr>
          <p:cNvPr id="5" name="Picture 4">
            <a:extLst>
              <a:ext uri="{FF2B5EF4-FFF2-40B4-BE49-F238E27FC236}">
                <a16:creationId xmlns:a16="http://schemas.microsoft.com/office/drawing/2014/main" id="{0D6E3C66-4B9D-4AC4-B00D-254590E4E122}"/>
              </a:ext>
            </a:extLst>
          </p:cNvPr>
          <p:cNvPicPr>
            <a:picLocks noChangeAspect="1"/>
          </p:cNvPicPr>
          <p:nvPr/>
        </p:nvPicPr>
        <p:blipFill>
          <a:blip r:embed="rId2"/>
          <a:stretch>
            <a:fillRect/>
          </a:stretch>
        </p:blipFill>
        <p:spPr>
          <a:xfrm>
            <a:off x="3225478" y="1273215"/>
            <a:ext cx="5741043" cy="4311570"/>
          </a:xfrm>
          <a:prstGeom prst="rect">
            <a:avLst/>
          </a:prstGeom>
        </p:spPr>
      </p:pic>
    </p:spTree>
    <p:extLst>
      <p:ext uri="{BB962C8B-B14F-4D97-AF65-F5344CB8AC3E}">
        <p14:creationId xmlns:p14="http://schemas.microsoft.com/office/powerpoint/2010/main" val="19093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4444974" cy="523220"/>
          </a:xfrm>
          <a:prstGeom prst="rect">
            <a:avLst/>
          </a:prstGeom>
        </p:spPr>
        <p:txBody>
          <a:bodyPr wrap="square">
            <a:spAutoFit/>
          </a:bodyPr>
          <a:lstStyle/>
          <a:p>
            <a:r>
              <a:rPr lang="en-US" sz="2800" dirty="0"/>
              <a:t>Work Breakdown Structure</a:t>
            </a:r>
          </a:p>
        </p:txBody>
      </p:sp>
      <p:pic>
        <p:nvPicPr>
          <p:cNvPr id="5" name="Picture 4">
            <a:extLst>
              <a:ext uri="{FF2B5EF4-FFF2-40B4-BE49-F238E27FC236}">
                <a16:creationId xmlns:a16="http://schemas.microsoft.com/office/drawing/2014/main" id="{413C3470-F4FF-4968-B7E0-A942AD56887F}"/>
              </a:ext>
            </a:extLst>
          </p:cNvPr>
          <p:cNvPicPr>
            <a:picLocks noChangeAspect="1"/>
          </p:cNvPicPr>
          <p:nvPr/>
        </p:nvPicPr>
        <p:blipFill>
          <a:blip r:embed="rId2"/>
          <a:stretch>
            <a:fillRect/>
          </a:stretch>
        </p:blipFill>
        <p:spPr>
          <a:xfrm>
            <a:off x="3243504" y="1805354"/>
            <a:ext cx="5704993" cy="3715751"/>
          </a:xfrm>
          <a:prstGeom prst="rect">
            <a:avLst/>
          </a:prstGeom>
        </p:spPr>
      </p:pic>
    </p:spTree>
    <p:extLst>
      <p:ext uri="{BB962C8B-B14F-4D97-AF65-F5344CB8AC3E}">
        <p14:creationId xmlns:p14="http://schemas.microsoft.com/office/powerpoint/2010/main" val="418885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BDA023-0642-48AD-9F93-A174742E7F76}"/>
              </a:ext>
            </a:extLst>
          </p:cNvPr>
          <p:cNvSpPr/>
          <p:nvPr/>
        </p:nvSpPr>
        <p:spPr>
          <a:xfrm>
            <a:off x="2004812" y="546107"/>
            <a:ext cx="2052034" cy="523220"/>
          </a:xfrm>
          <a:prstGeom prst="rect">
            <a:avLst/>
          </a:prstGeom>
        </p:spPr>
        <p:txBody>
          <a:bodyPr wrap="square">
            <a:spAutoFit/>
          </a:bodyPr>
          <a:lstStyle/>
          <a:p>
            <a:r>
              <a:rPr lang="en-US" sz="2800" dirty="0"/>
              <a:t>Miles Stone</a:t>
            </a:r>
          </a:p>
        </p:txBody>
      </p:sp>
      <p:sp>
        <p:nvSpPr>
          <p:cNvPr id="3" name="Rectangle 2">
            <a:extLst>
              <a:ext uri="{FF2B5EF4-FFF2-40B4-BE49-F238E27FC236}">
                <a16:creationId xmlns:a16="http://schemas.microsoft.com/office/drawing/2014/main" id="{256AF687-C12A-4813-B7CA-DD3833558E2E}"/>
              </a:ext>
            </a:extLst>
          </p:cNvPr>
          <p:cNvSpPr/>
          <p:nvPr/>
        </p:nvSpPr>
        <p:spPr>
          <a:xfrm>
            <a:off x="1468192" y="1159480"/>
            <a:ext cx="9852338" cy="4222053"/>
          </a:xfrm>
          <a:prstGeom prst="rect">
            <a:avLst/>
          </a:prstGeom>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First meetings ------------------------------------------	(April 20 - April 26)</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Brain Storming -----------------------------------------	(April 20 - May 4)</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Planning and initial Document Drafting ---------	(April 27 - May 4)</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Document Revisions ---------------------------------	(May 4 - June 24)</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Research and Development ------------------------	(May 4- June 24)</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Project estimating ------------------------------------	(May 5 - May 18)</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Project Material Canvassing ------------------------	(May 20 - May 31)</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Marketing Introductory -----------------------------	(May 31 - June 10)</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Budgeting and Costing ------------------------------	(May 31 - June 15)</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Production planning ---------------------------------	(May 31 - June 24)</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Material Acquisition ----------------------------------	(June 30 - July 10)</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Material Testing ---------------------------------------	(June 30 - July 10)</a:t>
            </a:r>
            <a:endParaRPr lang="en-US" sz="1800" dirty="0">
              <a:effectLst/>
              <a:latin typeface="Noto Sans Symbols"/>
              <a:ea typeface="Noto Sans Symbols"/>
              <a:cs typeface="Noto Sans Symbols"/>
            </a:endParaRPr>
          </a:p>
          <a:p>
            <a:pPr marL="342900" marR="0" lvl="0" indent="-342900">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Finalization of Document ---------------------------	(June 24 - June 29) </a:t>
            </a:r>
            <a:endParaRPr lang="en-US" sz="1800" dirty="0">
              <a:effectLst/>
              <a:latin typeface="Noto Sans Symbols"/>
              <a:ea typeface="Noto Sans Symbols"/>
              <a:cs typeface="Noto Sans Symbols"/>
            </a:endParaRPr>
          </a:p>
          <a:p>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50946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3060</TotalTime>
  <Words>1511</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Noto Sans Symbols</vt:lpstr>
      <vt:lpstr>Symbol</vt:lpstr>
      <vt:lpstr>Trebuchet MS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DELL Inspiron</dc:creator>
  <cp:lastModifiedBy>FREDERICK B. TAN</cp:lastModifiedBy>
  <cp:revision>33</cp:revision>
  <dcterms:created xsi:type="dcterms:W3CDTF">2021-07-24T09:33:49Z</dcterms:created>
  <dcterms:modified xsi:type="dcterms:W3CDTF">2022-06-01T03:43:35Z</dcterms:modified>
</cp:coreProperties>
</file>