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8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2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8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9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7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8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6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7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5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9B8CA-051C-45F0-BEAC-8E0AA883C3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348" r="-1" b="1204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F2DA591-A8E7-4671-830C-469527BC6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10000" dirty="0"/>
              <a:t>Final Project  Snake</a:t>
            </a:r>
            <a:endParaRPr lang="zh-TW" altLang="en-US" sz="10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B16506-FBDD-4245-9901-3FF2B0B47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1"/>
            <a:ext cx="9144000" cy="201712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2400" dirty="0"/>
              <a:t>B09901076</a:t>
            </a:r>
            <a:r>
              <a:rPr lang="zh-TW" altLang="en-US" sz="2400" dirty="0"/>
              <a:t> 林冠諺</a:t>
            </a:r>
            <a:endParaRPr lang="en-US" altLang="zh-TW" sz="2400" dirty="0"/>
          </a:p>
          <a:p>
            <a:pPr algn="ctr">
              <a:lnSpc>
                <a:spcPct val="100000"/>
              </a:lnSpc>
            </a:pPr>
            <a:r>
              <a:rPr lang="en-US" altLang="zh-TW" sz="2400" dirty="0"/>
              <a:t>B09901141</a:t>
            </a:r>
            <a:r>
              <a:rPr lang="zh-TW" altLang="en-US" sz="2400" dirty="0"/>
              <a:t> 吳聲定</a:t>
            </a:r>
            <a:endParaRPr lang="en-US" altLang="zh-TW" sz="2400" dirty="0"/>
          </a:p>
          <a:p>
            <a:pPr algn="ctr">
              <a:lnSpc>
                <a:spcPct val="100000"/>
              </a:lnSpc>
            </a:pPr>
            <a:r>
              <a:rPr lang="en-US" altLang="zh-TW" sz="2400" dirty="0"/>
              <a:t>B09901147</a:t>
            </a:r>
            <a:r>
              <a:rPr lang="zh-TW" altLang="en-US" sz="2400" dirty="0"/>
              <a:t> 林伯叡</a:t>
            </a:r>
            <a:endParaRPr lang="en-US" altLang="zh-TW" sz="2400" dirty="0"/>
          </a:p>
          <a:p>
            <a:pPr algn="ctr">
              <a:lnSpc>
                <a:spcPct val="100000"/>
              </a:lnSpc>
            </a:pPr>
            <a:r>
              <a:rPr lang="en-US" altLang="zh-TW" sz="2400" dirty="0"/>
              <a:t>B09901151</a:t>
            </a:r>
            <a:r>
              <a:rPr lang="zh-TW" altLang="en-US" sz="2400" dirty="0"/>
              <a:t> 邱名祺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00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E9C4B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393F081-09F1-4A93-9B74-929AFCE0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altLang="zh-TW" sz="6800" dirty="0">
                <a:solidFill>
                  <a:schemeClr val="bg1"/>
                </a:solidFill>
              </a:rPr>
              <a:t>No Bound Mode</a:t>
            </a:r>
            <a:endParaRPr lang="zh-TW" altLang="en-US" sz="68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856F90-2B33-4509-A8D0-897A938D7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41222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Footlight MT Light" panose="0204060206030A020304" pitchFamily="18" charset="0"/>
              </a:rPr>
              <a:t>No Bound on the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x-axis</a:t>
            </a:r>
            <a:r>
              <a:rPr lang="en-US" altLang="zh-TW" dirty="0">
                <a:latin typeface="Footlight MT Light" panose="0204060206030A020304" pitchFamily="18" charset="0"/>
              </a:rPr>
              <a:t>.</a:t>
            </a:r>
          </a:p>
          <a:p>
            <a:r>
              <a:rPr lang="en-US" altLang="zh-TW" dirty="0">
                <a:latin typeface="Footlight MT Light" panose="0204060206030A020304" pitchFamily="18" charset="0"/>
              </a:rPr>
              <a:t>Every row has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2 walls</a:t>
            </a:r>
            <a:r>
              <a:rPr lang="en-US" altLang="zh-TW" dirty="0">
                <a:latin typeface="Footlight MT Light" panose="0204060206030A020304" pitchFamily="18" charset="0"/>
              </a:rPr>
              <a:t>.</a:t>
            </a:r>
          </a:p>
          <a:p>
            <a:r>
              <a:rPr lang="en-US" altLang="zh-TW" dirty="0">
                <a:latin typeface="Footlight MT Light" panose="0204060206030A020304" pitchFamily="18" charset="0"/>
              </a:rPr>
              <a:t>Apple: Score+1</a:t>
            </a:r>
          </a:p>
          <a:p>
            <a:r>
              <a:rPr lang="en-US" altLang="zh-TW" dirty="0">
                <a:latin typeface="Footlight MT Light" panose="0204060206030A020304" pitchFamily="18" charset="0"/>
              </a:rPr>
              <a:t>Orange: Score+3. Every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2 times </a:t>
            </a:r>
            <a:r>
              <a:rPr lang="en-US" altLang="zh-TW" dirty="0">
                <a:latin typeface="Footlight MT Light" panose="0204060206030A020304" pitchFamily="18" charset="0"/>
              </a:rPr>
              <a:t>the snake changes the direction, it’ll move to the </a:t>
            </a:r>
            <a:r>
              <a:rPr lang="en-US" altLang="zh-TW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a</a:t>
            </a:r>
            <a:r>
              <a:rPr lang="en-US" altLang="zh-TW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djacent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Footlight MT Light" panose="0204060206030A020304" pitchFamily="18" charset="0"/>
              </a:rPr>
              <a:t> block.</a:t>
            </a:r>
          </a:p>
          <a:p>
            <a:r>
              <a:rPr lang="en-US" altLang="zh-TW" dirty="0">
                <a:solidFill>
                  <a:srgbClr val="202124"/>
                </a:solidFill>
                <a:latin typeface="Footlight MT Light" panose="0204060206030A020304" pitchFamily="18" charset="0"/>
              </a:rPr>
              <a:t>Banana: Snake’s length+3.</a:t>
            </a:r>
            <a:r>
              <a:rPr lang="en-US" altLang="zh-TW" dirty="0">
                <a:latin typeface="Footlight MT Light" panose="0204060206030A020304" pitchFamily="18" charset="0"/>
              </a:rPr>
              <a:t> Every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3 times </a:t>
            </a:r>
            <a:r>
              <a:rPr lang="en-US" altLang="zh-TW" dirty="0">
                <a:latin typeface="Footlight MT Light" panose="0204060206030A020304" pitchFamily="18" charset="0"/>
              </a:rPr>
              <a:t>the snake changes the direction, it’ll move to the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random</a:t>
            </a:r>
            <a:r>
              <a:rPr lang="en-US" altLang="zh-TW" dirty="0">
                <a:latin typeface="Footlight MT Light" panose="0204060206030A020304" pitchFamily="18" charset="0"/>
              </a:rPr>
              <a:t> block.</a:t>
            </a:r>
          </a:p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Footlight MT Light" panose="0204060206030A020304" pitchFamily="18" charset="0"/>
              </a:rPr>
              <a:t>Bomb: Hit it </a:t>
            </a:r>
            <a:r>
              <a:rPr lang="en-US" altLang="zh-TW" dirty="0">
                <a:latin typeface="Footlight MT Light" panose="0204060206030A020304" pitchFamily="18" charset="0"/>
                <a:cs typeface="Calibri" panose="020F0502020204030204" pitchFamily="34" charset="0"/>
              </a:rPr>
              <a:t>→ </a:t>
            </a:r>
            <a:r>
              <a:rPr lang="en-US" altLang="zh-TW" dirty="0" err="1">
                <a:latin typeface="Footlight MT Light" panose="0204060206030A020304" pitchFamily="18" charset="0"/>
                <a:cs typeface="Calibri" panose="020F0502020204030204" pitchFamily="34" charset="0"/>
              </a:rPr>
              <a:t>gameover</a:t>
            </a:r>
            <a:r>
              <a:rPr lang="en-US" altLang="zh-TW" dirty="0">
                <a:latin typeface="Footlight MT Light" panose="0204060206030A020304" pitchFamily="18" charset="0"/>
                <a:cs typeface="Calibri" panose="020F0502020204030204" pitchFamily="34" charset="0"/>
              </a:rPr>
              <a:t>. </a:t>
            </a:r>
            <a:r>
              <a:rPr lang="en-US" altLang="zh-TW" dirty="0">
                <a:latin typeface="Footlight MT Light" panose="0204060206030A020304" pitchFamily="18" charset="0"/>
              </a:rPr>
              <a:t>Every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4 times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altLang="zh-TW" dirty="0">
                <a:latin typeface="Footlight MT Light" panose="0204060206030A020304" pitchFamily="18" charset="0"/>
              </a:rPr>
              <a:t>the snake changes the direction, it’ll move to the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random</a:t>
            </a:r>
            <a:r>
              <a:rPr lang="en-US" altLang="zh-TW" dirty="0">
                <a:latin typeface="Footlight MT Light" panose="0204060206030A020304" pitchFamily="18" charset="0"/>
              </a:rPr>
              <a:t> block.</a:t>
            </a:r>
          </a:p>
          <a:p>
            <a:pPr marL="0" indent="0">
              <a:buNone/>
            </a:pPr>
            <a:endParaRPr lang="en-US" altLang="zh-TW" dirty="0">
              <a:latin typeface="Footlight MT Light" panose="0204060206030A020304" pitchFamily="18" charset="0"/>
            </a:endParaRPr>
          </a:p>
          <a:p>
            <a:endParaRPr lang="zh-TW" altLang="en-US" dirty="0">
              <a:latin typeface="Footlight MT Light" panose="0204060206030A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E1DFA0-7EFA-4CB1-9A42-67CE61773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71" y="1415837"/>
            <a:ext cx="3429586" cy="342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4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5E0D0E5A-6E97-46A9-AF74-EAEA1E04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9417" y="6756322"/>
            <a:ext cx="5657849" cy="101678"/>
          </a:xfrm>
          <a:custGeom>
            <a:avLst/>
            <a:gdLst>
              <a:gd name="connsiteX0" fmla="*/ 0 w 2374107"/>
              <a:gd name="connsiteY0" fmla="*/ 0 h 45719"/>
              <a:gd name="connsiteX1" fmla="*/ 2374107 w 2374107"/>
              <a:gd name="connsiteY1" fmla="*/ 0 h 45719"/>
              <a:gd name="connsiteX2" fmla="*/ 2374107 w 2374107"/>
              <a:gd name="connsiteY2" fmla="*/ 45719 h 45719"/>
              <a:gd name="connsiteX3" fmla="*/ 0 w 2374107"/>
              <a:gd name="connsiteY3" fmla="*/ 45719 h 45719"/>
              <a:gd name="connsiteX4" fmla="*/ 0 w 2374107"/>
              <a:gd name="connsiteY4" fmla="*/ 0 h 45719"/>
              <a:gd name="connsiteX0" fmla="*/ 0 w 2430067"/>
              <a:gd name="connsiteY0" fmla="*/ 0 h 64769"/>
              <a:gd name="connsiteX1" fmla="*/ 2430067 w 2430067"/>
              <a:gd name="connsiteY1" fmla="*/ 19050 h 64769"/>
              <a:gd name="connsiteX2" fmla="*/ 2430067 w 2430067"/>
              <a:gd name="connsiteY2" fmla="*/ 64769 h 64769"/>
              <a:gd name="connsiteX3" fmla="*/ 55960 w 2430067"/>
              <a:gd name="connsiteY3" fmla="*/ 64769 h 64769"/>
              <a:gd name="connsiteX4" fmla="*/ 0 w 2430067"/>
              <a:gd name="connsiteY4" fmla="*/ 0 h 64769"/>
              <a:gd name="connsiteX0" fmla="*/ 0 w 2431088"/>
              <a:gd name="connsiteY0" fmla="*/ 0 h 94534"/>
              <a:gd name="connsiteX1" fmla="*/ 2431088 w 2431088"/>
              <a:gd name="connsiteY1" fmla="*/ 48815 h 94534"/>
              <a:gd name="connsiteX2" fmla="*/ 2431088 w 2431088"/>
              <a:gd name="connsiteY2" fmla="*/ 94534 h 94534"/>
              <a:gd name="connsiteX3" fmla="*/ 56981 w 2431088"/>
              <a:gd name="connsiteY3" fmla="*/ 94534 h 94534"/>
              <a:gd name="connsiteX4" fmla="*/ 0 w 2431088"/>
              <a:gd name="connsiteY4" fmla="*/ 0 h 94534"/>
              <a:gd name="connsiteX0" fmla="*/ 0 w 2425473"/>
              <a:gd name="connsiteY0" fmla="*/ 0 h 101678"/>
              <a:gd name="connsiteX1" fmla="*/ 2425473 w 2425473"/>
              <a:gd name="connsiteY1" fmla="*/ 55959 h 101678"/>
              <a:gd name="connsiteX2" fmla="*/ 2425473 w 2425473"/>
              <a:gd name="connsiteY2" fmla="*/ 101678 h 101678"/>
              <a:gd name="connsiteX3" fmla="*/ 51366 w 2425473"/>
              <a:gd name="connsiteY3" fmla="*/ 101678 h 101678"/>
              <a:gd name="connsiteX4" fmla="*/ 0 w 2425473"/>
              <a:gd name="connsiteY4" fmla="*/ 0 h 10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473" h="101678">
                <a:moveTo>
                  <a:pt x="0" y="0"/>
                </a:moveTo>
                <a:lnTo>
                  <a:pt x="2425473" y="55959"/>
                </a:lnTo>
                <a:lnTo>
                  <a:pt x="2425473" y="101678"/>
                </a:lnTo>
                <a:lnTo>
                  <a:pt x="51366" y="1016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2">
            <a:extLst>
              <a:ext uri="{FF2B5EF4-FFF2-40B4-BE49-F238E27FC236}">
                <a16:creationId xmlns:a16="http://schemas.microsoft.com/office/drawing/2014/main" id="{E197A7FD-CD8D-4609-AE35-64C89063E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8697" y="6809135"/>
            <a:ext cx="160496" cy="48864"/>
          </a:xfrm>
          <a:custGeom>
            <a:avLst/>
            <a:gdLst>
              <a:gd name="connsiteX0" fmla="*/ 0 w 91440"/>
              <a:gd name="connsiteY0" fmla="*/ 0 h 27432"/>
              <a:gd name="connsiteX1" fmla="*/ 91440 w 91440"/>
              <a:gd name="connsiteY1" fmla="*/ 0 h 27432"/>
              <a:gd name="connsiteX2" fmla="*/ 91440 w 91440"/>
              <a:gd name="connsiteY2" fmla="*/ 27432 h 27432"/>
              <a:gd name="connsiteX3" fmla="*/ 0 w 91440"/>
              <a:gd name="connsiteY3" fmla="*/ 27432 h 27432"/>
              <a:gd name="connsiteX4" fmla="*/ 0 w 91440"/>
              <a:gd name="connsiteY4" fmla="*/ 0 h 27432"/>
              <a:gd name="connsiteX0" fmla="*/ 0 w 128350"/>
              <a:gd name="connsiteY0" fmla="*/ 0 h 36957"/>
              <a:gd name="connsiteX1" fmla="*/ 128350 w 128350"/>
              <a:gd name="connsiteY1" fmla="*/ 9525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28350"/>
              <a:gd name="connsiteY0" fmla="*/ 0 h 36957"/>
              <a:gd name="connsiteX1" fmla="*/ 83106 w 128350"/>
              <a:gd name="connsiteY1" fmla="*/ 11906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62878"/>
              <a:gd name="connsiteY0" fmla="*/ 0 h 44101"/>
              <a:gd name="connsiteX1" fmla="*/ 117634 w 162878"/>
              <a:gd name="connsiteY1" fmla="*/ 19050 h 44101"/>
              <a:gd name="connsiteX2" fmla="*/ 162878 w 162878"/>
              <a:gd name="connsiteY2" fmla="*/ 44101 h 44101"/>
              <a:gd name="connsiteX3" fmla="*/ 71438 w 162878"/>
              <a:gd name="connsiteY3" fmla="*/ 44101 h 44101"/>
              <a:gd name="connsiteX4" fmla="*/ 0 w 162878"/>
              <a:gd name="connsiteY4" fmla="*/ 0 h 44101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9056 w 160496"/>
              <a:gd name="connsiteY3" fmla="*/ 48864 h 48864"/>
              <a:gd name="connsiteX4" fmla="*/ 0 w 160496"/>
              <a:gd name="connsiteY4" fmla="*/ 0 h 48864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1912 w 160496"/>
              <a:gd name="connsiteY3" fmla="*/ 48864 h 48864"/>
              <a:gd name="connsiteX4" fmla="*/ 0 w 160496"/>
              <a:gd name="connsiteY4" fmla="*/ 0 h 4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96" h="48864">
                <a:moveTo>
                  <a:pt x="0" y="0"/>
                </a:moveTo>
                <a:lnTo>
                  <a:pt x="115252" y="23813"/>
                </a:lnTo>
                <a:lnTo>
                  <a:pt x="160496" y="48864"/>
                </a:lnTo>
                <a:lnTo>
                  <a:pt x="61912" y="4886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rgbClr val="BE9C4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EBC155A-CCFD-460C-ABFE-6CE95049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8800" dirty="0">
                <a:solidFill>
                  <a:srgbClr val="FFFFFF"/>
                </a:solidFill>
              </a:rPr>
              <a:t>Q &amp; A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C0B64B74-19BE-47D9-8BB8-7081BF0E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E9C4B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AB883B-B1A2-482A-9283-19016049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altLang="zh-TW" sz="6800">
                <a:solidFill>
                  <a:schemeClr val="bg1"/>
                </a:solidFill>
              </a:rPr>
              <a:t>Assignment</a:t>
            </a:r>
            <a:endParaRPr lang="zh-TW" altLang="en-US" sz="680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B77292-DD5E-4633-B852-F53847A1F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zh-TW" altLang="en-US" dirty="0"/>
              <a:t>林冠諺：單、雙人限時</a:t>
            </a:r>
            <a:endParaRPr lang="en-US" altLang="zh-TW" dirty="0"/>
          </a:p>
          <a:p>
            <a:r>
              <a:rPr lang="zh-TW" altLang="en-US" dirty="0"/>
              <a:t>吳聲定：單、雙人小精靈</a:t>
            </a:r>
            <a:endParaRPr lang="en-US" altLang="zh-TW" dirty="0"/>
          </a:p>
          <a:p>
            <a:r>
              <a:rPr lang="zh-TW" altLang="en-US" dirty="0"/>
              <a:t>林伯叡：經典、</a:t>
            </a:r>
            <a:r>
              <a:rPr lang="en-US" altLang="zh-TW" dirty="0">
                <a:latin typeface="Bahnschrift" panose="020B0502040204020203" pitchFamily="34" charset="0"/>
                <a:cs typeface="Angsana New" panose="020B0502040204020203" pitchFamily="18" charset="-34"/>
              </a:rPr>
              <a:t>AI</a:t>
            </a:r>
          </a:p>
          <a:p>
            <a:r>
              <a:rPr lang="zh-TW" altLang="en-US" dirty="0">
                <a:latin typeface="Bahnschrift" panose="020B0502040204020203" pitchFamily="34" charset="0"/>
                <a:cs typeface="Angsana New" panose="020B0502040204020203" pitchFamily="18" charset="-34"/>
              </a:rPr>
              <a:t>邱名祺：限轉向、無邊界</a:t>
            </a:r>
            <a:endParaRPr lang="zh-TW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1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E9C4B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0C74C5A-5DD3-4C23-8688-2E523372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altLang="zh-TW" sz="6800" dirty="0">
                <a:solidFill>
                  <a:schemeClr val="bg1"/>
                </a:solidFill>
              </a:rPr>
              <a:t>Time Limit Mode I</a:t>
            </a:r>
            <a:endParaRPr lang="zh-TW" altLang="en-US" sz="68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E73AD4-7F58-427E-844B-C71ABFA1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latin typeface="Footlight MT Light" panose="0204060206030A020304" pitchFamily="18" charset="0"/>
              </a:rPr>
              <a:t>In the 1-player mode, the score is recorded, and the time decreases.</a:t>
            </a:r>
          </a:p>
          <a:p>
            <a:r>
              <a:rPr lang="en-US" altLang="zh-TW" sz="2800" dirty="0">
                <a:latin typeface="Footlight MT Light" panose="0204060206030A020304" pitchFamily="18" charset="0"/>
              </a:rPr>
              <a:t>Players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cannot collect bombs</a:t>
            </a:r>
            <a:r>
              <a:rPr lang="en-US" altLang="zh-TW" sz="2800" dirty="0">
                <a:latin typeface="Footlight MT Light" panose="0204060206030A020304" pitchFamily="18" charset="0"/>
              </a:rPr>
              <a:t>, once they did, they’ll result in a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game over</a:t>
            </a:r>
            <a:r>
              <a:rPr lang="en-US" altLang="zh-TW" sz="2800" dirty="0">
                <a:latin typeface="Footlight MT Light" panose="0204060206030A020304" pitchFamily="18" charset="0"/>
              </a:rPr>
              <a:t>.</a:t>
            </a:r>
          </a:p>
          <a:p>
            <a:r>
              <a:rPr lang="en-US" altLang="zh-TW" sz="2800" dirty="0">
                <a:latin typeface="Footlight MT Light" panose="0204060206030A020304" pitchFamily="18" charset="0"/>
              </a:rPr>
              <a:t>Players must eat as much apples and bananas before the time runs out. Every apple moves either </a:t>
            </a:r>
            <a:r>
              <a:rPr lang="zh-TW" altLang="en-US" sz="2800" dirty="0">
                <a:latin typeface="Footlight MT Light" panose="0204060206030A020304" pitchFamily="18" charset="0"/>
              </a:rPr>
              <a:t>↑↓← → </a:t>
            </a:r>
            <a:r>
              <a:rPr lang="en-US" altLang="zh-TW" sz="2800" dirty="0">
                <a:latin typeface="Footlight MT Light" panose="0204060206030A020304" pitchFamily="18" charset="0"/>
              </a:rPr>
              <a:t>direction every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5 seconds</a:t>
            </a:r>
            <a:r>
              <a:rPr lang="en-US" altLang="zh-TW" sz="2800" dirty="0">
                <a:latin typeface="Footlight MT Light" panose="0204060206030A020304" pitchFamily="18" charset="0"/>
              </a:rPr>
              <a:t> (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1 pt</a:t>
            </a:r>
            <a:r>
              <a:rPr lang="en-US" altLang="zh-TW" sz="2800" dirty="0">
                <a:latin typeface="Footlight MT Light" panose="0204060206030A020304" pitchFamily="18" charset="0"/>
              </a:rPr>
              <a:t>. for each once collected), and bananas change positions randomly every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1</a:t>
            </a:r>
            <a:r>
              <a:rPr lang="en-US" altLang="zh-TW" sz="2800" dirty="0">
                <a:latin typeface="Footlight MT Light" panose="0204060206030A020304" pitchFamily="18" charset="0"/>
              </a:rPr>
              <a:t>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second</a:t>
            </a:r>
            <a:r>
              <a:rPr lang="en-US" altLang="zh-TW" sz="2800" dirty="0">
                <a:latin typeface="Footlight MT Light" panose="0204060206030A020304" pitchFamily="18" charset="0"/>
              </a:rPr>
              <a:t> (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5 pts. </a:t>
            </a:r>
            <a:r>
              <a:rPr lang="en-US" altLang="zh-TW" sz="2800" dirty="0">
                <a:latin typeface="Footlight MT Light" panose="0204060206030A020304" pitchFamily="18" charset="0"/>
              </a:rPr>
              <a:t>for each once collected).</a:t>
            </a:r>
          </a:p>
          <a:p>
            <a:r>
              <a:rPr lang="en-US" altLang="zh-TW" sz="2800" dirty="0">
                <a:latin typeface="Footlight MT Light" panose="0204060206030A020304" pitchFamily="18" charset="0"/>
              </a:rPr>
              <a:t>Oranges move the same pattern as apples; once collected, randomly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1~4 seconds are added</a:t>
            </a:r>
            <a:r>
              <a:rPr lang="en-US" altLang="zh-TW" sz="2800" dirty="0">
                <a:latin typeface="Footlight MT Light" panose="0204060206030A020304" pitchFamily="18" charset="0"/>
              </a:rPr>
              <a:t> to the timer.</a:t>
            </a:r>
            <a:endParaRPr lang="zh-TW" altLang="en-US" sz="2800" dirty="0">
              <a:latin typeface="Footlight MT Light" panose="0204060206030A020304" pitchFamily="18" charset="0"/>
            </a:endParaRPr>
          </a:p>
          <a:p>
            <a:endParaRPr lang="zh-TW" altLang="en-US" dirty="0">
              <a:latin typeface="Footlight MT Light" panose="0204060206030A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0D262D-9A9E-4BFD-ADD7-06A8BCD19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015">
            <a:off x="6604698" y="5753008"/>
            <a:ext cx="638206" cy="63820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7FBD917-6C65-402C-90CD-B21D9AB4F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9071">
            <a:off x="3282610" y="6029489"/>
            <a:ext cx="519265" cy="51926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787FAB7-74D5-4BD9-BE93-E7783BE02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651" y="5886738"/>
            <a:ext cx="523636" cy="52363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8F2047A-C37D-45DD-8FF1-E6CFE2B817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5" y="2347413"/>
            <a:ext cx="597115" cy="5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E9C4B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55A242-44C6-4121-9B4D-0C68BE49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altLang="zh-TW" sz="6800" dirty="0">
                <a:solidFill>
                  <a:schemeClr val="bg1"/>
                </a:solidFill>
              </a:rPr>
              <a:t>Time Limit Mode II</a:t>
            </a:r>
            <a:endParaRPr lang="zh-TW" altLang="en-US" sz="68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1646CF-138E-462E-B04E-E1B384F3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8"/>
            <a:ext cx="10515600" cy="4271211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>
                <a:latin typeface="Footlight MT Light" panose="0204060206030A020304" pitchFamily="18" charset="0"/>
              </a:rPr>
              <a:t>In the 2-player mode, the score will not be recorded, but each of the player has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their own respective timer</a:t>
            </a:r>
            <a:r>
              <a:rPr lang="en-US" altLang="zh-TW" sz="2800" dirty="0">
                <a:latin typeface="Footlight MT Light" panose="0204060206030A020304" pitchFamily="18" charset="0"/>
              </a:rPr>
              <a:t>.</a:t>
            </a:r>
          </a:p>
          <a:p>
            <a:r>
              <a:rPr lang="en-US" altLang="zh-TW" sz="2800" dirty="0">
                <a:latin typeface="Footlight MT Light" panose="0204060206030A020304" pitchFamily="18" charset="0"/>
              </a:rPr>
              <a:t>The two player mode is to test the player’s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durability</a:t>
            </a:r>
            <a:r>
              <a:rPr lang="en-US" altLang="zh-TW" sz="2800" dirty="0">
                <a:latin typeface="Footlight MT Light" panose="0204060206030A020304" pitchFamily="18" charset="0"/>
              </a:rPr>
              <a:t>, once one player collects the bomb, run into barriers or itself, or the timer of which runs out, the other player wins.</a:t>
            </a:r>
          </a:p>
          <a:p>
            <a:r>
              <a:rPr lang="en-US" altLang="zh-TW" sz="2800" dirty="0">
                <a:latin typeface="Footlight MT Light" panose="0204060206030A020304" pitchFamily="18" charset="0"/>
              </a:rPr>
              <a:t>The Two players 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motions are independent</a:t>
            </a:r>
            <a:r>
              <a:rPr lang="en-US" altLang="zh-TW" sz="2800" dirty="0">
                <a:latin typeface="Footlight MT Light" panose="0204060206030A020304" pitchFamily="18" charset="0"/>
              </a:rPr>
              <a:t>, that is, </a:t>
            </a:r>
          </a:p>
          <a:p>
            <a:pPr marL="0" indent="0">
              <a:buNone/>
            </a:pPr>
            <a:r>
              <a:rPr lang="en-US" altLang="zh-TW" sz="2800" dirty="0">
                <a:latin typeface="Footlight MT Light" panose="0204060206030A020304" pitchFamily="18" charset="0"/>
              </a:rPr>
              <a:t>   even if the two players collide with each other, </a:t>
            </a:r>
          </a:p>
          <a:p>
            <a:pPr marL="0" indent="0">
              <a:buNone/>
            </a:pPr>
            <a:r>
              <a:rPr lang="en-US" altLang="zh-TW" sz="2800" dirty="0">
                <a:latin typeface="Footlight MT Light" panose="0204060206030A020304" pitchFamily="18" charset="0"/>
              </a:rPr>
              <a:t>   it will not cause the game to stop.</a:t>
            </a:r>
            <a:endParaRPr lang="zh-TW" altLang="en-US" sz="2800" dirty="0">
              <a:latin typeface="Footlight MT Light" panose="0204060206030A020304" pitchFamily="18" charset="0"/>
            </a:endParaRPr>
          </a:p>
          <a:p>
            <a:endParaRPr lang="zh-TW" altLang="en-US" dirty="0">
              <a:latin typeface="Footlight MT Light" panose="0204060206030A020304" pitchFamily="18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16ADB5F0-34BA-45A1-9147-6DEEC061A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651" y="4610330"/>
            <a:ext cx="2064420" cy="20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8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E9C4B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91BD56-CB6C-4BA7-B1BE-DE7D72BB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altLang="zh-TW" sz="6800" dirty="0">
                <a:solidFill>
                  <a:schemeClr val="bg1"/>
                </a:solidFill>
              </a:rPr>
              <a:t>Pac Man Mode I</a:t>
            </a:r>
            <a:endParaRPr lang="zh-TW" altLang="en-US" sz="68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2C88C2-8C15-4658-9B8D-A5D28819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Footlight MT Light" panose="0204060206030A020304" pitchFamily="18" charset="0"/>
              </a:rPr>
              <a:t>Apple: Score+1</a:t>
            </a:r>
          </a:p>
          <a:p>
            <a:r>
              <a:rPr lang="en-US" altLang="zh-TW" dirty="0">
                <a:latin typeface="Footlight MT Light" panose="0204060206030A020304" pitchFamily="18" charset="0"/>
              </a:rPr>
              <a:t>Ghost: It will chase the snake, moving just when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snake changes its direction</a:t>
            </a:r>
            <a:r>
              <a:rPr lang="en-US" altLang="zh-TW" dirty="0">
                <a:latin typeface="Footlight MT Light" panose="0204060206030A020304" pitchFamily="18" charset="0"/>
              </a:rPr>
              <a:t>. Touch it </a:t>
            </a:r>
            <a:r>
              <a:rPr lang="en-US" altLang="zh-TW" dirty="0">
                <a:latin typeface="Footlight MT Light" panose="0204060206030A020304" pitchFamily="18" charset="0"/>
                <a:cs typeface="Calibri" panose="020F0502020204030204" pitchFamily="34" charset="0"/>
              </a:rPr>
              <a:t>→</a:t>
            </a:r>
            <a:r>
              <a:rPr lang="en-US" altLang="zh-TW" dirty="0">
                <a:latin typeface="Footlight MT Light" panose="0204060206030A020304" pitchFamily="18" charset="0"/>
              </a:rPr>
              <a:t> game over. When it hits the bound, it’ll show up in a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random</a:t>
            </a:r>
            <a:r>
              <a:rPr lang="en-US" altLang="zh-TW" dirty="0">
                <a:latin typeface="Footlight MT Light" panose="0204060206030A020304" pitchFamily="18" charset="0"/>
              </a:rPr>
              <a:t> block.</a:t>
            </a:r>
          </a:p>
          <a:p>
            <a:r>
              <a:rPr lang="en-US" altLang="zh-TW" dirty="0">
                <a:latin typeface="Footlight MT Light" panose="0204060206030A020304" pitchFamily="18" charset="0"/>
              </a:rPr>
              <a:t>Bomb: Hit it </a:t>
            </a:r>
            <a:r>
              <a:rPr lang="en-US" altLang="zh-TW" dirty="0">
                <a:latin typeface="Footlight MT Light" panose="0204060206030A020304" pitchFamily="18" charset="0"/>
                <a:cs typeface="Calibri" panose="020F0502020204030204" pitchFamily="34" charset="0"/>
              </a:rPr>
              <a:t>→</a:t>
            </a:r>
            <a:r>
              <a:rPr lang="en-US" altLang="zh-TW" dirty="0">
                <a:latin typeface="Footlight MT Light" panose="0204060206030A020304" pitchFamily="18" charset="0"/>
              </a:rPr>
              <a:t> </a:t>
            </a:r>
            <a:r>
              <a:rPr lang="en-US" altLang="zh-TW" dirty="0" err="1">
                <a:latin typeface="Footlight MT Light" panose="0204060206030A020304" pitchFamily="18" charset="0"/>
              </a:rPr>
              <a:t>gameover</a:t>
            </a:r>
            <a:endParaRPr lang="zh-TW" altLang="en-US" dirty="0">
              <a:latin typeface="Footlight MT Light" panose="0204060206030A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3F38928-17CA-40EF-ABFA-ECFB3FC52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24" y="425375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4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E9C4B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69454C5-F64D-4AB3-9EF5-FADAFB59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altLang="zh-TW" sz="6800" dirty="0">
                <a:solidFill>
                  <a:schemeClr val="bg1"/>
                </a:solidFill>
              </a:rPr>
              <a:t>Pac Man Mode II</a:t>
            </a:r>
            <a:endParaRPr lang="zh-TW" altLang="en-US" sz="68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3809AD-3C9F-4710-A41B-F2E8BFDC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Footlight MT Light" panose="0204060206030A020304" pitchFamily="18" charset="0"/>
              </a:rPr>
              <a:t>More apples and bombs.</a:t>
            </a:r>
          </a:p>
          <a:p>
            <a:r>
              <a:rPr lang="en-US" altLang="zh-TW" dirty="0">
                <a:latin typeface="Footlight MT Light" panose="0204060206030A020304" pitchFamily="18" charset="0"/>
              </a:rPr>
              <a:t>The player who hits the bomb, touched by the ghost or has a lower grade loses.</a:t>
            </a:r>
            <a:endParaRPr lang="zh-TW" altLang="en-US" dirty="0">
              <a:latin typeface="Footlight MT Light" panose="0204060206030A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462AC03-EC36-47EA-95E2-17628F9E5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54" y="4166197"/>
            <a:ext cx="1924568" cy="22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E9C4B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DD025B8-B24E-428D-A78A-85F3FBA9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altLang="zh-TW" sz="6800" dirty="0">
                <a:solidFill>
                  <a:schemeClr val="bg1"/>
                </a:solidFill>
              </a:rPr>
              <a:t>Classic Mode</a:t>
            </a:r>
            <a:endParaRPr lang="zh-TW" altLang="en-US" sz="68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244DD-1D07-47B2-B645-A5901696B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Footlight MT Light" panose="0204060206030A020304" pitchFamily="18" charset="0"/>
              </a:rPr>
              <a:t>Apple: Score+1</a:t>
            </a:r>
          </a:p>
          <a:p>
            <a:r>
              <a:rPr lang="en-US" altLang="zh-TW" dirty="0">
                <a:latin typeface="Footlight MT Light" panose="0204060206030A020304" pitchFamily="18" charset="0"/>
              </a:rPr>
              <a:t>Bombs: Hit it </a:t>
            </a:r>
            <a:r>
              <a:rPr lang="en-US" altLang="zh-TW" dirty="0">
                <a:latin typeface="Footlight MT Light" panose="0204060206030A020304" pitchFamily="18" charset="0"/>
                <a:cs typeface="Calibri" panose="020F0502020204030204" pitchFamily="34" charset="0"/>
              </a:rPr>
              <a:t>→ </a:t>
            </a:r>
            <a:r>
              <a:rPr lang="en-US" altLang="zh-TW" dirty="0" err="1">
                <a:latin typeface="Footlight MT Light" panose="0204060206030A020304" pitchFamily="18" charset="0"/>
                <a:cs typeface="Calibri" panose="020F0502020204030204" pitchFamily="34" charset="0"/>
              </a:rPr>
              <a:t>gameover</a:t>
            </a:r>
            <a:endParaRPr lang="zh-TW" altLang="en-US" dirty="0">
              <a:latin typeface="Footlight MT Light" panose="0204060206030A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E59969-63B7-4604-BF8A-E56317017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07" y="4973581"/>
            <a:ext cx="4628360" cy="10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3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E9C4B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B8BE8B-49E7-4378-9C86-0FB9A2FD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altLang="zh-TW" sz="6800">
                <a:solidFill>
                  <a:schemeClr val="bg1"/>
                </a:solidFill>
              </a:rPr>
              <a:t>AI Mode</a:t>
            </a:r>
            <a:endParaRPr lang="zh-TW" altLang="en-US" sz="68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E46FD7-6985-412A-A041-35416B20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Footlight MT Light" panose="0204060206030A020304" pitchFamily="18" charset="0"/>
              </a:rPr>
              <a:t>Also apples and bombs.</a:t>
            </a:r>
          </a:p>
          <a:p>
            <a:r>
              <a:rPr lang="en-US" altLang="zh-TW" dirty="0">
                <a:latin typeface="Footlight MT Light" panose="0204060206030A020304" pitchFamily="18" charset="0"/>
              </a:rPr>
              <a:t>When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AI</a:t>
            </a:r>
            <a:r>
              <a:rPr lang="en-US" altLang="zh-TW" dirty="0">
                <a:latin typeface="Footlight MT Light" panose="0204060206030A020304" pitchFamily="18" charset="0"/>
              </a:rPr>
              <a:t> eats the apple, the</a:t>
            </a:r>
            <a:r>
              <a:rPr lang="en-US" altLang="zh-TW" b="1" dirty="0">
                <a:latin typeface="Footlight MT Light" panose="0204060206030A020304" pitchFamily="18" charset="0"/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player</a:t>
            </a:r>
            <a:r>
              <a:rPr lang="en-US" altLang="zh-TW" dirty="0">
                <a:latin typeface="Footlight MT Light" panose="0204060206030A020304" pitchFamily="18" charset="0"/>
              </a:rPr>
              <a:t> snake’s length +1,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Footlight MT Light" panose="0204060206030A020304" pitchFamily="18" charset="0"/>
              </a:rPr>
              <a:t>vice versa.</a:t>
            </a:r>
          </a:p>
          <a:p>
            <a:r>
              <a:rPr lang="en-US" altLang="zh-TW" dirty="0">
                <a:latin typeface="Footlight MT Light" panose="0204060206030A020304" pitchFamily="18" charset="0"/>
              </a:rPr>
              <a:t>Initially, player and AI have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1 life </a:t>
            </a:r>
            <a:r>
              <a:rPr lang="en-US" altLang="zh-TW" dirty="0">
                <a:latin typeface="Footlight MT Light" panose="0204060206030A020304" pitchFamily="18" charset="0"/>
              </a:rPr>
              <a:t>respectively.</a:t>
            </a:r>
            <a:endParaRPr lang="en-US" altLang="zh-TW" b="0" i="0" dirty="0">
              <a:solidFill>
                <a:srgbClr val="202124"/>
              </a:solidFill>
              <a:effectLst/>
              <a:latin typeface="Footlight MT Light" panose="0204060206030A020304" pitchFamily="18" charset="0"/>
            </a:endParaRPr>
          </a:p>
          <a:p>
            <a:r>
              <a:rPr lang="en-US" altLang="zh-TW" dirty="0">
                <a:solidFill>
                  <a:srgbClr val="202124"/>
                </a:solidFill>
                <a:latin typeface="Footlight MT Light" panose="0204060206030A020304" pitchFamily="18" charset="0"/>
              </a:rPr>
              <a:t>When eating every </a:t>
            </a:r>
            <a:r>
              <a:rPr lang="en-US" altLang="zh-TW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10 apples</a:t>
            </a:r>
            <a:r>
              <a:rPr lang="en-US" altLang="zh-TW" dirty="0">
                <a:solidFill>
                  <a:srgbClr val="202124"/>
                </a:solidFill>
                <a:latin typeface="Footlight MT Light" panose="0204060206030A020304" pitchFamily="18" charset="0"/>
              </a:rPr>
              <a:t>, </a:t>
            </a:r>
            <a:r>
              <a:rPr lang="en-US" altLang="zh-TW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snake’s life +1</a:t>
            </a:r>
            <a:r>
              <a:rPr lang="en-US" altLang="zh-TW" dirty="0">
                <a:solidFill>
                  <a:srgbClr val="202124"/>
                </a:solidFill>
                <a:latin typeface="Footlight MT Light" panose="0204060206030A020304" pitchFamily="18" charset="0"/>
              </a:rPr>
              <a:t>.</a:t>
            </a:r>
          </a:p>
          <a:p>
            <a:r>
              <a:rPr lang="en-US" altLang="zh-TW" dirty="0">
                <a:solidFill>
                  <a:srgbClr val="202124"/>
                </a:solidFill>
                <a:latin typeface="Footlight MT Light" panose="0204060206030A020304" pitchFamily="18" charset="0"/>
              </a:rPr>
              <a:t>When </a:t>
            </a:r>
            <a:r>
              <a:rPr lang="en-US" altLang="zh-TW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hit yourself</a:t>
            </a:r>
            <a:r>
              <a:rPr lang="en-US" altLang="zh-TW" dirty="0">
                <a:solidFill>
                  <a:srgbClr val="202124"/>
                </a:solidFill>
                <a:latin typeface="Footlight MT Light" panose="0204060206030A020304" pitchFamily="18" charset="0"/>
              </a:rPr>
              <a:t> or the </a:t>
            </a:r>
            <a:r>
              <a:rPr lang="en-US" altLang="zh-TW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bomb</a:t>
            </a:r>
            <a:r>
              <a:rPr lang="en-US" altLang="zh-TW" dirty="0">
                <a:solidFill>
                  <a:srgbClr val="202124"/>
                </a:solidFill>
                <a:latin typeface="Footlight MT Light" panose="0204060206030A020304" pitchFamily="18" charset="0"/>
              </a:rPr>
              <a:t>, </a:t>
            </a:r>
            <a:r>
              <a:rPr lang="en-US" altLang="zh-TW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snake’s life -1</a:t>
            </a:r>
            <a:r>
              <a:rPr lang="en-US" altLang="zh-TW" dirty="0">
                <a:solidFill>
                  <a:srgbClr val="202124"/>
                </a:solidFill>
                <a:latin typeface="Footlight MT Light" panose="0204060206030A020304" pitchFamily="18" charset="0"/>
              </a:rPr>
              <a:t>.</a:t>
            </a:r>
          </a:p>
          <a:p>
            <a:r>
              <a:rPr lang="en-US" altLang="zh-TW" dirty="0">
                <a:solidFill>
                  <a:srgbClr val="202124"/>
                </a:solidFill>
                <a:latin typeface="Footlight MT Light" panose="0204060206030A020304" pitchFamily="18" charset="0"/>
              </a:rPr>
              <a:t>When someone’s life =</a:t>
            </a:r>
            <a:r>
              <a:rPr lang="en-US" altLang="zh-TW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0</a:t>
            </a:r>
            <a:r>
              <a:rPr lang="en-US" altLang="zh-TW" dirty="0">
                <a:solidFill>
                  <a:srgbClr val="202124"/>
                </a:solidFill>
                <a:latin typeface="Footlight MT Light" panose="0204060206030A020304" pitchFamily="18" charset="0"/>
              </a:rPr>
              <a:t> or it’s snake </a:t>
            </a:r>
            <a:r>
              <a:rPr lang="en-US" altLang="zh-TW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hit the bound </a:t>
            </a:r>
            <a:r>
              <a:rPr lang="en-US" altLang="zh-TW" dirty="0">
                <a:latin typeface="Footlight MT Light" panose="0204060206030A020304" pitchFamily="18" charset="0"/>
                <a:cs typeface="Calibri" panose="020F0502020204030204" pitchFamily="34" charset="0"/>
              </a:rPr>
              <a:t>→</a:t>
            </a:r>
            <a:r>
              <a:rPr lang="en-US" altLang="zh-TW" dirty="0">
                <a:solidFill>
                  <a:srgbClr val="202124"/>
                </a:solidFill>
                <a:latin typeface="Footlight MT Light" panose="0204060206030A020304" pitchFamily="18" charset="0"/>
              </a:rPr>
              <a:t> </a:t>
            </a:r>
            <a:r>
              <a:rPr lang="en-US" altLang="zh-TW" dirty="0" err="1">
                <a:solidFill>
                  <a:srgbClr val="202124"/>
                </a:solidFill>
                <a:latin typeface="Footlight MT Light" panose="0204060206030A020304" pitchFamily="18" charset="0"/>
              </a:rPr>
              <a:t>gameover</a:t>
            </a:r>
            <a:r>
              <a:rPr lang="en-US" altLang="zh-TW" dirty="0">
                <a:solidFill>
                  <a:srgbClr val="202124"/>
                </a:solidFill>
                <a:latin typeface="Footlight MT Light" panose="0204060206030A020304" pitchFamily="18" charset="0"/>
              </a:rPr>
              <a:t>.</a:t>
            </a:r>
            <a:endParaRPr lang="zh-TW" altLang="en-US" dirty="0">
              <a:latin typeface="Footlight MT Light" panose="0204060206030A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65458A-F5E2-4021-949F-25DDAB22B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60" y="4191751"/>
            <a:ext cx="2011411" cy="105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BE9C4B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2DE7D7-8F7C-4B6D-A3B9-10E0BE0E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altLang="zh-TW" sz="6800" dirty="0">
                <a:solidFill>
                  <a:schemeClr val="bg1"/>
                </a:solidFill>
              </a:rPr>
              <a:t>Turn Limit Mode</a:t>
            </a:r>
            <a:endParaRPr lang="zh-TW" altLang="en-US" sz="68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0B5B9B-9EFC-4CA7-9C34-6187FD2F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41222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Footlight MT Light" panose="0204060206030A020304" pitchFamily="18" charset="0"/>
              </a:rPr>
              <a:t>There are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15 walls </a:t>
            </a:r>
            <a:r>
              <a:rPr lang="en-US" altLang="zh-TW" dirty="0">
                <a:latin typeface="Footlight MT Light" panose="0204060206030A020304" pitchFamily="18" charset="0"/>
              </a:rPr>
              <a:t>randomly showing up in the map.</a:t>
            </a:r>
          </a:p>
          <a:p>
            <a:r>
              <a:rPr lang="en-US" altLang="zh-TW" dirty="0">
                <a:latin typeface="Footlight MT Light" panose="0204060206030A020304" pitchFamily="18" charset="0"/>
              </a:rPr>
              <a:t>Initially, the player has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5 turns</a:t>
            </a:r>
            <a:r>
              <a:rPr lang="en-US" altLang="zh-TW" dirty="0">
                <a:latin typeface="Footlight MT Light" panose="0204060206030A020304" pitchFamily="18" charset="0"/>
              </a:rPr>
              <a:t>.</a:t>
            </a:r>
          </a:p>
          <a:p>
            <a:r>
              <a:rPr lang="en-US" altLang="zh-TW" dirty="0">
                <a:latin typeface="Footlight MT Light" panose="0204060206030A020304" pitchFamily="18" charset="0"/>
              </a:rPr>
              <a:t>Apple: Score+1. Turns+4.</a:t>
            </a:r>
          </a:p>
          <a:p>
            <a:r>
              <a:rPr lang="en-US" altLang="zh-TW" dirty="0">
                <a:latin typeface="Footlight MT Light" panose="0204060206030A020304" pitchFamily="18" charset="0"/>
              </a:rPr>
              <a:t>Orange: Score+3. Turns+2. Every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2 times </a:t>
            </a:r>
            <a:r>
              <a:rPr lang="en-US" altLang="zh-TW" dirty="0">
                <a:latin typeface="Footlight MT Light" panose="0204060206030A020304" pitchFamily="18" charset="0"/>
              </a:rPr>
              <a:t>the snake changes the direction, it’ll move to the </a:t>
            </a:r>
            <a:r>
              <a:rPr lang="en-US" altLang="zh-TW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a</a:t>
            </a:r>
            <a:r>
              <a:rPr lang="en-US" altLang="zh-TW" b="1" i="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djacent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Footlight MT Light" panose="0204060206030A020304" pitchFamily="18" charset="0"/>
              </a:rPr>
              <a:t> block.</a:t>
            </a:r>
          </a:p>
          <a:p>
            <a:r>
              <a:rPr lang="en-US" altLang="zh-TW" dirty="0">
                <a:solidFill>
                  <a:srgbClr val="202124"/>
                </a:solidFill>
                <a:latin typeface="Footlight MT Light" panose="0204060206030A020304" pitchFamily="18" charset="0"/>
              </a:rPr>
              <a:t>Banana: Turns+7.</a:t>
            </a:r>
            <a:r>
              <a:rPr lang="en-US" altLang="zh-TW" dirty="0">
                <a:latin typeface="Footlight MT Light" panose="0204060206030A020304" pitchFamily="18" charset="0"/>
              </a:rPr>
              <a:t> Every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3 times </a:t>
            </a:r>
            <a:r>
              <a:rPr lang="en-US" altLang="zh-TW" dirty="0">
                <a:latin typeface="Footlight MT Light" panose="0204060206030A020304" pitchFamily="18" charset="0"/>
              </a:rPr>
              <a:t>the snake changes the direction, it’ll move to the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random</a:t>
            </a:r>
            <a:r>
              <a:rPr lang="en-US" altLang="zh-TW" dirty="0">
                <a:latin typeface="Footlight MT Light" panose="0204060206030A020304" pitchFamily="18" charset="0"/>
              </a:rPr>
              <a:t> block.</a:t>
            </a:r>
          </a:p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Footlight MT Light" panose="0204060206030A020304" pitchFamily="18" charset="0"/>
              </a:rPr>
              <a:t>Bomb: Hit it </a:t>
            </a:r>
            <a:r>
              <a:rPr lang="en-US" altLang="zh-TW" dirty="0">
                <a:latin typeface="Footlight MT Light" panose="0204060206030A020304" pitchFamily="18" charset="0"/>
                <a:cs typeface="Calibri" panose="020F0502020204030204" pitchFamily="34" charset="0"/>
              </a:rPr>
              <a:t>→ </a:t>
            </a:r>
            <a:r>
              <a:rPr lang="en-US" altLang="zh-TW" dirty="0" err="1">
                <a:latin typeface="Footlight MT Light" panose="0204060206030A020304" pitchFamily="18" charset="0"/>
                <a:cs typeface="Calibri" panose="020F0502020204030204" pitchFamily="34" charset="0"/>
              </a:rPr>
              <a:t>gameover</a:t>
            </a:r>
            <a:r>
              <a:rPr lang="en-US" altLang="zh-TW" dirty="0">
                <a:latin typeface="Footlight MT Light" panose="0204060206030A020304" pitchFamily="18" charset="0"/>
                <a:cs typeface="Calibri" panose="020F0502020204030204" pitchFamily="34" charset="0"/>
              </a:rPr>
              <a:t>. </a:t>
            </a:r>
            <a:r>
              <a:rPr lang="en-US" altLang="zh-TW" dirty="0">
                <a:latin typeface="Footlight MT Light" panose="0204060206030A020304" pitchFamily="18" charset="0"/>
              </a:rPr>
              <a:t>Every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4 times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 </a:t>
            </a:r>
            <a:r>
              <a:rPr lang="en-US" altLang="zh-TW" dirty="0">
                <a:latin typeface="Footlight MT Light" panose="0204060206030A020304" pitchFamily="18" charset="0"/>
              </a:rPr>
              <a:t>the snake changes the direction, it’ll move to the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random</a:t>
            </a:r>
            <a:r>
              <a:rPr lang="en-US" altLang="zh-TW" dirty="0">
                <a:latin typeface="Footlight MT Light" panose="0204060206030A020304" pitchFamily="18" charset="0"/>
              </a:rPr>
              <a:t> block.</a:t>
            </a:r>
          </a:p>
          <a:p>
            <a:endParaRPr lang="en-US" altLang="zh-TW" b="0" i="0" dirty="0">
              <a:solidFill>
                <a:srgbClr val="202124"/>
              </a:solidFill>
              <a:effectLst/>
              <a:latin typeface="Footlight MT Light" panose="0204060206030A020304" pitchFamily="18" charset="0"/>
            </a:endParaRPr>
          </a:p>
        </p:txBody>
      </p:sp>
      <p:pic>
        <p:nvPicPr>
          <p:cNvPr id="5" name="圖片 4" descr="一張含有 文字, 標誌 的圖片&#10;&#10;自動產生的描述">
            <a:extLst>
              <a:ext uri="{FF2B5EF4-FFF2-40B4-BE49-F238E27FC236}">
                <a16:creationId xmlns:a16="http://schemas.microsoft.com/office/drawing/2014/main" id="{8C798D2C-9CE6-4137-91DB-130DE9646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2150507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558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2D2F1B"/>
      </a:dk2>
      <a:lt2>
        <a:srgbClr val="F0F1F3"/>
      </a:lt2>
      <a:accent1>
        <a:srgbClr val="BE9C4B"/>
      </a:accent1>
      <a:accent2>
        <a:srgbClr val="9BA938"/>
      </a:accent2>
      <a:accent3>
        <a:srgbClr val="75AF45"/>
      </a:accent3>
      <a:accent4>
        <a:srgbClr val="40B13B"/>
      </a:accent4>
      <a:accent5>
        <a:srgbClr val="47B570"/>
      </a:accent5>
      <a:accent6>
        <a:srgbClr val="3BB199"/>
      </a:accent6>
      <a:hlink>
        <a:srgbClr val="5273C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612</Words>
  <Application>Microsoft Office PowerPoint</Application>
  <PresentationFormat>寬螢幕</PresentationFormat>
  <Paragraphs>53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Footlight MT Light</vt:lpstr>
      <vt:lpstr>Modern Love</vt:lpstr>
      <vt:lpstr>The Hand</vt:lpstr>
      <vt:lpstr>SketchyVTI</vt:lpstr>
      <vt:lpstr>Final Project  Snake</vt:lpstr>
      <vt:lpstr>Assignment</vt:lpstr>
      <vt:lpstr>Time Limit Mode I</vt:lpstr>
      <vt:lpstr>Time Limit Mode II</vt:lpstr>
      <vt:lpstr>Pac Man Mode I</vt:lpstr>
      <vt:lpstr>Pac Man Mode II</vt:lpstr>
      <vt:lpstr>Classic Mode</vt:lpstr>
      <vt:lpstr>AI Mode</vt:lpstr>
      <vt:lpstr>Turn Limit Mode</vt:lpstr>
      <vt:lpstr>No Bound Mode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Snake</dc:title>
  <dc:creator>林 伯叡</dc:creator>
  <cp:lastModifiedBy>林 伯叡</cp:lastModifiedBy>
  <cp:revision>3</cp:revision>
  <dcterms:created xsi:type="dcterms:W3CDTF">2021-01-14T06:40:53Z</dcterms:created>
  <dcterms:modified xsi:type="dcterms:W3CDTF">2021-01-14T06:59:51Z</dcterms:modified>
</cp:coreProperties>
</file>