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5"/>
  </p:notesMasterIdLst>
  <p:handoutMasterIdLst>
    <p:handoutMasterId r:id="rId16"/>
  </p:handoutMasterIdLst>
  <p:sldIdLst>
    <p:sldId id="261" r:id="rId5"/>
    <p:sldId id="256" r:id="rId6"/>
    <p:sldId id="277" r:id="rId7"/>
    <p:sldId id="294" r:id="rId8"/>
    <p:sldId id="289" r:id="rId9"/>
    <p:sldId id="262" r:id="rId10"/>
    <p:sldId id="296" r:id="rId11"/>
    <p:sldId id="298" r:id="rId12"/>
    <p:sldId id="299"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6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‹Nº›</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‹Nº›</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a:p>
            <a:pPr lvl="1"/>
            <a:r>
              <a:rPr lang="es-ES"/>
              <a:t>Segundo nivel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s-ES"/>
              <a:t>Haga clic para modificar los estilos de texto del patrón</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s-ES"/>
              <a:t>Haga clic en el icono para agregar un gráfico</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s-ES"/>
              <a:t>Haga clic para modificar los estilos de texto del patrón</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‹Nº›</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s-ES"/>
              <a:t>Haga clic en el icono para agregar una imagen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s-ES"/>
              <a:t>Haga clic en el icono para agregar una imagen</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s-ES"/>
              <a:t>Haga clic en el icono para agregar una imagen</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s-ES"/>
              <a:t>Haga clic en el icono para agregar una imagen</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‹Nº›</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‹Nº›</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‹Nº›</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‹Nº›</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‹Nº›</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Overlapping classes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Hard to navigate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MULTIPLES TABS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WALKING TOO MUCH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Manual class registration involves adding and dropping classes multiple times because they overlap with each other; this process takes time.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The current registration system is not user-friendly; it breaks during browser navigation, lacks visual appeal, and requires numerous clicks and manual entries.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Students who choose their classes based on </a:t>
            </a:r>
            <a:r>
              <a:rPr lang="en-US" dirty="0" err="1"/>
              <a:t>RateMyProfessor</a:t>
            </a:r>
            <a:r>
              <a:rPr lang="en-US" dirty="0"/>
              <a:t> need to have an additional tab to find their professor, manually looking up each one of them.</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Sometimes students have to walk the same route twice.</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342FF-EC93-DC59-1FB2-60D46F0BCAAF}"/>
              </a:ext>
            </a:extLst>
          </p:cNvPr>
          <p:cNvSpPr>
            <a:spLocks noGrp="1"/>
          </p:cNvSpPr>
          <p:nvPr>
            <p:ph type="title"/>
          </p:nvPr>
        </p:nvSpPr>
        <p:spPr>
          <a:xfrm>
            <a:off x="1493755" y="2217649"/>
            <a:ext cx="3171825" cy="1325563"/>
          </a:xfrm>
        </p:spPr>
        <p:txBody>
          <a:bodyPr anchor="b">
            <a:normAutofit/>
          </a:bodyPr>
          <a:lstStyle/>
          <a:p>
            <a:r>
              <a:rPr lang="en-US" dirty="0"/>
              <a:t>Thank You!!</a:t>
            </a:r>
          </a:p>
        </p:txBody>
      </p:sp>
      <p:sp>
        <p:nvSpPr>
          <p:cNvPr id="11" name="Marcador de fecha 10">
            <a:extLst>
              <a:ext uri="{FF2B5EF4-FFF2-40B4-BE49-F238E27FC236}">
                <a16:creationId xmlns:a16="http://schemas.microsoft.com/office/drawing/2014/main" id="{6514499B-65BB-AF71-056C-5AF70C4B2E70}"/>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a:t>20XX</a:t>
            </a:r>
          </a:p>
        </p:txBody>
      </p:sp>
      <p:sp>
        <p:nvSpPr>
          <p:cNvPr id="12" name="Marcador de pie de página 11">
            <a:extLst>
              <a:ext uri="{FF2B5EF4-FFF2-40B4-BE49-F238E27FC236}">
                <a16:creationId xmlns:a16="http://schemas.microsoft.com/office/drawing/2014/main" id="{C6356535-4965-AD3F-D7FA-732A53F4B7A2}"/>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a:t>Pitch Deck</a:t>
            </a:r>
          </a:p>
        </p:txBody>
      </p:sp>
      <p:sp>
        <p:nvSpPr>
          <p:cNvPr id="13" name="Marcador de número de diapositiva 12">
            <a:extLst>
              <a:ext uri="{FF2B5EF4-FFF2-40B4-BE49-F238E27FC236}">
                <a16:creationId xmlns:a16="http://schemas.microsoft.com/office/drawing/2014/main" id="{43646E9F-153B-5FFD-2BF8-9F348DEA4A3E}"/>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spTree>
    <p:extLst>
      <p:ext uri="{BB962C8B-B14F-4D97-AF65-F5344CB8AC3E}">
        <p14:creationId xmlns:p14="http://schemas.microsoft.com/office/powerpoint/2010/main" val="335644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E</a:t>
            </a:r>
            <a:r>
              <a:rPr lang="en-US" cap="none" dirty="0"/>
              <a:t>nroll</a:t>
            </a:r>
            <a:r>
              <a:rPr lang="en-US" dirty="0">
                <a:solidFill>
                  <a:srgbClr val="00B0F0"/>
                </a:solidFill>
              </a:rPr>
              <a:t>E</a:t>
            </a:r>
            <a:r>
              <a:rPr lang="en-US" cap="none" dirty="0">
                <a:solidFill>
                  <a:srgbClr val="00B0F0"/>
                </a:solidFill>
              </a:rPr>
              <a:t>ase</a:t>
            </a:r>
            <a:endParaRPr lang="en-US" dirty="0">
              <a:solidFill>
                <a:srgbClr val="00B0F0"/>
              </a:solidFill>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SMART CLASS REGISTRATION</a:t>
            </a:r>
          </a:p>
        </p:txBody>
      </p:sp>
    </p:spTree>
    <p:extLst>
      <p:ext uri="{BB962C8B-B14F-4D97-AF65-F5344CB8AC3E}">
        <p14:creationId xmlns:p14="http://schemas.microsoft.com/office/powerpoint/2010/main" val="16424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476875" y="1671639"/>
            <a:ext cx="5111750" cy="1204912"/>
          </a:xfrm>
        </p:spPr>
        <p:txBody>
          <a:bodyPr anchor="b">
            <a:normAutofit/>
          </a:bodyPr>
          <a:lstStyle/>
          <a:p>
            <a:r>
              <a:rPr lang="en-US" dirty="0"/>
              <a:t>PURPOSE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type="body" idx="1"/>
          </p:nvPr>
        </p:nvSpPr>
        <p:spPr>
          <a:xfrm>
            <a:off x="5597525" y="3429000"/>
            <a:ext cx="5111750" cy="2113960"/>
          </a:xfrm>
        </p:spPr>
        <p:txBody>
          <a:bodyPr anchor="b">
            <a:normAutofit/>
          </a:bodyPr>
          <a:lstStyle/>
          <a:p>
            <a:r>
              <a:rPr lang="en-US" sz="1800" dirty="0"/>
              <a:t>1. Minimize the time required for students to register for classes.</a:t>
            </a:r>
          </a:p>
          <a:p>
            <a:r>
              <a:rPr lang="en-US" sz="1800" dirty="0"/>
              <a:t>2. Minimize walk-in distance from class to class.</a:t>
            </a:r>
          </a:p>
          <a:p>
            <a:r>
              <a:rPr lang="en-US" sz="1800" dirty="0"/>
              <a:t>3. Empower students to generate customized schedules.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9B51A1E-902D-48AF-9020-955120F399B6}" type="slidenum">
              <a:rPr lang="en-US" smtClean="0"/>
              <a:pPr>
                <a:spcAft>
                  <a:spcPts val="600"/>
                </a:spcAft>
              </a:pPr>
              <a:t>3</a:t>
            </a:fld>
            <a:endParaRPr lang="en-US"/>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026558" y="2211929"/>
            <a:ext cx="8421688" cy="1325563"/>
          </a:xfrm>
        </p:spPr>
        <p:txBody>
          <a:bodyPr vert="horz" lIns="91440" tIns="45720" rIns="91440" bIns="45720" rtlCol="0" anchor="ctr">
            <a:normAutofit/>
          </a:bodyPr>
          <a:lstStyle/>
          <a:p>
            <a:r>
              <a:rPr lang="en-US" kern="1200" cap="all" spc="150" baseline="0" dirty="0">
                <a:latin typeface="+mj-lt"/>
                <a:ea typeface="+mj-ea"/>
                <a:cs typeface="+mj-cs"/>
              </a:rPr>
              <a:t>Scope</a:t>
            </a:r>
          </a:p>
        </p:txBody>
      </p:sp>
      <p:sp>
        <p:nvSpPr>
          <p:cNvPr id="7" name="Subtitle 2">
            <a:extLst>
              <a:ext uri="{FF2B5EF4-FFF2-40B4-BE49-F238E27FC236}">
                <a16:creationId xmlns:a16="http://schemas.microsoft.com/office/drawing/2014/main" id="{CA9AACDF-F170-B2D3-49E2-3F53F8DB8DD5}"/>
              </a:ext>
              <a:ext uri="{C183D7F6-B498-43B3-948B-1728B52AA6E4}">
                <adec:decorative xmlns:adec="http://schemas.microsoft.com/office/drawing/2017/decorative" val="0"/>
              </a:ext>
            </a:extLst>
          </p:cNvPr>
          <p:cNvSpPr txBox="1">
            <a:spLocks/>
          </p:cNvSpPr>
          <p:nvPr/>
        </p:nvSpPr>
        <p:spPr>
          <a:xfrm>
            <a:off x="2922559" y="3221863"/>
            <a:ext cx="7946545" cy="1997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spc="50" dirty="0"/>
              <a:t>College students </a:t>
            </a:r>
            <a:r>
              <a:rPr lang="en-US" sz="1800" spc="50" dirty="0"/>
              <a:t>who need to register for classes in an optimal way.</a:t>
            </a:r>
          </a:p>
          <a:p>
            <a:pPr marL="0" indent="0">
              <a:lnSpc>
                <a:spcPct val="100000"/>
              </a:lnSpc>
              <a:buNone/>
            </a:pPr>
            <a:r>
              <a:rPr lang="en-US" sz="1800" spc="50" dirty="0"/>
              <a:t>We cannot guarantee always finding the best option for the student.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smtClean="0"/>
              <a:pPr>
                <a:spcAft>
                  <a:spcPts val="600"/>
                </a:spcAft>
              </a:pPr>
              <a:t>4</a:t>
            </a:fld>
            <a:endParaRPr lang="en-US"/>
          </a:p>
        </p:txBody>
      </p:sp>
    </p:spTree>
    <p:extLst>
      <p:ext uri="{BB962C8B-B14F-4D97-AF65-F5344CB8AC3E}">
        <p14:creationId xmlns:p14="http://schemas.microsoft.com/office/powerpoint/2010/main" val="285428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err="1"/>
              <a:t>appLICATION</a:t>
            </a:r>
            <a:r>
              <a:rPr lang="en-US" dirty="0"/>
              <a: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0032" y="1778404"/>
            <a:ext cx="5433204" cy="365125"/>
          </a:xfrm>
        </p:spPr>
        <p:txBody>
          <a:bodyPr vert="horz" lIns="91440" tIns="45720" rIns="91440" bIns="45720" rtlCol="0" anchor="t">
            <a:normAutofit lnSpcReduction="10000"/>
          </a:bodyPr>
          <a:lstStyle/>
          <a:p>
            <a:r>
              <a:rPr lang="en-US" dirty="0"/>
              <a:t>SIMPLE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09606" y="2107829"/>
            <a:ext cx="5431971" cy="557950"/>
          </a:xfrm>
        </p:spPr>
        <p:txBody>
          <a:bodyPr>
            <a:normAutofit/>
          </a:bodyPr>
          <a:lstStyle/>
          <a:p>
            <a:r>
              <a:rPr lang="en-US" dirty="0"/>
              <a:t>Choose a set of classes, select preferences, select schedule, register!</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3839" y="2727183"/>
            <a:ext cx="5433204" cy="365125"/>
          </a:xfrm>
        </p:spPr>
        <p:txBody>
          <a:bodyPr>
            <a:normAutofit lnSpcReduction="10000"/>
          </a:bodyPr>
          <a:lstStyle/>
          <a:p>
            <a:r>
              <a:rPr lang="en-US" dirty="0"/>
              <a:t>OPTIMAL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3413" y="3056608"/>
            <a:ext cx="5431971" cy="557950"/>
          </a:xfrm>
        </p:spPr>
        <p:txBody>
          <a:bodyPr/>
          <a:lstStyle/>
          <a:p>
            <a:r>
              <a:rPr lang="en-US" dirty="0"/>
              <a:t>Get the best possible combination of classes.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11691" y="3826980"/>
            <a:ext cx="5433204" cy="365125"/>
          </a:xfrm>
        </p:spPr>
        <p:txBody>
          <a:bodyPr>
            <a:normAutofit lnSpcReduction="10000"/>
          </a:bodyPr>
          <a:lstStyle/>
          <a:p>
            <a:r>
              <a:rPr lang="en-US" dirty="0"/>
              <a:t>SCALABLE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1265" y="4156405"/>
            <a:ext cx="5431971" cy="557950"/>
          </a:xfrm>
        </p:spPr>
        <p:txBody>
          <a:bodyPr/>
          <a:lstStyle/>
          <a:p>
            <a:r>
              <a:rPr lang="en-US" dirty="0"/>
              <a:t>Manage Parking Passes, Books, University Admin Class Scheduler, etc.</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36525"/>
            <a:ext cx="8421688" cy="1325563"/>
          </a:xfrm>
        </p:spPr>
        <p:txBody>
          <a:bodyPr/>
          <a:lstStyle/>
          <a:p>
            <a:r>
              <a:rPr lang="en-US" dirty="0">
                <a:solidFill>
                  <a:schemeClr val="tx1"/>
                </a:solidFill>
              </a:rPr>
              <a:t>Specifications for end user</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397410" y="1354864"/>
            <a:ext cx="4031945" cy="365125"/>
          </a:xfrm>
        </p:spPr>
        <p:txBody>
          <a:bodyPr vert="horz" lIns="91440" tIns="45720" rIns="91440" bIns="45720" rtlCol="0" anchor="t">
            <a:normAutofit lnSpcReduction="10000"/>
          </a:bodyPr>
          <a:lstStyle/>
          <a:p>
            <a:r>
              <a:rPr lang="en-US" dirty="0">
                <a:solidFill>
                  <a:schemeClr val="tx1"/>
                </a:solidFill>
              </a:rPr>
              <a:t>1. SELECT CLASSES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212322" y="1815770"/>
            <a:ext cx="4883678" cy="696171"/>
          </a:xfrm>
        </p:spPr>
        <p:txBody>
          <a:bodyPr/>
          <a:lstStyle/>
          <a:p>
            <a:pPr algn="l"/>
            <a:r>
              <a:rPr lang="en-US" dirty="0">
                <a:solidFill>
                  <a:schemeClr val="tx1"/>
                </a:solidFill>
              </a:rPr>
              <a:t>Students will choose courses to include in their schedule, which may be prefilled from their current iPlan.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7139395" y="1354864"/>
            <a:ext cx="4031945" cy="365125"/>
          </a:xfrm>
        </p:spPr>
        <p:txBody>
          <a:bodyPr>
            <a:normAutofit lnSpcReduction="10000"/>
          </a:bodyPr>
          <a:lstStyle/>
          <a:p>
            <a:r>
              <a:rPr lang="en-US" dirty="0">
                <a:solidFill>
                  <a:schemeClr val="tx1"/>
                </a:solidFill>
              </a:rPr>
              <a:t>3. GENERATE AND SELECT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997810" y="1899749"/>
            <a:ext cx="4276836" cy="1057308"/>
          </a:xfrm>
        </p:spPr>
        <p:txBody>
          <a:bodyPr>
            <a:normAutofit/>
          </a:bodyPr>
          <a:lstStyle/>
          <a:p>
            <a:pPr algn="l"/>
            <a:r>
              <a:rPr lang="en-US" dirty="0">
                <a:solidFill>
                  <a:schemeClr val="tx1"/>
                </a:solidFill>
              </a:rPr>
              <a:t>Students will receive several optimized schedules to choose from. They can compare professors, locations, and times before registering.</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565427" y="3125337"/>
            <a:ext cx="4031945" cy="365125"/>
          </a:xfrm>
        </p:spPr>
        <p:txBody>
          <a:bodyPr>
            <a:normAutofit lnSpcReduction="10000"/>
          </a:bodyPr>
          <a:lstStyle/>
          <a:p>
            <a:r>
              <a:rPr lang="en-US" dirty="0">
                <a:solidFill>
                  <a:schemeClr val="tx1"/>
                </a:solidFill>
              </a:rPr>
              <a:t>2. SELECT PREFERENCES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7242701" y="3726655"/>
            <a:ext cx="4031945" cy="365125"/>
          </a:xfrm>
        </p:spPr>
        <p:txBody>
          <a:bodyPr>
            <a:normAutofit lnSpcReduction="10000"/>
          </a:bodyPr>
          <a:lstStyle/>
          <a:p>
            <a:r>
              <a:rPr lang="en-US" dirty="0">
                <a:solidFill>
                  <a:schemeClr val="tx1"/>
                </a:solidFill>
              </a:rPr>
              <a:t>4. REGISTER</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7120713" y="4102069"/>
            <a:ext cx="4031030" cy="1057308"/>
          </a:xfrm>
        </p:spPr>
        <p:txBody>
          <a:bodyPr/>
          <a:lstStyle/>
          <a:p>
            <a:r>
              <a:rPr lang="en-US" dirty="0">
                <a:solidFill>
                  <a:schemeClr val="tx1"/>
                </a:solidFill>
              </a:rPr>
              <a:t>If the student is satisfied with their schedule, click 'Register,' and it's done! The schedule can be printed.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solidFill>
                  <a:schemeClr val="tx1"/>
                </a:solidFill>
              </a:rPr>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solidFill>
                  <a:schemeClr val="tx1"/>
                </a:solidFill>
              </a:rPr>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solidFill>
                  <a:schemeClr val="tx1"/>
                </a:solidFill>
              </a:rPr>
              <a:pPr/>
              <a:t>6</a:t>
            </a:fld>
            <a:endParaRPr lang="en-US" dirty="0">
              <a:solidFill>
                <a:schemeClr val="tx1"/>
              </a:solidFill>
            </a:endParaRPr>
          </a:p>
        </p:txBody>
      </p:sp>
      <p:graphicFrame>
        <p:nvGraphicFramePr>
          <p:cNvPr id="11" name="Tabla 10">
            <a:extLst>
              <a:ext uri="{FF2B5EF4-FFF2-40B4-BE49-F238E27FC236}">
                <a16:creationId xmlns:a16="http://schemas.microsoft.com/office/drawing/2014/main" id="{7E8D94EF-F67A-2937-71B7-9D683C7676F1}"/>
              </a:ext>
            </a:extLst>
          </p:cNvPr>
          <p:cNvGraphicFramePr>
            <a:graphicFrameLocks noGrp="1"/>
          </p:cNvGraphicFramePr>
          <p:nvPr>
            <p:extLst>
              <p:ext uri="{D42A27DB-BD31-4B8C-83A1-F6EECF244321}">
                <p14:modId xmlns:p14="http://schemas.microsoft.com/office/powerpoint/2010/main" val="3694939113"/>
              </p:ext>
            </p:extLst>
          </p:nvPr>
        </p:nvGraphicFramePr>
        <p:xfrm>
          <a:off x="1652813" y="4355376"/>
          <a:ext cx="4443187" cy="2357839"/>
        </p:xfrm>
        <a:graphic>
          <a:graphicData uri="http://schemas.openxmlformats.org/drawingml/2006/table">
            <a:tbl>
              <a:tblPr firstRow="1" bandRow="1">
                <a:tableStyleId>{7E9639D4-E3E2-4D34-9284-5A2195B3D0D7}</a:tableStyleId>
              </a:tblPr>
              <a:tblGrid>
                <a:gridCol w="1408863">
                  <a:extLst>
                    <a:ext uri="{9D8B030D-6E8A-4147-A177-3AD203B41FA5}">
                      <a16:colId xmlns:a16="http://schemas.microsoft.com/office/drawing/2014/main" val="1643645171"/>
                    </a:ext>
                  </a:extLst>
                </a:gridCol>
                <a:gridCol w="3034324">
                  <a:extLst>
                    <a:ext uri="{9D8B030D-6E8A-4147-A177-3AD203B41FA5}">
                      <a16:colId xmlns:a16="http://schemas.microsoft.com/office/drawing/2014/main" val="865007443"/>
                    </a:ext>
                  </a:extLst>
                </a:gridCol>
              </a:tblGrid>
              <a:tr h="986239">
                <a:tc>
                  <a:txBody>
                    <a:bodyPr/>
                    <a:lstStyle/>
                    <a:p>
                      <a:r>
                        <a:rPr lang="en-US" sz="1400" b="0" dirty="0">
                          <a:solidFill>
                            <a:schemeClr val="tx1"/>
                          </a:solidFill>
                          <a:latin typeface="+mn-lt"/>
                        </a:rPr>
                        <a:t>By default: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 Minimum space between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 Minimum walk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 Highest-rated professors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0268184"/>
                  </a:ext>
                </a:extLst>
              </a:tr>
              <a:tr h="1252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Optional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 Breaks</a:t>
                      </a:r>
                    </a:p>
                    <a:p>
                      <a:r>
                        <a:rPr lang="en-US" sz="1400" b="0" dirty="0">
                          <a:solidFill>
                            <a:schemeClr val="tx1"/>
                          </a:solidFill>
                          <a:latin typeface="+mn-lt"/>
                        </a:rPr>
                        <a:t>- Only class these days</a:t>
                      </a:r>
                    </a:p>
                    <a:p>
                      <a:r>
                        <a:rPr lang="en-US" sz="1400" b="0" dirty="0">
                          <a:solidFill>
                            <a:schemeClr val="tx1"/>
                          </a:solidFill>
                          <a:latin typeface="+mn-lt"/>
                        </a:rPr>
                        <a:t>- Only On-Campus/Online</a:t>
                      </a:r>
                    </a:p>
                    <a:p>
                      <a:r>
                        <a:rPr lang="en-US" sz="1400" b="0" dirty="0">
                          <a:solidFill>
                            <a:schemeClr val="tx1"/>
                          </a:solidFill>
                          <a:latin typeface="+mn-lt"/>
                        </a:rPr>
                        <a:t>- Only Morning/Afternoon</a:t>
                      </a:r>
                    </a:p>
                    <a:p>
                      <a:endParaRPr lang="en-US" sz="1400" b="0" dirty="0">
                        <a:solidFill>
                          <a:schemeClr val="tx1"/>
                        </a:solidFill>
                        <a:latin typeface="+mn-lt"/>
                      </a:endParaRPr>
                    </a:p>
                    <a:p>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9567045"/>
                  </a:ext>
                </a:extLst>
              </a:tr>
            </a:tbl>
          </a:graphicData>
        </a:graphic>
      </p:graphicFrame>
      <p:sp>
        <p:nvSpPr>
          <p:cNvPr id="12" name="Text Placeholder 3">
            <a:extLst>
              <a:ext uri="{FF2B5EF4-FFF2-40B4-BE49-F238E27FC236}">
                <a16:creationId xmlns:a16="http://schemas.microsoft.com/office/drawing/2014/main" id="{7836CFCE-F2C9-052F-5199-75345423ADB2}"/>
              </a:ext>
            </a:extLst>
          </p:cNvPr>
          <p:cNvSpPr txBox="1">
            <a:spLocks/>
          </p:cNvSpPr>
          <p:nvPr/>
        </p:nvSpPr>
        <p:spPr>
          <a:xfrm>
            <a:off x="917354" y="3561133"/>
            <a:ext cx="5328091" cy="69617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Students will receive a list of preferences and choose what works best for them in terms of class selection.</a:t>
            </a:r>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36525"/>
            <a:ext cx="8421688" cy="1325563"/>
          </a:xfrm>
        </p:spPr>
        <p:txBody>
          <a:bodyPr/>
          <a:lstStyle/>
          <a:p>
            <a:r>
              <a:rPr lang="en-US" dirty="0">
                <a:solidFill>
                  <a:schemeClr val="tx1"/>
                </a:solidFill>
              </a:rPr>
              <a:t>Specifications for WEB APP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549809" y="3190428"/>
            <a:ext cx="4031945" cy="365125"/>
          </a:xfrm>
        </p:spPr>
        <p:txBody>
          <a:bodyPr vert="horz" lIns="91440" tIns="45720" rIns="91440" bIns="45720" rtlCol="0" anchor="t">
            <a:normAutofit lnSpcReduction="10000"/>
          </a:bodyPr>
          <a:lstStyle/>
          <a:p>
            <a:r>
              <a:rPr lang="en-US" dirty="0">
                <a:solidFill>
                  <a:schemeClr val="tx1"/>
                </a:solidFill>
              </a:rPr>
              <a:t>2. PROFILE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549809" y="3642725"/>
            <a:ext cx="4792858" cy="696171"/>
          </a:xfrm>
        </p:spPr>
        <p:txBody>
          <a:bodyPr>
            <a:normAutofit/>
          </a:bodyPr>
          <a:lstStyle/>
          <a:p>
            <a:pPr algn="l"/>
            <a:r>
              <a:rPr lang="en-US" dirty="0">
                <a:solidFill>
                  <a:schemeClr val="tx1"/>
                </a:solidFill>
              </a:rPr>
              <a:t>The application will store user preferences, university, and class schedules.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7139395" y="1354864"/>
            <a:ext cx="4031945" cy="365125"/>
          </a:xfrm>
        </p:spPr>
        <p:txBody>
          <a:bodyPr>
            <a:normAutofit lnSpcReduction="10000"/>
          </a:bodyPr>
          <a:lstStyle/>
          <a:p>
            <a:r>
              <a:rPr lang="en-US" dirty="0">
                <a:solidFill>
                  <a:schemeClr val="tx1"/>
                </a:solidFill>
              </a:rPr>
              <a:t>4. SCHEDULE SELECTOR</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997810" y="1899748"/>
            <a:ext cx="4276836" cy="1544141"/>
          </a:xfrm>
        </p:spPr>
        <p:txBody>
          <a:bodyPr>
            <a:normAutofit/>
          </a:bodyPr>
          <a:lstStyle/>
          <a:p>
            <a:pPr algn="l"/>
            <a:r>
              <a:rPr lang="en-US" dirty="0">
                <a:solidFill>
                  <a:schemeClr val="tx1"/>
                </a:solidFill>
              </a:rPr>
              <a:t>It will display the best combination of classes. Students can switch between options to compare them. Each schedule is a grid showing days of the week and hours of the day. Colored cells represent a class/course, with each cell containing the class name, section, professor's rating, and class location.</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681072" y="4742419"/>
            <a:ext cx="4031945" cy="365125"/>
          </a:xfrm>
        </p:spPr>
        <p:txBody>
          <a:bodyPr>
            <a:normAutofit lnSpcReduction="10000"/>
          </a:bodyPr>
          <a:lstStyle/>
          <a:p>
            <a:r>
              <a:rPr lang="en-US" dirty="0">
                <a:solidFill>
                  <a:schemeClr val="tx1"/>
                </a:solidFill>
              </a:rPr>
              <a:t>3. CLASS SELECTOR</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7242701" y="3736944"/>
            <a:ext cx="4031945" cy="365125"/>
          </a:xfrm>
        </p:spPr>
        <p:txBody>
          <a:bodyPr>
            <a:normAutofit lnSpcReduction="10000"/>
          </a:bodyPr>
          <a:lstStyle/>
          <a:p>
            <a:r>
              <a:rPr lang="en-US" dirty="0">
                <a:solidFill>
                  <a:schemeClr val="tx1"/>
                </a:solidFill>
              </a:rPr>
              <a:t>5. STATISTICS PANEL</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7120713" y="4102069"/>
            <a:ext cx="4031030" cy="1057308"/>
          </a:xfrm>
        </p:spPr>
        <p:txBody>
          <a:bodyPr>
            <a:normAutofit lnSpcReduction="10000"/>
          </a:bodyPr>
          <a:lstStyle/>
          <a:p>
            <a:pPr algn="l"/>
            <a:r>
              <a:rPr lang="en-US" dirty="0">
                <a:solidFill>
                  <a:schemeClr val="tx1"/>
                </a:solidFill>
              </a:rPr>
              <a:t>It will vary based on the schedule, showing average walking time, average time between classes, and average professor rating. This will assist students in making better decisions when presented with multiple schedules.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solidFill>
                  <a:schemeClr val="tx1"/>
                </a:solidFill>
              </a:rPr>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solidFill>
                  <a:schemeClr val="tx1"/>
                </a:solidFill>
              </a:rPr>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solidFill>
                  <a:schemeClr val="tx1"/>
                </a:solidFill>
              </a:rPr>
              <a:pPr/>
              <a:t>7</a:t>
            </a:fld>
            <a:endParaRPr lang="en-US" dirty="0">
              <a:solidFill>
                <a:schemeClr val="tx1"/>
              </a:solidFill>
            </a:endParaRPr>
          </a:p>
        </p:txBody>
      </p:sp>
      <p:sp>
        <p:nvSpPr>
          <p:cNvPr id="12" name="Text Placeholder 3">
            <a:extLst>
              <a:ext uri="{FF2B5EF4-FFF2-40B4-BE49-F238E27FC236}">
                <a16:creationId xmlns:a16="http://schemas.microsoft.com/office/drawing/2014/main" id="{7836CFCE-F2C9-052F-5199-75345423ADB2}"/>
              </a:ext>
            </a:extLst>
          </p:cNvPr>
          <p:cNvSpPr txBox="1">
            <a:spLocks/>
          </p:cNvSpPr>
          <p:nvPr/>
        </p:nvSpPr>
        <p:spPr>
          <a:xfrm>
            <a:off x="1105760" y="5178214"/>
            <a:ext cx="5328091" cy="1024746"/>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solidFill>
                  <a:schemeClr val="tx1"/>
                </a:solidFill>
              </a:rPr>
              <a:t>The application needs to run periodically because classes are being taken by other students simultaneously.</a:t>
            </a:r>
          </a:p>
          <a:p>
            <a:pPr marL="285750" indent="-285750" algn="l">
              <a:buFont typeface="Arial" panose="020B0604020202020204" pitchFamily="34" charset="0"/>
              <a:buChar char="•"/>
            </a:pPr>
            <a:r>
              <a:rPr lang="en-US" dirty="0">
                <a:solidFill>
                  <a:schemeClr val="tx1"/>
                </a:solidFill>
              </a:rPr>
              <a:t>Results will contain class name, section, schedule, and location.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13" name="CuadroTexto 12">
            <a:extLst>
              <a:ext uri="{FF2B5EF4-FFF2-40B4-BE49-F238E27FC236}">
                <a16:creationId xmlns:a16="http://schemas.microsoft.com/office/drawing/2014/main" id="{064F8798-60E9-71E7-4308-ACA0B799451B}"/>
              </a:ext>
            </a:extLst>
          </p:cNvPr>
          <p:cNvSpPr txBox="1"/>
          <p:nvPr/>
        </p:nvSpPr>
        <p:spPr>
          <a:xfrm>
            <a:off x="7850171" y="5573197"/>
            <a:ext cx="6103854" cy="369332"/>
          </a:xfrm>
          <a:prstGeom prst="rect">
            <a:avLst/>
          </a:prstGeom>
          <a:noFill/>
        </p:spPr>
        <p:txBody>
          <a:bodyPr wrap="square">
            <a:spAutoFit/>
          </a:bodyPr>
          <a:lstStyle/>
          <a:p>
            <a:r>
              <a:rPr lang="en-US" dirty="0"/>
              <a:t>6. REGISTER BUTTON</a:t>
            </a:r>
            <a:endParaRPr lang="en-US" dirty="0">
              <a:solidFill>
                <a:schemeClr val="tx1"/>
              </a:solidFill>
            </a:endParaRPr>
          </a:p>
        </p:txBody>
      </p:sp>
      <p:sp>
        <p:nvSpPr>
          <p:cNvPr id="14" name="Text Placeholder 9">
            <a:extLst>
              <a:ext uri="{FF2B5EF4-FFF2-40B4-BE49-F238E27FC236}">
                <a16:creationId xmlns:a16="http://schemas.microsoft.com/office/drawing/2014/main" id="{F6CF3BAC-FBE4-F813-D0ED-6061EBEAF115}"/>
              </a:ext>
            </a:extLst>
          </p:cNvPr>
          <p:cNvSpPr txBox="1">
            <a:spLocks/>
          </p:cNvSpPr>
          <p:nvPr/>
        </p:nvSpPr>
        <p:spPr>
          <a:xfrm>
            <a:off x="7243616" y="581755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tx1"/>
                </a:solidFill>
              </a:rPr>
              <a:t>It will register for the student either by University Integration or Web Scrapping.</a:t>
            </a:r>
          </a:p>
        </p:txBody>
      </p:sp>
      <p:sp>
        <p:nvSpPr>
          <p:cNvPr id="15" name="Content Placeholder 2">
            <a:extLst>
              <a:ext uri="{FF2B5EF4-FFF2-40B4-BE49-F238E27FC236}">
                <a16:creationId xmlns:a16="http://schemas.microsoft.com/office/drawing/2014/main" id="{E89B3C4D-9828-F828-4E85-C93916915FFD}"/>
              </a:ext>
            </a:extLst>
          </p:cNvPr>
          <p:cNvSpPr txBox="1">
            <a:spLocks/>
          </p:cNvSpPr>
          <p:nvPr/>
        </p:nvSpPr>
        <p:spPr>
          <a:xfrm>
            <a:off x="1549810" y="1507264"/>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1. APP</a:t>
            </a:r>
          </a:p>
        </p:txBody>
      </p:sp>
      <p:sp>
        <p:nvSpPr>
          <p:cNvPr id="18" name="CuadroTexto 17">
            <a:extLst>
              <a:ext uri="{FF2B5EF4-FFF2-40B4-BE49-F238E27FC236}">
                <a16:creationId xmlns:a16="http://schemas.microsoft.com/office/drawing/2014/main" id="{56DBF58F-4E13-891F-6EC8-CE60958D2C24}"/>
              </a:ext>
            </a:extLst>
          </p:cNvPr>
          <p:cNvSpPr txBox="1"/>
          <p:nvPr/>
        </p:nvSpPr>
        <p:spPr>
          <a:xfrm>
            <a:off x="1588527" y="1866518"/>
            <a:ext cx="4217033" cy="738664"/>
          </a:xfrm>
          <a:prstGeom prst="rect">
            <a:avLst/>
          </a:prstGeom>
          <a:noFill/>
        </p:spPr>
        <p:txBody>
          <a:bodyPr wrap="square">
            <a:spAutoFit/>
          </a:bodyPr>
          <a:lstStyle/>
          <a:p>
            <a:r>
              <a:rPr lang="en-US" sz="1400" dirty="0">
                <a:solidFill>
                  <a:schemeClr val="tx1"/>
                </a:solidFill>
                <a:latin typeface="+mn-lt"/>
                <a:cs typeface="Adobe Devanagari" panose="02040503050201020203" pitchFamily="18" charset="0"/>
              </a:rPr>
              <a:t>It will ask for the student's university information. The student signs in, and the app needs to run in the same web browser used for university sign-in.</a:t>
            </a:r>
          </a:p>
        </p:txBody>
      </p:sp>
    </p:spTree>
    <p:extLst>
      <p:ext uri="{BB962C8B-B14F-4D97-AF65-F5344CB8AC3E}">
        <p14:creationId xmlns:p14="http://schemas.microsoft.com/office/powerpoint/2010/main" val="18690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026558" y="2211929"/>
            <a:ext cx="8421688" cy="1325563"/>
          </a:xfrm>
        </p:spPr>
        <p:txBody>
          <a:bodyPr vert="horz" lIns="91440" tIns="45720" rIns="91440" bIns="45720" rtlCol="0" anchor="ctr">
            <a:normAutofit/>
          </a:bodyPr>
          <a:lstStyle/>
          <a:p>
            <a:r>
              <a:rPr lang="en-US" kern="1200" cap="all" spc="150" baseline="0" dirty="0">
                <a:latin typeface="+mj-lt"/>
                <a:ea typeface="+mj-ea"/>
                <a:cs typeface="+mj-cs"/>
              </a:rPr>
              <a:t>HARDWARE REQUIREMENTS</a:t>
            </a:r>
          </a:p>
        </p:txBody>
      </p:sp>
      <p:sp>
        <p:nvSpPr>
          <p:cNvPr id="7" name="Subtitle 2">
            <a:extLst>
              <a:ext uri="{FF2B5EF4-FFF2-40B4-BE49-F238E27FC236}">
                <a16:creationId xmlns:a16="http://schemas.microsoft.com/office/drawing/2014/main" id="{CA9AACDF-F170-B2D3-49E2-3F53F8DB8DD5}"/>
              </a:ext>
              <a:ext uri="{C183D7F6-B498-43B3-948B-1728B52AA6E4}">
                <adec:decorative xmlns:adec="http://schemas.microsoft.com/office/drawing/2017/decorative" val="0"/>
              </a:ext>
            </a:extLst>
          </p:cNvPr>
          <p:cNvSpPr txBox="1">
            <a:spLocks/>
          </p:cNvSpPr>
          <p:nvPr/>
        </p:nvSpPr>
        <p:spPr>
          <a:xfrm>
            <a:off x="2922559" y="3221863"/>
            <a:ext cx="7946545" cy="199786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spc="50" dirty="0"/>
              <a:t>The site should load within standard page loading time. </a:t>
            </a:r>
          </a:p>
          <a:p>
            <a:pPr>
              <a:lnSpc>
                <a:spcPct val="100000"/>
              </a:lnSpc>
            </a:pPr>
            <a:r>
              <a:rPr lang="en-US" sz="1800" spc="50" dirty="0"/>
              <a:t>The system will support modern web browsers.</a:t>
            </a:r>
          </a:p>
          <a:p>
            <a:pPr>
              <a:lnSpc>
                <a:spcPct val="100000"/>
              </a:lnSpc>
            </a:pPr>
            <a:r>
              <a:rPr lang="en-US" sz="1800" spc="50" dirty="0"/>
              <a:t>The system shall support web browsers accessed on both mobile devices and computers.</a:t>
            </a:r>
          </a:p>
          <a:p>
            <a:pPr>
              <a:lnSpc>
                <a:spcPct val="100000"/>
              </a:lnSpc>
            </a:pPr>
            <a:r>
              <a:rPr lang="en-US" sz="1800" spc="50" dirty="0"/>
              <a:t>Supported web browsers shall include Google Chrome, Mozilla Firefox, and Apple Safari.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smtClean="0"/>
              <a:pPr>
                <a:spcAft>
                  <a:spcPts val="600"/>
                </a:spcAft>
              </a:pPr>
              <a:t>8</a:t>
            </a:fld>
            <a:endParaRPr lang="en-US"/>
          </a:p>
        </p:txBody>
      </p:sp>
    </p:spTree>
    <p:extLst>
      <p:ext uri="{BB962C8B-B14F-4D97-AF65-F5344CB8AC3E}">
        <p14:creationId xmlns:p14="http://schemas.microsoft.com/office/powerpoint/2010/main" val="336206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5105F17-522D-CAAE-F8AF-6886B0D93515}"/>
              </a:ext>
            </a:extLst>
          </p:cNvPr>
          <p:cNvSpPr>
            <a:spLocks noGrp="1"/>
          </p:cNvSpPr>
          <p:nvPr>
            <p:ph type="body" idx="1"/>
          </p:nvPr>
        </p:nvSpPr>
        <p:spPr/>
        <p:txBody>
          <a:bodyPr/>
          <a:lstStyle/>
          <a:p>
            <a:endParaRPr lang="en-US"/>
          </a:p>
        </p:txBody>
      </p:sp>
      <p:sp>
        <p:nvSpPr>
          <p:cNvPr id="4" name="Marcador de contenido 3">
            <a:extLst>
              <a:ext uri="{FF2B5EF4-FFF2-40B4-BE49-F238E27FC236}">
                <a16:creationId xmlns:a16="http://schemas.microsoft.com/office/drawing/2014/main" id="{807D44A1-3692-BF19-D0CB-60EFAA201CBC}"/>
              </a:ext>
            </a:extLst>
          </p:cNvPr>
          <p:cNvSpPr>
            <a:spLocks noGrp="1"/>
          </p:cNvSpPr>
          <p:nvPr>
            <p:ph sz="half" idx="2"/>
          </p:nvPr>
        </p:nvSpPr>
        <p:spPr/>
        <p:txBody>
          <a:bodyPr/>
          <a:lstStyle/>
          <a:p>
            <a:endParaRPr lang="en-US"/>
          </a:p>
        </p:txBody>
      </p:sp>
      <p:sp>
        <p:nvSpPr>
          <p:cNvPr id="9" name="Marcador de fecha 8">
            <a:extLst>
              <a:ext uri="{FF2B5EF4-FFF2-40B4-BE49-F238E27FC236}">
                <a16:creationId xmlns:a16="http://schemas.microsoft.com/office/drawing/2014/main" id="{3EC4DF42-59EB-1E97-34B1-96113EE7EE4B}"/>
              </a:ext>
            </a:extLst>
          </p:cNvPr>
          <p:cNvSpPr>
            <a:spLocks noGrp="1"/>
          </p:cNvSpPr>
          <p:nvPr>
            <p:ph type="dt" sz="half" idx="10"/>
          </p:nvPr>
        </p:nvSpPr>
        <p:spPr/>
        <p:txBody>
          <a:bodyPr/>
          <a:lstStyle/>
          <a:p>
            <a:r>
              <a:rPr lang="en-US"/>
              <a:t>20XX</a:t>
            </a:r>
            <a:endParaRPr lang="en-US" dirty="0"/>
          </a:p>
        </p:txBody>
      </p:sp>
      <p:sp>
        <p:nvSpPr>
          <p:cNvPr id="10" name="Marcador de pie de página 9">
            <a:extLst>
              <a:ext uri="{FF2B5EF4-FFF2-40B4-BE49-F238E27FC236}">
                <a16:creationId xmlns:a16="http://schemas.microsoft.com/office/drawing/2014/main" id="{115143E8-E3DF-4883-7AC6-236325A0F6AA}"/>
              </a:ext>
            </a:extLst>
          </p:cNvPr>
          <p:cNvSpPr>
            <a:spLocks noGrp="1"/>
          </p:cNvSpPr>
          <p:nvPr>
            <p:ph type="ftr" sz="quarter" idx="11"/>
          </p:nvPr>
        </p:nvSpPr>
        <p:spPr/>
        <p:txBody>
          <a:bodyPr/>
          <a:lstStyle/>
          <a:p>
            <a:r>
              <a:rPr lang="en-US"/>
              <a:t>Pitch Deck</a:t>
            </a:r>
            <a:endParaRPr lang="en-US" dirty="0"/>
          </a:p>
        </p:txBody>
      </p:sp>
      <p:sp>
        <p:nvSpPr>
          <p:cNvPr id="11" name="Marcador de número de diapositiva 10">
            <a:extLst>
              <a:ext uri="{FF2B5EF4-FFF2-40B4-BE49-F238E27FC236}">
                <a16:creationId xmlns:a16="http://schemas.microsoft.com/office/drawing/2014/main" id="{5BEF4188-4D0E-6546-81DE-F38A53A68022}"/>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13" name="Título 12">
            <a:extLst>
              <a:ext uri="{FF2B5EF4-FFF2-40B4-BE49-F238E27FC236}">
                <a16:creationId xmlns:a16="http://schemas.microsoft.com/office/drawing/2014/main" id="{307C6B32-0A54-8108-4B90-416E33346C8A}"/>
              </a:ext>
            </a:extLst>
          </p:cNvPr>
          <p:cNvSpPr>
            <a:spLocks noGrp="1"/>
          </p:cNvSpPr>
          <p:nvPr>
            <p:ph type="title"/>
          </p:nvPr>
        </p:nvSpPr>
        <p:spPr/>
        <p:txBody>
          <a:bodyPr/>
          <a:lstStyle/>
          <a:p>
            <a:endParaRPr lang="en-US"/>
          </a:p>
        </p:txBody>
      </p:sp>
      <p:pic>
        <p:nvPicPr>
          <p:cNvPr id="15" name="Imagen 14">
            <a:extLst>
              <a:ext uri="{FF2B5EF4-FFF2-40B4-BE49-F238E27FC236}">
                <a16:creationId xmlns:a16="http://schemas.microsoft.com/office/drawing/2014/main" id="{2F23520E-44A6-799A-7298-E347449FDD51}"/>
              </a:ext>
            </a:extLst>
          </p:cNvPr>
          <p:cNvPicPr>
            <a:picLocks noChangeAspect="1"/>
          </p:cNvPicPr>
          <p:nvPr/>
        </p:nvPicPr>
        <p:blipFill>
          <a:blip r:embed="rId2"/>
          <a:stretch>
            <a:fillRect/>
          </a:stretch>
        </p:blipFill>
        <p:spPr>
          <a:xfrm>
            <a:off x="0" y="-219473"/>
            <a:ext cx="12192000" cy="7400458"/>
          </a:xfrm>
          <a:prstGeom prst="rect">
            <a:avLst/>
          </a:prstGeom>
        </p:spPr>
      </p:pic>
    </p:spTree>
    <p:extLst>
      <p:ext uri="{BB962C8B-B14F-4D97-AF65-F5344CB8AC3E}">
        <p14:creationId xmlns:p14="http://schemas.microsoft.com/office/powerpoint/2010/main" val="429288397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2.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tf22318419_wac</Template>
  <TotalTime>0</TotalTime>
  <Words>631</Words>
  <Application>Microsoft Office PowerPoint</Application>
  <PresentationFormat>Panorámica</PresentationFormat>
  <Paragraphs>93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Tenorite</vt:lpstr>
      <vt:lpstr>Monoline</vt:lpstr>
      <vt:lpstr>PROBLEM</vt:lpstr>
      <vt:lpstr>EnrollEase</vt:lpstr>
      <vt:lpstr>PURPOSE</vt:lpstr>
      <vt:lpstr>Scope</vt:lpstr>
      <vt:lpstr>appLICATION OVERVIEW</vt:lpstr>
      <vt:lpstr>Specifications for end user</vt:lpstr>
      <vt:lpstr>Specifications for WEB APP</vt:lpstr>
      <vt:lpstr>HARDWARE REQUIREMENTS</vt:lpstr>
      <vt:lpstr>Presentación de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2024-01-13T20:08:36Z</dcterms:created>
  <dcterms:modified xsi:type="dcterms:W3CDTF">2024-01-16T10:00:30Z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