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2" r:id="rId2"/>
    <p:sldId id="261" r:id="rId3"/>
    <p:sldId id="263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00"/>
    <a:srgbClr val="BF0000"/>
    <a:srgbClr val="A70000"/>
    <a:srgbClr val="33CC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0D40-0E58-2E45-A7FF-A775DA833C94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FA5AD-385F-F54C-9184-99A9F5D696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43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AEAEA-151D-407D-89D1-C9D85A444CB7}" type="slidenum">
              <a:rPr lang="en-US">
                <a:solidFill>
                  <a:srgbClr val="3333CC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45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A43DE-6CE2-4B8B-B166-FA45CE31FDE9}" type="slidenum">
              <a:rPr lang="en-US">
                <a:solidFill>
                  <a:srgbClr val="3333CC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6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77050" y="44450"/>
            <a:ext cx="2159000" cy="60515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95288" y="44450"/>
            <a:ext cx="6329362" cy="6051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4D0E3-FDAF-40EF-BDFB-980D9AF1EA5A}" type="slidenum">
              <a:rPr lang="en-US">
                <a:solidFill>
                  <a:srgbClr val="3333CC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7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833F2-89DB-4228-BEAA-DBD7F96734A8}" type="slidenum">
              <a:rPr lang="en-US">
                <a:solidFill>
                  <a:srgbClr val="3333CC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2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77B32-7B21-41B4-8798-41A777A2FF7F}" type="slidenum">
              <a:rPr lang="en-US">
                <a:solidFill>
                  <a:srgbClr val="3333CC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92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95288" y="836613"/>
            <a:ext cx="4100512" cy="525938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100513" cy="525938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7FA0-9AEB-48FF-BBFA-FB92490B5D28}" type="slidenum">
              <a:rPr lang="en-US">
                <a:solidFill>
                  <a:srgbClr val="3333CC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7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4E5DA-A280-480B-977F-EFBD7C174AB7}" type="slidenum">
              <a:rPr lang="en-US">
                <a:solidFill>
                  <a:srgbClr val="3333CC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9A378-1369-4194-B4A2-CBEC6166315C}" type="slidenum">
              <a:rPr lang="en-US">
                <a:solidFill>
                  <a:srgbClr val="3333CC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14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51A2F-0AFB-4269-B311-09D12191F7F8}" type="slidenum">
              <a:rPr lang="en-US">
                <a:solidFill>
                  <a:srgbClr val="3333CC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93C26-F125-4C1D-9173-720172A4FCD8}" type="slidenum">
              <a:rPr lang="en-US">
                <a:solidFill>
                  <a:srgbClr val="3333CC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4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F884E-7114-4B59-ADA4-AC1D5C4FD99C}" type="slidenum">
              <a:rPr lang="en-US">
                <a:solidFill>
                  <a:srgbClr val="3333CC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54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836613"/>
            <a:ext cx="8353425" cy="525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Haga clic para modificar el estilo de texto del patrón</a:t>
            </a:r>
          </a:p>
          <a:p>
            <a:pPr lvl="1"/>
            <a:r>
              <a:rPr lang="en-US" altLang="es-MX" smtClean="0"/>
              <a:t>Segundo nivel</a:t>
            </a:r>
          </a:p>
          <a:p>
            <a:pPr lvl="2"/>
            <a:r>
              <a:rPr lang="en-US" altLang="es-MX" smtClean="0"/>
              <a:t>Tercer nivel</a:t>
            </a:r>
          </a:p>
          <a:p>
            <a:pPr lvl="3"/>
            <a:r>
              <a:rPr lang="en-US" altLang="es-MX" smtClean="0"/>
              <a:t>Cuarto nivel</a:t>
            </a:r>
          </a:p>
          <a:p>
            <a:pPr lvl="4"/>
            <a:r>
              <a:rPr lang="en-US" altLang="es-MX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7038" y="6400800"/>
            <a:ext cx="1265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8175" y="6400800"/>
            <a:ext cx="5688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3333CC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650" y="6400800"/>
            <a:ext cx="71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9BADE8-3FEF-4BF8-AAF9-A5B1740F97CE}" type="slidenum">
              <a:rPr lang="en-US">
                <a:solidFill>
                  <a:srgbClr val="33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>
              <a:solidFill>
                <a:srgbClr val="3333CC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8538" y="44450"/>
            <a:ext cx="67675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es-MX" smtClean="0"/>
          </a:p>
        </p:txBody>
      </p:sp>
      <p:grpSp>
        <p:nvGrpSpPr>
          <p:cNvPr id="1031" name="Group 17"/>
          <p:cNvGrpSpPr>
            <a:grpSpLocks/>
          </p:cNvGrpSpPr>
          <p:nvPr/>
        </p:nvGrpSpPr>
        <p:grpSpPr bwMode="auto">
          <a:xfrm>
            <a:off x="107950" y="101600"/>
            <a:ext cx="1871663" cy="417513"/>
            <a:chOff x="68" y="28"/>
            <a:chExt cx="1179" cy="263"/>
          </a:xfrm>
        </p:grpSpPr>
        <p:sp>
          <p:nvSpPr>
            <p:cNvPr id="1032" name="Freeform 18"/>
            <p:cNvSpPr>
              <a:spLocks noChangeAspect="1"/>
            </p:cNvSpPr>
            <p:nvPr/>
          </p:nvSpPr>
          <p:spPr bwMode="auto">
            <a:xfrm>
              <a:off x="68" y="116"/>
              <a:ext cx="535" cy="175"/>
            </a:xfrm>
            <a:custGeom>
              <a:avLst/>
              <a:gdLst>
                <a:gd name="T0" fmla="*/ 409 w 2223"/>
                <a:gd name="T1" fmla="*/ 0 h 726"/>
                <a:gd name="T2" fmla="*/ 771 w 2223"/>
                <a:gd name="T3" fmla="*/ 0 h 726"/>
                <a:gd name="T4" fmla="*/ 771 w 2223"/>
                <a:gd name="T5" fmla="*/ 408 h 726"/>
                <a:gd name="T6" fmla="*/ 1437 w 2223"/>
                <a:gd name="T7" fmla="*/ 403 h 726"/>
                <a:gd name="T8" fmla="*/ 1438 w 2223"/>
                <a:gd name="T9" fmla="*/ 0 h 726"/>
                <a:gd name="T10" fmla="*/ 1815 w 2223"/>
                <a:gd name="T11" fmla="*/ 0 h 726"/>
                <a:gd name="T12" fmla="*/ 2223 w 2223"/>
                <a:gd name="T13" fmla="*/ 726 h 726"/>
                <a:gd name="T14" fmla="*/ 1860 w 2223"/>
                <a:gd name="T15" fmla="*/ 726 h 726"/>
                <a:gd name="T16" fmla="*/ 1679 w 2223"/>
                <a:gd name="T17" fmla="*/ 408 h 726"/>
                <a:gd name="T18" fmla="*/ 1089 w 2223"/>
                <a:gd name="T19" fmla="*/ 726 h 726"/>
                <a:gd name="T20" fmla="*/ 545 w 2223"/>
                <a:gd name="T21" fmla="*/ 408 h 726"/>
                <a:gd name="T22" fmla="*/ 363 w 2223"/>
                <a:gd name="T23" fmla="*/ 726 h 726"/>
                <a:gd name="T24" fmla="*/ 0 w 2223"/>
                <a:gd name="T25" fmla="*/ 726 h 726"/>
                <a:gd name="T26" fmla="*/ 409 w 2223"/>
                <a:gd name="T27" fmla="*/ 0 h 7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23" h="726">
                  <a:moveTo>
                    <a:pt x="409" y="0"/>
                  </a:moveTo>
                  <a:lnTo>
                    <a:pt x="771" y="0"/>
                  </a:lnTo>
                  <a:lnTo>
                    <a:pt x="771" y="408"/>
                  </a:lnTo>
                  <a:lnTo>
                    <a:pt x="1437" y="403"/>
                  </a:lnTo>
                  <a:lnTo>
                    <a:pt x="1438" y="0"/>
                  </a:lnTo>
                  <a:lnTo>
                    <a:pt x="1815" y="0"/>
                  </a:lnTo>
                  <a:lnTo>
                    <a:pt x="2223" y="726"/>
                  </a:lnTo>
                  <a:lnTo>
                    <a:pt x="1860" y="726"/>
                  </a:lnTo>
                  <a:lnTo>
                    <a:pt x="1679" y="408"/>
                  </a:lnTo>
                  <a:lnTo>
                    <a:pt x="1089" y="726"/>
                  </a:lnTo>
                  <a:lnTo>
                    <a:pt x="545" y="408"/>
                  </a:lnTo>
                  <a:lnTo>
                    <a:pt x="363" y="726"/>
                  </a:lnTo>
                  <a:lnTo>
                    <a:pt x="0" y="726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33" name="WordArt 19"/>
            <p:cNvSpPr>
              <a:spLocks noChangeAspect="1" noChangeArrowheads="1" noChangeShapeType="1" noTextEdit="1"/>
            </p:cNvSpPr>
            <p:nvPr/>
          </p:nvSpPr>
          <p:spPr bwMode="auto">
            <a:xfrm>
              <a:off x="658" y="49"/>
              <a:ext cx="589" cy="22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MX" sz="3200" kern="10" spc="1600" normalizeH="1">
                  <a:solidFill>
                    <a:srgbClr val="FFFFFF"/>
                  </a:solidFill>
                  <a:latin typeface="Impact"/>
                  <a:cs typeface="Arial" charset="0"/>
                </a:rPr>
                <a:t>Desarrollo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MX" sz="3200" kern="10" spc="1600" normalizeH="1">
                  <a:solidFill>
                    <a:srgbClr val="FFFFFF"/>
                  </a:solidFill>
                  <a:latin typeface="Impact"/>
                  <a:cs typeface="Arial" charset="0"/>
                </a:rPr>
                <a:t>Tecnológico</a:t>
              </a:r>
            </a:p>
          </p:txBody>
        </p:sp>
        <p:sp>
          <p:nvSpPr>
            <p:cNvPr id="1034" name="Freeform 20"/>
            <p:cNvSpPr>
              <a:spLocks noChangeAspect="1"/>
            </p:cNvSpPr>
            <p:nvPr/>
          </p:nvSpPr>
          <p:spPr bwMode="auto">
            <a:xfrm>
              <a:off x="68" y="28"/>
              <a:ext cx="535" cy="164"/>
            </a:xfrm>
            <a:custGeom>
              <a:avLst/>
              <a:gdLst>
                <a:gd name="T0" fmla="*/ 0 w 2223"/>
                <a:gd name="T1" fmla="*/ 0 h 681"/>
                <a:gd name="T2" fmla="*/ 2223 w 2223"/>
                <a:gd name="T3" fmla="*/ 0 h 681"/>
                <a:gd name="T4" fmla="*/ 2223 w 2223"/>
                <a:gd name="T5" fmla="*/ 363 h 681"/>
                <a:gd name="T6" fmla="*/ 1887 w 2223"/>
                <a:gd name="T7" fmla="*/ 360 h 681"/>
                <a:gd name="T8" fmla="*/ 1821 w 2223"/>
                <a:gd name="T9" fmla="*/ 268 h 681"/>
                <a:gd name="T10" fmla="*/ 1316 w 2223"/>
                <a:gd name="T11" fmla="*/ 272 h 681"/>
                <a:gd name="T12" fmla="*/ 1316 w 2223"/>
                <a:gd name="T13" fmla="*/ 681 h 681"/>
                <a:gd name="T14" fmla="*/ 896 w 2223"/>
                <a:gd name="T15" fmla="*/ 675 h 681"/>
                <a:gd name="T16" fmla="*/ 890 w 2223"/>
                <a:gd name="T17" fmla="*/ 264 h 681"/>
                <a:gd name="T18" fmla="*/ 409 w 2223"/>
                <a:gd name="T19" fmla="*/ 272 h 681"/>
                <a:gd name="T20" fmla="*/ 363 w 2223"/>
                <a:gd name="T21" fmla="*/ 363 h 681"/>
                <a:gd name="T22" fmla="*/ 0 w 2223"/>
                <a:gd name="T23" fmla="*/ 363 h 681"/>
                <a:gd name="T24" fmla="*/ 0 w 2223"/>
                <a:gd name="T25" fmla="*/ 0 h 68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223" h="681">
                  <a:moveTo>
                    <a:pt x="0" y="0"/>
                  </a:moveTo>
                  <a:lnTo>
                    <a:pt x="2223" y="0"/>
                  </a:lnTo>
                  <a:lnTo>
                    <a:pt x="2223" y="363"/>
                  </a:lnTo>
                  <a:lnTo>
                    <a:pt x="1887" y="360"/>
                  </a:lnTo>
                  <a:lnTo>
                    <a:pt x="1821" y="268"/>
                  </a:lnTo>
                  <a:lnTo>
                    <a:pt x="1316" y="272"/>
                  </a:lnTo>
                  <a:lnTo>
                    <a:pt x="1316" y="681"/>
                  </a:lnTo>
                  <a:lnTo>
                    <a:pt x="896" y="675"/>
                  </a:lnTo>
                  <a:lnTo>
                    <a:pt x="890" y="264"/>
                  </a:lnTo>
                  <a:lnTo>
                    <a:pt x="409" y="272"/>
                  </a:lnTo>
                  <a:lnTo>
                    <a:pt x="363" y="363"/>
                  </a:lnTo>
                  <a:lnTo>
                    <a:pt x="0" y="3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4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accent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accent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000">
          <a:solidFill>
            <a:schemeClr val="accent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267744" y="116632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Propuesta Geográfica, Tecnología, precalificación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155661" y="1620396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Colonia: Lindavista</a:t>
            </a:r>
            <a:endParaRPr lang="es-MX" sz="1400" b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/>
          <a:srcRect l="32492" t="10389" r="39853" b="17045"/>
          <a:stretch/>
        </p:blipFill>
        <p:spPr bwMode="auto">
          <a:xfrm>
            <a:off x="2240719" y="1988840"/>
            <a:ext cx="3123369" cy="4608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123728" y="692696"/>
            <a:ext cx="7061258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050" dirty="0" smtClean="0"/>
              <a:t>Al ingresar, el usuario  deberá elegir geográficamente la zona que desea visualizar ya sea por División, Área, Ciudad, Estado o Colonia, una ves seleccionada la zona el sistema deberá mostrar como primera vista un Mapa que pinte todos los distritos que la cubren </a:t>
            </a:r>
            <a:r>
              <a:rPr lang="es-MX" sz="1000" dirty="0" smtClean="0"/>
              <a:t>identificándolos </a:t>
            </a:r>
            <a:r>
              <a:rPr lang="es-MX" sz="1000" dirty="0"/>
              <a:t>por Tecnología, es decir, un color para los distritos FTTH, otro para TBA, otro para IPDSLAM y otro para </a:t>
            </a:r>
            <a:r>
              <a:rPr lang="es-MX" sz="1000" dirty="0" smtClean="0"/>
              <a:t>ATM, aunado a esto se deberá mostrar una  tabla general del total de distritos y clientes por tecnología.</a:t>
            </a:r>
            <a:endParaRPr lang="es-MX" sz="1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77554"/>
            <a:ext cx="38671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25 CuadroTexto"/>
          <p:cNvSpPr txBox="1"/>
          <p:nvPr/>
        </p:nvSpPr>
        <p:spPr>
          <a:xfrm>
            <a:off x="5436095" y="5097378"/>
            <a:ext cx="3672409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000"/>
            </a:lvl1pPr>
          </a:lstStyle>
          <a:p>
            <a:pPr algn="just"/>
            <a:r>
              <a:rPr lang="es-MX" dirty="0"/>
              <a:t>Al seleccionar cada una de las opciones </a:t>
            </a:r>
            <a:r>
              <a:rPr lang="es-MX" dirty="0" smtClean="0"/>
              <a:t>de la Tabla  el mapa solo pintara los distritos de la opción u opciones  seleccionadas, ya que se podrá selecciona mas de uno, a demás de una grafica por tecnología con las precalificaciones existentes (Solo para Cu).</a:t>
            </a:r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" y="692696"/>
            <a:ext cx="2144095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691680" y="3284984"/>
            <a:ext cx="288032" cy="151216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CuadroTexto"/>
          <p:cNvSpPr txBox="1"/>
          <p:nvPr/>
        </p:nvSpPr>
        <p:spPr>
          <a:xfrm>
            <a:off x="1376408" y="4974267"/>
            <a:ext cx="211216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000" dirty="0" smtClean="0"/>
              <a:t>Al seleccionar cualquiera de los </a:t>
            </a:r>
            <a:r>
              <a:rPr lang="es-MX" sz="1000" dirty="0" err="1" smtClean="0"/>
              <a:t>CheckBox</a:t>
            </a:r>
            <a:r>
              <a:rPr lang="es-MX" sz="1000" dirty="0" smtClean="0"/>
              <a:t> se abrirá un mapa nuevo.</a:t>
            </a:r>
            <a:endParaRPr lang="es-MX" sz="1000" dirty="0"/>
          </a:p>
        </p:txBody>
      </p:sp>
      <p:sp>
        <p:nvSpPr>
          <p:cNvPr id="16" name="15 Rectángulo"/>
          <p:cNvSpPr/>
          <p:nvPr/>
        </p:nvSpPr>
        <p:spPr>
          <a:xfrm>
            <a:off x="11566" y="2606508"/>
            <a:ext cx="2112162" cy="318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3" name="22 Conector recto de flecha"/>
          <p:cNvCxnSpPr/>
          <p:nvPr/>
        </p:nvCxnSpPr>
        <p:spPr>
          <a:xfrm flipV="1">
            <a:off x="1403648" y="1801041"/>
            <a:ext cx="936104" cy="757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43" y="2746368"/>
            <a:ext cx="2881041" cy="223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7 Conector recto de flecha"/>
          <p:cNvCxnSpPr/>
          <p:nvPr/>
        </p:nvCxnSpPr>
        <p:spPr>
          <a:xfrm>
            <a:off x="7030263" y="2010343"/>
            <a:ext cx="638081" cy="9866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26 Grupo"/>
          <p:cNvGrpSpPr/>
          <p:nvPr/>
        </p:nvGrpSpPr>
        <p:grpSpPr>
          <a:xfrm>
            <a:off x="169863" y="4797152"/>
            <a:ext cx="1186001" cy="1922219"/>
            <a:chOff x="7500026" y="4581199"/>
            <a:chExt cx="1342608" cy="1987861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 rotWithShape="1">
            <a:blip r:embed="rId6"/>
            <a:srcRect l="29160" t="18657" r="41679" b="17724"/>
            <a:stretch/>
          </p:blipFill>
          <p:spPr bwMode="auto">
            <a:xfrm>
              <a:off x="7500026" y="4581199"/>
              <a:ext cx="1342608" cy="1987861"/>
            </a:xfrm>
            <a:prstGeom prst="rect">
              <a:avLst/>
            </a:prstGeom>
            <a:ln w="19050">
              <a:solidFill>
                <a:srgbClr val="FF0000"/>
              </a:solidFill>
              <a:miter lim="800000"/>
              <a:headEnd/>
              <a:tailEnd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9" name="28 CuadroTexto"/>
            <p:cNvSpPr txBox="1"/>
            <p:nvPr/>
          </p:nvSpPr>
          <p:spPr>
            <a:xfrm>
              <a:off x="7500026" y="4646841"/>
              <a:ext cx="1320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 smtClean="0"/>
                <a:t>ATM</a:t>
              </a:r>
              <a:endParaRPr lang="es-MX" sz="1200" b="1" dirty="0"/>
            </a:p>
          </p:txBody>
        </p:sp>
      </p:grpSp>
      <p:cxnSp>
        <p:nvCxnSpPr>
          <p:cNvPr id="30" name="29 Conector recto de flecha"/>
          <p:cNvCxnSpPr/>
          <p:nvPr/>
        </p:nvCxnSpPr>
        <p:spPr>
          <a:xfrm flipH="1">
            <a:off x="683570" y="3573016"/>
            <a:ext cx="1188130" cy="14215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9" idx="3"/>
          </p:cNvCxnSpPr>
          <p:nvPr/>
        </p:nvCxnSpPr>
        <p:spPr>
          <a:xfrm>
            <a:off x="1979712" y="4041068"/>
            <a:ext cx="504056" cy="92293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2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267744" y="116632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Propuesta Plan BB, nuevos Anchos de Banda 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195736" y="836712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Colonia: Lindavista</a:t>
            </a:r>
            <a:endParaRPr lang="es-MX" sz="1400" b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/>
          <a:srcRect l="32492" t="10389" r="39853" b="17045"/>
          <a:stretch/>
        </p:blipFill>
        <p:spPr bwMode="auto">
          <a:xfrm>
            <a:off x="2195736" y="1196752"/>
            <a:ext cx="3123369" cy="4608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25 CuadroTexto"/>
          <p:cNvSpPr txBox="1"/>
          <p:nvPr/>
        </p:nvSpPr>
        <p:spPr>
          <a:xfrm>
            <a:off x="5436095" y="5445224"/>
            <a:ext cx="367240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000"/>
            </a:lvl1pPr>
          </a:lstStyle>
          <a:p>
            <a:pPr algn="just"/>
            <a:r>
              <a:rPr lang="es-MX" dirty="0"/>
              <a:t>Al seleccionar cada una de las opciones </a:t>
            </a:r>
            <a:r>
              <a:rPr lang="es-MX" dirty="0" smtClean="0"/>
              <a:t>de la Tabla  el mapa solo pintara los distritos de la opción u opciones  seleccionadas, ya que se podrá seleccionar mas de uno, a demás de una grafica por tecnología con la velocidad que alcanzaría cada solución después de ejecutar dicho plan.</a:t>
            </a:r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" y="692696"/>
            <a:ext cx="2144095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29 Rectángulo"/>
          <p:cNvSpPr/>
          <p:nvPr/>
        </p:nvSpPr>
        <p:spPr>
          <a:xfrm>
            <a:off x="11566" y="4797152"/>
            <a:ext cx="2144095" cy="4320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24" name="1023 Conector recto de flecha"/>
          <p:cNvCxnSpPr/>
          <p:nvPr/>
        </p:nvCxnSpPr>
        <p:spPr>
          <a:xfrm>
            <a:off x="1083613" y="3818858"/>
            <a:ext cx="0" cy="90628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1024 CuadroTexto"/>
          <p:cNvSpPr txBox="1"/>
          <p:nvPr/>
        </p:nvSpPr>
        <p:spPr>
          <a:xfrm>
            <a:off x="11566" y="3077425"/>
            <a:ext cx="214409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dirty="0" smtClean="0"/>
              <a:t>Cuando el usuario decida cambiar la vista de tecnología deberá seleccionar otra opción del Menú por ejemplo “Plan BB” el mapa principal cambiara por lo seleccionado.</a:t>
            </a:r>
            <a:endParaRPr lang="es-MX" sz="1000" dirty="0"/>
          </a:p>
        </p:txBody>
      </p:sp>
      <p:sp>
        <p:nvSpPr>
          <p:cNvPr id="45" name="44 Rectángulo"/>
          <p:cNvSpPr/>
          <p:nvPr/>
        </p:nvSpPr>
        <p:spPr>
          <a:xfrm>
            <a:off x="1691680" y="5157192"/>
            <a:ext cx="288032" cy="151216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7" name="46 Grupo"/>
          <p:cNvGrpSpPr/>
          <p:nvPr/>
        </p:nvGrpSpPr>
        <p:grpSpPr>
          <a:xfrm>
            <a:off x="4178087" y="4858567"/>
            <a:ext cx="1186001" cy="1922219"/>
            <a:chOff x="7500026" y="4581199"/>
            <a:chExt cx="1342608" cy="1987861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 rotWithShape="1">
            <a:blip r:embed="rId4"/>
            <a:srcRect l="29160" t="18657" r="41679" b="17724"/>
            <a:stretch/>
          </p:blipFill>
          <p:spPr bwMode="auto">
            <a:xfrm>
              <a:off x="7500026" y="4581199"/>
              <a:ext cx="1342608" cy="1987861"/>
            </a:xfrm>
            <a:prstGeom prst="rect">
              <a:avLst/>
            </a:prstGeom>
            <a:ln w="19050">
              <a:solidFill>
                <a:srgbClr val="FF0000"/>
              </a:solidFill>
              <a:miter lim="800000"/>
              <a:headEnd/>
              <a:tailEnd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9" name="48 CuadroTexto"/>
            <p:cNvSpPr txBox="1"/>
            <p:nvPr/>
          </p:nvSpPr>
          <p:spPr>
            <a:xfrm>
              <a:off x="7500026" y="4646841"/>
              <a:ext cx="1320446" cy="28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 smtClean="0"/>
                <a:t>VDSL</a:t>
              </a:r>
              <a:endParaRPr lang="es-MX" sz="1200" b="1" dirty="0"/>
            </a:p>
          </p:txBody>
        </p:sp>
      </p:grpSp>
      <p:cxnSp>
        <p:nvCxnSpPr>
          <p:cNvPr id="50" name="49 Conector recto de flecha"/>
          <p:cNvCxnSpPr/>
          <p:nvPr/>
        </p:nvCxnSpPr>
        <p:spPr>
          <a:xfrm>
            <a:off x="1871700" y="5445224"/>
            <a:ext cx="2306387" cy="5139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 flipV="1">
            <a:off x="1979712" y="4725144"/>
            <a:ext cx="1332148" cy="80312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780" y="1844824"/>
            <a:ext cx="3706724" cy="74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58 CuadroTexto"/>
          <p:cNvSpPr txBox="1"/>
          <p:nvPr/>
        </p:nvSpPr>
        <p:spPr>
          <a:xfrm>
            <a:off x="5436095" y="775980"/>
            <a:ext cx="3607870" cy="86177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000" dirty="0" smtClean="0"/>
              <a:t>Cuando se selecciones “Plan BB” el mapa pintara los distritos que están considerados para VDSL, </a:t>
            </a:r>
            <a:r>
              <a:rPr lang="es-MX" sz="1000" dirty="0" err="1" smtClean="0"/>
              <a:t>Bonding</a:t>
            </a:r>
            <a:r>
              <a:rPr lang="es-MX" sz="1000" dirty="0" smtClean="0"/>
              <a:t> + VDSL, TBA Y FTTH con un color distinto cada uno, además de un tabla que muestre el total de distritos y clientes contenidos en cada solución del Plan BB.</a:t>
            </a:r>
            <a:endParaRPr lang="es-MX" sz="1000" dirty="0"/>
          </a:p>
        </p:txBody>
      </p:sp>
      <p:cxnSp>
        <p:nvCxnSpPr>
          <p:cNvPr id="60" name="59 Conector recto de flecha"/>
          <p:cNvCxnSpPr>
            <a:endCxn id="1041" idx="1"/>
          </p:cNvCxnSpPr>
          <p:nvPr/>
        </p:nvCxnSpPr>
        <p:spPr>
          <a:xfrm flipV="1">
            <a:off x="1979712" y="2217249"/>
            <a:ext cx="3422068" cy="246770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CuadroTexto"/>
          <p:cNvSpPr txBox="1"/>
          <p:nvPr/>
        </p:nvSpPr>
        <p:spPr>
          <a:xfrm>
            <a:off x="2400846" y="4095024"/>
            <a:ext cx="211216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000" dirty="0" smtClean="0"/>
              <a:t>Al seleccionar cualquiera de los </a:t>
            </a:r>
            <a:r>
              <a:rPr lang="es-MX" sz="1000" dirty="0" err="1" smtClean="0"/>
              <a:t>CheckBox</a:t>
            </a:r>
            <a:r>
              <a:rPr lang="es-MX" sz="1000" dirty="0" smtClean="0"/>
              <a:t> se abrirá un mapa nuevo.</a:t>
            </a:r>
            <a:endParaRPr lang="es-MX" sz="1000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43" y="3068960"/>
            <a:ext cx="2881041" cy="223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22 Conector recto de flecha"/>
          <p:cNvCxnSpPr/>
          <p:nvPr/>
        </p:nvCxnSpPr>
        <p:spPr>
          <a:xfrm flipH="1">
            <a:off x="6826348" y="2217249"/>
            <a:ext cx="79374" cy="12365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6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267744" y="116632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Propuesta </a:t>
            </a:r>
            <a:r>
              <a:rPr lang="es-MX" b="1" dirty="0" err="1" smtClean="0">
                <a:solidFill>
                  <a:schemeClr val="bg1"/>
                </a:solidFill>
              </a:rPr>
              <a:t>Churn</a:t>
            </a:r>
            <a:r>
              <a:rPr lang="es-MX" b="1" dirty="0" smtClean="0">
                <a:solidFill>
                  <a:schemeClr val="bg1"/>
                </a:solidFill>
              </a:rPr>
              <a:t> y NSE Facturación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2276475" cy="38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411760" y="692696"/>
            <a:ext cx="3096344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000"/>
            </a:lvl1pPr>
          </a:lstStyle>
          <a:p>
            <a:r>
              <a:rPr lang="es-MX" dirty="0"/>
              <a:t>Cuando el usuario ingrese a la opción de “</a:t>
            </a:r>
            <a:r>
              <a:rPr lang="es-MX" dirty="0" err="1"/>
              <a:t>Churn</a:t>
            </a:r>
            <a:r>
              <a:rPr lang="es-MX" dirty="0"/>
              <a:t>” deberá tener la opción de seleccionar el rango de fechas que desea </a:t>
            </a:r>
            <a:r>
              <a:rPr lang="es-MX" dirty="0" smtClean="0"/>
              <a:t>visualizar y al seleccionar esta fechas se mostrara una grafica lineal con los porcentajes de clientes que hemos tenido como bajas. </a:t>
            </a:r>
            <a:endParaRPr lang="es-MX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1979712" y="1118647"/>
            <a:ext cx="576064" cy="65417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07504" y="1268760"/>
            <a:ext cx="2160240" cy="10081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211" y="751217"/>
            <a:ext cx="3674293" cy="1685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2411760" y="1772816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Colonia: Lindavista</a:t>
            </a:r>
            <a:endParaRPr lang="es-MX" sz="1400" b="1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 rotWithShape="1">
          <a:blip r:embed="rId4"/>
          <a:srcRect l="32492" t="10389" r="39853" b="17045"/>
          <a:stretch/>
        </p:blipFill>
        <p:spPr bwMode="auto">
          <a:xfrm>
            <a:off x="2411760" y="2132856"/>
            <a:ext cx="3123369" cy="4608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18 Rectángulo"/>
          <p:cNvSpPr/>
          <p:nvPr/>
        </p:nvSpPr>
        <p:spPr>
          <a:xfrm>
            <a:off x="107504" y="2276871"/>
            <a:ext cx="2160240" cy="232164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1403648" y="2436993"/>
            <a:ext cx="0" cy="216152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27781" y="4653136"/>
            <a:ext cx="238397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000"/>
            </a:lvl1pPr>
          </a:lstStyle>
          <a:p>
            <a:r>
              <a:rPr lang="es-MX" dirty="0" smtClean="0"/>
              <a:t>En “NSE Facturación” se deberá identificar el NSE Facturación predominante del distrito para de esa manera poder pintar de diferente color los distritos preponderantemente A,B,C,D,E,F.</a:t>
            </a:r>
            <a:endParaRPr lang="es-MX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425" y="2436993"/>
            <a:ext cx="3556087" cy="88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26 CuadroTexto"/>
          <p:cNvSpPr txBox="1"/>
          <p:nvPr/>
        </p:nvSpPr>
        <p:spPr>
          <a:xfrm>
            <a:off x="5652120" y="3284984"/>
            <a:ext cx="3492388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000"/>
            </a:lvl1pPr>
          </a:lstStyle>
          <a:p>
            <a:pPr algn="just"/>
            <a:r>
              <a:rPr lang="es-MX" dirty="0"/>
              <a:t>Al seleccionar cada una de las opciones </a:t>
            </a:r>
            <a:r>
              <a:rPr lang="es-MX" dirty="0" smtClean="0"/>
              <a:t>de la Tabla  el mapa solo pintara los distritos de la opción u opciones  seleccionadas, ya que se podrá selecciona mas de uno, a demás de una grafica dependiendo lo que se desee visualizar.</a:t>
            </a:r>
            <a:endParaRPr lang="es-MX" dirty="0"/>
          </a:p>
        </p:txBody>
      </p:sp>
      <p:sp>
        <p:nvSpPr>
          <p:cNvPr id="32" name="31 Rectángulo"/>
          <p:cNvSpPr/>
          <p:nvPr/>
        </p:nvSpPr>
        <p:spPr>
          <a:xfrm>
            <a:off x="1907704" y="2690968"/>
            <a:ext cx="288032" cy="17461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3" name="32 Grupo"/>
          <p:cNvGrpSpPr/>
          <p:nvPr/>
        </p:nvGrpSpPr>
        <p:grpSpPr>
          <a:xfrm>
            <a:off x="4349128" y="4495388"/>
            <a:ext cx="1186001" cy="2219642"/>
            <a:chOff x="7500026" y="4581199"/>
            <a:chExt cx="1342608" cy="1987861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 rotWithShape="1">
            <a:blip r:embed="rId6"/>
            <a:srcRect l="29160" t="18657" r="41679" b="17724"/>
            <a:stretch/>
          </p:blipFill>
          <p:spPr bwMode="auto">
            <a:xfrm>
              <a:off x="7500026" y="4581199"/>
              <a:ext cx="1342608" cy="1987861"/>
            </a:xfrm>
            <a:prstGeom prst="rect">
              <a:avLst/>
            </a:prstGeom>
            <a:ln w="19050">
              <a:solidFill>
                <a:srgbClr val="FF0000"/>
              </a:solidFill>
              <a:miter lim="800000"/>
              <a:headEnd/>
              <a:tailEnd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5" name="34 CuadroTexto"/>
            <p:cNvSpPr txBox="1"/>
            <p:nvPr/>
          </p:nvSpPr>
          <p:spPr>
            <a:xfrm>
              <a:off x="7500026" y="4646841"/>
              <a:ext cx="1320446" cy="248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 smtClean="0"/>
                <a:t>A</a:t>
              </a:r>
              <a:endParaRPr lang="es-MX" sz="1200" b="1" dirty="0"/>
            </a:p>
          </p:txBody>
        </p:sp>
      </p:grpSp>
      <p:cxnSp>
        <p:nvCxnSpPr>
          <p:cNvPr id="36" name="35 Conector recto de flecha"/>
          <p:cNvCxnSpPr/>
          <p:nvPr/>
        </p:nvCxnSpPr>
        <p:spPr>
          <a:xfrm>
            <a:off x="2087724" y="2881504"/>
            <a:ext cx="2261404" cy="20070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V="1">
            <a:off x="2087724" y="2690968"/>
            <a:ext cx="774086" cy="58475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2451663" y="2188640"/>
            <a:ext cx="211216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000" dirty="0" smtClean="0"/>
              <a:t>Al seleccionar cualquiera de los </a:t>
            </a:r>
            <a:r>
              <a:rPr lang="es-MX" sz="1000" dirty="0" err="1" smtClean="0"/>
              <a:t>CheckBox</a:t>
            </a:r>
            <a:r>
              <a:rPr lang="es-MX" sz="1000" dirty="0" smtClean="0"/>
              <a:t> se abrirá un mapa nuevo.</a:t>
            </a:r>
            <a:endParaRPr lang="es-MX" sz="10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82"/>
          <a:stretch/>
        </p:blipFill>
        <p:spPr bwMode="auto">
          <a:xfrm>
            <a:off x="6508899" y="5099294"/>
            <a:ext cx="2599605" cy="17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2" name="51 Conector recto de flecha"/>
          <p:cNvCxnSpPr/>
          <p:nvPr/>
        </p:nvCxnSpPr>
        <p:spPr>
          <a:xfrm>
            <a:off x="8388424" y="2767190"/>
            <a:ext cx="0" cy="239377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556" y="4183066"/>
            <a:ext cx="1457676" cy="169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75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arrollo Tecnologico">
  <a:themeElements>
    <a:clrScheme name="Desarrollo Tecnologic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arrollo Tecnologico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arrollo Tecnologic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arrollo Tecnologic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arrollo Tecnologic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arrollo Tecnologic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arrollo Tecnologi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arrollo Tecnologi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arrollo Tecnologi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457</Words>
  <Application>Microsoft Office PowerPoint</Application>
  <PresentationFormat>Presentación en pantalla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Impact</vt:lpstr>
      <vt:lpstr>Times New Roman</vt:lpstr>
      <vt:lpstr>Verdana</vt:lpstr>
      <vt:lpstr>Desarrollo Tecnologico</vt:lpstr>
      <vt:lpstr>Presentación de PowerPoint</vt:lpstr>
      <vt:lpstr>Presentación de PowerPoint</vt:lpstr>
      <vt:lpstr>Presentación de PowerPoint</vt:lpstr>
    </vt:vector>
  </TitlesOfParts>
  <Company>Telefonos de Mexico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Calidad Infinitum</dc:title>
  <dc:creator>Blanco Rivera Benjamín</dc:creator>
  <cp:lastModifiedBy>herwin</cp:lastModifiedBy>
  <cp:revision>63</cp:revision>
  <dcterms:created xsi:type="dcterms:W3CDTF">2014-04-16T14:15:44Z</dcterms:created>
  <dcterms:modified xsi:type="dcterms:W3CDTF">2015-09-08T21:50:30Z</dcterms:modified>
</cp:coreProperties>
</file>