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F5C298-E50F-4CBA-AFBF-1A6675FE3829}"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CD3073C-8EB8-45F3-97EA-266501C13015}">
      <dgm:prSet/>
      <dgm:spPr/>
      <dgm:t>
        <a:bodyPr/>
        <a:lstStyle/>
        <a:p>
          <a:r>
            <a:rPr lang="en-US"/>
            <a:t>Analysis focused on retail promotional campaigns during two major Indian festivals: Diwali and Sankranti</a:t>
          </a:r>
        </a:p>
      </dgm:t>
    </dgm:pt>
    <dgm:pt modelId="{A890C63C-E292-439A-BF15-C20A6A4A672B}" type="parTrans" cxnId="{18936E59-0F87-46C1-954D-E970DB19BD81}">
      <dgm:prSet/>
      <dgm:spPr/>
      <dgm:t>
        <a:bodyPr/>
        <a:lstStyle/>
        <a:p>
          <a:endParaRPr lang="en-US"/>
        </a:p>
      </dgm:t>
    </dgm:pt>
    <dgm:pt modelId="{62D8E58E-DC36-440C-830C-810889995F54}" type="sibTrans" cxnId="{18936E59-0F87-46C1-954D-E970DB19BD81}">
      <dgm:prSet/>
      <dgm:spPr/>
      <dgm:t>
        <a:bodyPr/>
        <a:lstStyle/>
        <a:p>
          <a:endParaRPr lang="en-US"/>
        </a:p>
      </dgm:t>
    </dgm:pt>
    <dgm:pt modelId="{960CE470-8B50-4BA8-BD5C-A38DBBA45A4B}">
      <dgm:prSet/>
      <dgm:spPr/>
      <dgm:t>
        <a:bodyPr/>
        <a:lstStyle/>
        <a:p>
          <a:r>
            <a:rPr lang="en-US"/>
            <a:t>Data covers multiple store locations across 10 major South Indian cities</a:t>
          </a:r>
        </a:p>
      </dgm:t>
    </dgm:pt>
    <dgm:pt modelId="{3A901E55-C15C-4733-A890-D838059E73F7}" type="parTrans" cxnId="{148C6DED-060B-4253-AC74-B852C3EA7507}">
      <dgm:prSet/>
      <dgm:spPr/>
      <dgm:t>
        <a:bodyPr/>
        <a:lstStyle/>
        <a:p>
          <a:endParaRPr lang="en-US"/>
        </a:p>
      </dgm:t>
    </dgm:pt>
    <dgm:pt modelId="{EFFB19E3-7744-4A15-969B-F281F8CABF5F}" type="sibTrans" cxnId="{148C6DED-060B-4253-AC74-B852C3EA7507}">
      <dgm:prSet/>
      <dgm:spPr/>
      <dgm:t>
        <a:bodyPr/>
        <a:lstStyle/>
        <a:p>
          <a:endParaRPr lang="en-US"/>
        </a:p>
      </dgm:t>
    </dgm:pt>
    <dgm:pt modelId="{8B584B39-A929-47DD-BCE9-5C48319A2227}">
      <dgm:prSet/>
      <dgm:spPr/>
      <dgm:t>
        <a:bodyPr/>
        <a:lstStyle/>
        <a:p>
          <a:r>
            <a:rPr lang="en-US"/>
            <a:t>Multiple product categories including Grocery &amp; Staples, Home Care, Personal Care, Home Appliances, and Combo offerings</a:t>
          </a:r>
        </a:p>
      </dgm:t>
    </dgm:pt>
    <dgm:pt modelId="{9E2C0939-3F03-43CC-A471-6B1B7D7DCD29}" type="parTrans" cxnId="{A0E75929-B5C2-4DAF-98CF-6592D8C475C9}">
      <dgm:prSet/>
      <dgm:spPr/>
      <dgm:t>
        <a:bodyPr/>
        <a:lstStyle/>
        <a:p>
          <a:endParaRPr lang="en-US"/>
        </a:p>
      </dgm:t>
    </dgm:pt>
    <dgm:pt modelId="{73583D47-05E9-4B46-BCF4-946BA3605623}" type="sibTrans" cxnId="{A0E75929-B5C2-4DAF-98CF-6592D8C475C9}">
      <dgm:prSet/>
      <dgm:spPr/>
      <dgm:t>
        <a:bodyPr/>
        <a:lstStyle/>
        <a:p>
          <a:endParaRPr lang="en-US"/>
        </a:p>
      </dgm:t>
    </dgm:pt>
    <dgm:pt modelId="{73189849-8F42-4CBA-B6AE-AA15D17FC703}">
      <dgm:prSet/>
      <dgm:spPr/>
      <dgm:t>
        <a:bodyPr/>
        <a:lstStyle/>
        <a:p>
          <a:r>
            <a:rPr lang="en-US"/>
            <a:t>Various promotion types implemented: BOGOF, Cashback, and percentage-based discounts (25%, 33%, 50% OFF)</a:t>
          </a:r>
        </a:p>
      </dgm:t>
    </dgm:pt>
    <dgm:pt modelId="{5AFB9DD4-B0F6-4971-80F1-CB03C3180AE4}" type="parTrans" cxnId="{513ECA14-E1ED-4D77-92C6-C0988138364C}">
      <dgm:prSet/>
      <dgm:spPr/>
      <dgm:t>
        <a:bodyPr/>
        <a:lstStyle/>
        <a:p>
          <a:endParaRPr lang="en-US"/>
        </a:p>
      </dgm:t>
    </dgm:pt>
    <dgm:pt modelId="{6CA14F21-FE17-4387-8E96-046BBBE82F1F}" type="sibTrans" cxnId="{513ECA14-E1ED-4D77-92C6-C0988138364C}">
      <dgm:prSet/>
      <dgm:spPr/>
      <dgm:t>
        <a:bodyPr/>
        <a:lstStyle/>
        <a:p>
          <a:endParaRPr lang="en-US"/>
        </a:p>
      </dgm:t>
    </dgm:pt>
    <dgm:pt modelId="{F97839CB-4689-4C6F-98B4-946C6CB87EA0}" type="pres">
      <dgm:prSet presAssocID="{20F5C298-E50F-4CBA-AFBF-1A6675FE3829}" presName="root" presStyleCnt="0">
        <dgm:presLayoutVars>
          <dgm:dir/>
          <dgm:resizeHandles val="exact"/>
        </dgm:presLayoutVars>
      </dgm:prSet>
      <dgm:spPr/>
    </dgm:pt>
    <dgm:pt modelId="{B11E5145-6C5C-47E0-A3A7-47D751E9FE1C}" type="pres">
      <dgm:prSet presAssocID="{20F5C298-E50F-4CBA-AFBF-1A6675FE3829}" presName="container" presStyleCnt="0">
        <dgm:presLayoutVars>
          <dgm:dir/>
          <dgm:resizeHandles val="exact"/>
        </dgm:presLayoutVars>
      </dgm:prSet>
      <dgm:spPr/>
    </dgm:pt>
    <dgm:pt modelId="{605ED037-3D9F-4FB9-82F3-6B0E56EBC3BB}" type="pres">
      <dgm:prSet presAssocID="{0CD3073C-8EB8-45F3-97EA-266501C13015}" presName="compNode" presStyleCnt="0"/>
      <dgm:spPr/>
    </dgm:pt>
    <dgm:pt modelId="{8D0C2371-91B1-4C49-9A84-F6EDA9521462}" type="pres">
      <dgm:prSet presAssocID="{0CD3073C-8EB8-45F3-97EA-266501C13015}" presName="iconBgRect" presStyleLbl="bgShp" presStyleIdx="0" presStyleCnt="4"/>
      <dgm:spPr/>
    </dgm:pt>
    <dgm:pt modelId="{E18EACE4-D2AF-4469-8186-DE67370EFE4C}" type="pres">
      <dgm:prSet presAssocID="{0CD3073C-8EB8-45F3-97EA-266501C1301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3538E0D9-7FA2-42BE-AD09-57852035EE29}" type="pres">
      <dgm:prSet presAssocID="{0CD3073C-8EB8-45F3-97EA-266501C13015}" presName="spaceRect" presStyleCnt="0"/>
      <dgm:spPr/>
    </dgm:pt>
    <dgm:pt modelId="{0C0C95FA-7CEA-4B33-8F00-14AD0A2F5BA2}" type="pres">
      <dgm:prSet presAssocID="{0CD3073C-8EB8-45F3-97EA-266501C13015}" presName="textRect" presStyleLbl="revTx" presStyleIdx="0" presStyleCnt="4">
        <dgm:presLayoutVars>
          <dgm:chMax val="1"/>
          <dgm:chPref val="1"/>
        </dgm:presLayoutVars>
      </dgm:prSet>
      <dgm:spPr/>
    </dgm:pt>
    <dgm:pt modelId="{E43AAFF6-299F-4C54-861A-E6150E8AADCC}" type="pres">
      <dgm:prSet presAssocID="{62D8E58E-DC36-440C-830C-810889995F54}" presName="sibTrans" presStyleLbl="sibTrans2D1" presStyleIdx="0" presStyleCnt="0"/>
      <dgm:spPr/>
    </dgm:pt>
    <dgm:pt modelId="{09358899-032F-48FB-9E03-EDC3954980FE}" type="pres">
      <dgm:prSet presAssocID="{960CE470-8B50-4BA8-BD5C-A38DBBA45A4B}" presName="compNode" presStyleCnt="0"/>
      <dgm:spPr/>
    </dgm:pt>
    <dgm:pt modelId="{D3348B99-332F-476C-B272-2106DCDFE2A3}" type="pres">
      <dgm:prSet presAssocID="{960CE470-8B50-4BA8-BD5C-A38DBBA45A4B}" presName="iconBgRect" presStyleLbl="bgShp" presStyleIdx="1" presStyleCnt="4"/>
      <dgm:spPr/>
    </dgm:pt>
    <dgm:pt modelId="{4F6B6405-861A-4142-9DA9-7DD7367C97CA}" type="pres">
      <dgm:prSet presAssocID="{960CE470-8B50-4BA8-BD5C-A38DBBA45A4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7E4DF8D4-D4E6-4EB1-B151-A51AA7449FBE}" type="pres">
      <dgm:prSet presAssocID="{960CE470-8B50-4BA8-BD5C-A38DBBA45A4B}" presName="spaceRect" presStyleCnt="0"/>
      <dgm:spPr/>
    </dgm:pt>
    <dgm:pt modelId="{D18476BE-004B-4C23-AE54-61C62A738BBD}" type="pres">
      <dgm:prSet presAssocID="{960CE470-8B50-4BA8-BD5C-A38DBBA45A4B}" presName="textRect" presStyleLbl="revTx" presStyleIdx="1" presStyleCnt="4">
        <dgm:presLayoutVars>
          <dgm:chMax val="1"/>
          <dgm:chPref val="1"/>
        </dgm:presLayoutVars>
      </dgm:prSet>
      <dgm:spPr/>
    </dgm:pt>
    <dgm:pt modelId="{A58AEFFA-AA93-45D0-89E0-760319256D3C}" type="pres">
      <dgm:prSet presAssocID="{EFFB19E3-7744-4A15-969B-F281F8CABF5F}" presName="sibTrans" presStyleLbl="sibTrans2D1" presStyleIdx="0" presStyleCnt="0"/>
      <dgm:spPr/>
    </dgm:pt>
    <dgm:pt modelId="{7CA52DDE-0B7E-41B7-88C5-BA485A83CB82}" type="pres">
      <dgm:prSet presAssocID="{8B584B39-A929-47DD-BCE9-5C48319A2227}" presName="compNode" presStyleCnt="0"/>
      <dgm:spPr/>
    </dgm:pt>
    <dgm:pt modelId="{84B91E2E-4C5F-4370-AE11-0514EE1A99C5}" type="pres">
      <dgm:prSet presAssocID="{8B584B39-A929-47DD-BCE9-5C48319A2227}" presName="iconBgRect" presStyleLbl="bgShp" presStyleIdx="2" presStyleCnt="4"/>
      <dgm:spPr/>
    </dgm:pt>
    <dgm:pt modelId="{37425003-51B5-48C9-859D-C2073DC86672}" type="pres">
      <dgm:prSet presAssocID="{8B584B39-A929-47DD-BCE9-5C48319A22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ruit Bowl"/>
        </a:ext>
      </dgm:extLst>
    </dgm:pt>
    <dgm:pt modelId="{2C2D47CB-F835-4C3E-8371-89CEB7AB7A14}" type="pres">
      <dgm:prSet presAssocID="{8B584B39-A929-47DD-BCE9-5C48319A2227}" presName="spaceRect" presStyleCnt="0"/>
      <dgm:spPr/>
    </dgm:pt>
    <dgm:pt modelId="{C541426D-FF41-46BC-A215-92BD79B59AE5}" type="pres">
      <dgm:prSet presAssocID="{8B584B39-A929-47DD-BCE9-5C48319A2227}" presName="textRect" presStyleLbl="revTx" presStyleIdx="2" presStyleCnt="4">
        <dgm:presLayoutVars>
          <dgm:chMax val="1"/>
          <dgm:chPref val="1"/>
        </dgm:presLayoutVars>
      </dgm:prSet>
      <dgm:spPr/>
    </dgm:pt>
    <dgm:pt modelId="{DCBDF949-803B-4C06-99DB-639E1C313F11}" type="pres">
      <dgm:prSet presAssocID="{73583D47-05E9-4B46-BCF4-946BA3605623}" presName="sibTrans" presStyleLbl="sibTrans2D1" presStyleIdx="0" presStyleCnt="0"/>
      <dgm:spPr/>
    </dgm:pt>
    <dgm:pt modelId="{F68CDBCA-3AD9-4D38-AC95-E491A5CA9204}" type="pres">
      <dgm:prSet presAssocID="{73189849-8F42-4CBA-B6AE-AA15D17FC703}" presName="compNode" presStyleCnt="0"/>
      <dgm:spPr/>
    </dgm:pt>
    <dgm:pt modelId="{C8C2C8C7-E388-40C6-BC2A-7AB4428C59BF}" type="pres">
      <dgm:prSet presAssocID="{73189849-8F42-4CBA-B6AE-AA15D17FC703}" presName="iconBgRect" presStyleLbl="bgShp" presStyleIdx="3" presStyleCnt="4"/>
      <dgm:spPr/>
    </dgm:pt>
    <dgm:pt modelId="{EBA0F5A4-146E-40F0-A525-2F73FE303EAB}" type="pres">
      <dgm:prSet presAssocID="{73189849-8F42-4CBA-B6AE-AA15D17FC7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668CA315-78DD-4B56-9146-08BA84C6C4A4}" type="pres">
      <dgm:prSet presAssocID="{73189849-8F42-4CBA-B6AE-AA15D17FC703}" presName="spaceRect" presStyleCnt="0"/>
      <dgm:spPr/>
    </dgm:pt>
    <dgm:pt modelId="{805E6D28-A240-4869-BAD2-C107494ACB11}" type="pres">
      <dgm:prSet presAssocID="{73189849-8F42-4CBA-B6AE-AA15D17FC703}" presName="textRect" presStyleLbl="revTx" presStyleIdx="3" presStyleCnt="4">
        <dgm:presLayoutVars>
          <dgm:chMax val="1"/>
          <dgm:chPref val="1"/>
        </dgm:presLayoutVars>
      </dgm:prSet>
      <dgm:spPr/>
    </dgm:pt>
  </dgm:ptLst>
  <dgm:cxnLst>
    <dgm:cxn modelId="{BAB57E08-2FC8-4505-AD43-4CB03C5C8CD7}" type="presOf" srcId="{0CD3073C-8EB8-45F3-97EA-266501C13015}" destId="{0C0C95FA-7CEA-4B33-8F00-14AD0A2F5BA2}" srcOrd="0" destOrd="0" presId="urn:microsoft.com/office/officeart/2018/2/layout/IconCircleList"/>
    <dgm:cxn modelId="{513ECA14-E1ED-4D77-92C6-C0988138364C}" srcId="{20F5C298-E50F-4CBA-AFBF-1A6675FE3829}" destId="{73189849-8F42-4CBA-B6AE-AA15D17FC703}" srcOrd="3" destOrd="0" parTransId="{5AFB9DD4-B0F6-4971-80F1-CB03C3180AE4}" sibTransId="{6CA14F21-FE17-4387-8E96-046BBBE82F1F}"/>
    <dgm:cxn modelId="{A0E75929-B5C2-4DAF-98CF-6592D8C475C9}" srcId="{20F5C298-E50F-4CBA-AFBF-1A6675FE3829}" destId="{8B584B39-A929-47DD-BCE9-5C48319A2227}" srcOrd="2" destOrd="0" parTransId="{9E2C0939-3F03-43CC-A471-6B1B7D7DCD29}" sibTransId="{73583D47-05E9-4B46-BCF4-946BA3605623}"/>
    <dgm:cxn modelId="{44068576-58EC-43E1-A996-7954AA976E7C}" type="presOf" srcId="{62D8E58E-DC36-440C-830C-810889995F54}" destId="{E43AAFF6-299F-4C54-861A-E6150E8AADCC}" srcOrd="0" destOrd="0" presId="urn:microsoft.com/office/officeart/2018/2/layout/IconCircleList"/>
    <dgm:cxn modelId="{18936E59-0F87-46C1-954D-E970DB19BD81}" srcId="{20F5C298-E50F-4CBA-AFBF-1A6675FE3829}" destId="{0CD3073C-8EB8-45F3-97EA-266501C13015}" srcOrd="0" destOrd="0" parTransId="{A890C63C-E292-439A-BF15-C20A6A4A672B}" sibTransId="{62D8E58E-DC36-440C-830C-810889995F54}"/>
    <dgm:cxn modelId="{65D3299F-577A-41CA-92B6-BF1DC8745F40}" type="presOf" srcId="{73189849-8F42-4CBA-B6AE-AA15D17FC703}" destId="{805E6D28-A240-4869-BAD2-C107494ACB11}" srcOrd="0" destOrd="0" presId="urn:microsoft.com/office/officeart/2018/2/layout/IconCircleList"/>
    <dgm:cxn modelId="{F333E8A5-5959-4D6B-BE09-5A7D60E58160}" type="presOf" srcId="{20F5C298-E50F-4CBA-AFBF-1A6675FE3829}" destId="{F97839CB-4689-4C6F-98B4-946C6CB87EA0}" srcOrd="0" destOrd="0" presId="urn:microsoft.com/office/officeart/2018/2/layout/IconCircleList"/>
    <dgm:cxn modelId="{8CC3B4B4-2102-4E2A-B11D-9E543EEB7683}" type="presOf" srcId="{8B584B39-A929-47DD-BCE9-5C48319A2227}" destId="{C541426D-FF41-46BC-A215-92BD79B59AE5}" srcOrd="0" destOrd="0" presId="urn:microsoft.com/office/officeart/2018/2/layout/IconCircleList"/>
    <dgm:cxn modelId="{148C6DED-060B-4253-AC74-B852C3EA7507}" srcId="{20F5C298-E50F-4CBA-AFBF-1A6675FE3829}" destId="{960CE470-8B50-4BA8-BD5C-A38DBBA45A4B}" srcOrd="1" destOrd="0" parTransId="{3A901E55-C15C-4733-A890-D838059E73F7}" sibTransId="{EFFB19E3-7744-4A15-969B-F281F8CABF5F}"/>
    <dgm:cxn modelId="{8C9508F4-1828-4DD3-AA6F-C3E856D311B0}" type="presOf" srcId="{960CE470-8B50-4BA8-BD5C-A38DBBA45A4B}" destId="{D18476BE-004B-4C23-AE54-61C62A738BBD}" srcOrd="0" destOrd="0" presId="urn:microsoft.com/office/officeart/2018/2/layout/IconCircleList"/>
    <dgm:cxn modelId="{DD14F6F7-1B45-4A7A-AD16-3127289F8BB4}" type="presOf" srcId="{EFFB19E3-7744-4A15-969B-F281F8CABF5F}" destId="{A58AEFFA-AA93-45D0-89E0-760319256D3C}" srcOrd="0" destOrd="0" presId="urn:microsoft.com/office/officeart/2018/2/layout/IconCircleList"/>
    <dgm:cxn modelId="{2AEA70FF-B93A-488C-B7D5-BD92143A6BEB}" type="presOf" srcId="{73583D47-05E9-4B46-BCF4-946BA3605623}" destId="{DCBDF949-803B-4C06-99DB-639E1C313F11}" srcOrd="0" destOrd="0" presId="urn:microsoft.com/office/officeart/2018/2/layout/IconCircleList"/>
    <dgm:cxn modelId="{74603AE7-2CD9-4349-B945-C85D614B6F2F}" type="presParOf" srcId="{F97839CB-4689-4C6F-98B4-946C6CB87EA0}" destId="{B11E5145-6C5C-47E0-A3A7-47D751E9FE1C}" srcOrd="0" destOrd="0" presId="urn:microsoft.com/office/officeart/2018/2/layout/IconCircleList"/>
    <dgm:cxn modelId="{E8F89BBD-3763-43BF-AF2E-85FBA334BE8A}" type="presParOf" srcId="{B11E5145-6C5C-47E0-A3A7-47D751E9FE1C}" destId="{605ED037-3D9F-4FB9-82F3-6B0E56EBC3BB}" srcOrd="0" destOrd="0" presId="urn:microsoft.com/office/officeart/2018/2/layout/IconCircleList"/>
    <dgm:cxn modelId="{B78F3821-3254-43CE-AA1F-42B8538F7B33}" type="presParOf" srcId="{605ED037-3D9F-4FB9-82F3-6B0E56EBC3BB}" destId="{8D0C2371-91B1-4C49-9A84-F6EDA9521462}" srcOrd="0" destOrd="0" presId="urn:microsoft.com/office/officeart/2018/2/layout/IconCircleList"/>
    <dgm:cxn modelId="{A4803827-E8B5-457B-BBE6-265E7E4AD905}" type="presParOf" srcId="{605ED037-3D9F-4FB9-82F3-6B0E56EBC3BB}" destId="{E18EACE4-D2AF-4469-8186-DE67370EFE4C}" srcOrd="1" destOrd="0" presId="urn:microsoft.com/office/officeart/2018/2/layout/IconCircleList"/>
    <dgm:cxn modelId="{ED5BF4D2-EE53-4B09-87B1-5A33EFEE28CD}" type="presParOf" srcId="{605ED037-3D9F-4FB9-82F3-6B0E56EBC3BB}" destId="{3538E0D9-7FA2-42BE-AD09-57852035EE29}" srcOrd="2" destOrd="0" presId="urn:microsoft.com/office/officeart/2018/2/layout/IconCircleList"/>
    <dgm:cxn modelId="{D6D73447-11C8-4A29-AF1C-D7211F5C1B94}" type="presParOf" srcId="{605ED037-3D9F-4FB9-82F3-6B0E56EBC3BB}" destId="{0C0C95FA-7CEA-4B33-8F00-14AD0A2F5BA2}" srcOrd="3" destOrd="0" presId="urn:microsoft.com/office/officeart/2018/2/layout/IconCircleList"/>
    <dgm:cxn modelId="{FA5467DB-5D53-4E1E-8079-A24E232BFFB5}" type="presParOf" srcId="{B11E5145-6C5C-47E0-A3A7-47D751E9FE1C}" destId="{E43AAFF6-299F-4C54-861A-E6150E8AADCC}" srcOrd="1" destOrd="0" presId="urn:microsoft.com/office/officeart/2018/2/layout/IconCircleList"/>
    <dgm:cxn modelId="{3322A54F-C8E4-4762-8D5F-D79229629CF5}" type="presParOf" srcId="{B11E5145-6C5C-47E0-A3A7-47D751E9FE1C}" destId="{09358899-032F-48FB-9E03-EDC3954980FE}" srcOrd="2" destOrd="0" presId="urn:microsoft.com/office/officeart/2018/2/layout/IconCircleList"/>
    <dgm:cxn modelId="{DEE99E8E-F25E-4CF3-886A-819545F411D2}" type="presParOf" srcId="{09358899-032F-48FB-9E03-EDC3954980FE}" destId="{D3348B99-332F-476C-B272-2106DCDFE2A3}" srcOrd="0" destOrd="0" presId="urn:microsoft.com/office/officeart/2018/2/layout/IconCircleList"/>
    <dgm:cxn modelId="{C22C750B-CDE6-4266-B552-8D383E160856}" type="presParOf" srcId="{09358899-032F-48FB-9E03-EDC3954980FE}" destId="{4F6B6405-861A-4142-9DA9-7DD7367C97CA}" srcOrd="1" destOrd="0" presId="urn:microsoft.com/office/officeart/2018/2/layout/IconCircleList"/>
    <dgm:cxn modelId="{EB6112DC-DC9D-4AEA-8969-330B3B072BC8}" type="presParOf" srcId="{09358899-032F-48FB-9E03-EDC3954980FE}" destId="{7E4DF8D4-D4E6-4EB1-B151-A51AA7449FBE}" srcOrd="2" destOrd="0" presId="urn:microsoft.com/office/officeart/2018/2/layout/IconCircleList"/>
    <dgm:cxn modelId="{F0062EA6-F83E-4C27-8983-8C80160E7751}" type="presParOf" srcId="{09358899-032F-48FB-9E03-EDC3954980FE}" destId="{D18476BE-004B-4C23-AE54-61C62A738BBD}" srcOrd="3" destOrd="0" presId="urn:microsoft.com/office/officeart/2018/2/layout/IconCircleList"/>
    <dgm:cxn modelId="{4C908C34-FC5D-4845-9AC7-F6D19FF1F0C3}" type="presParOf" srcId="{B11E5145-6C5C-47E0-A3A7-47D751E9FE1C}" destId="{A58AEFFA-AA93-45D0-89E0-760319256D3C}" srcOrd="3" destOrd="0" presId="urn:microsoft.com/office/officeart/2018/2/layout/IconCircleList"/>
    <dgm:cxn modelId="{7F46EAD4-CC9B-4A41-844E-BB585ABA8A4C}" type="presParOf" srcId="{B11E5145-6C5C-47E0-A3A7-47D751E9FE1C}" destId="{7CA52DDE-0B7E-41B7-88C5-BA485A83CB82}" srcOrd="4" destOrd="0" presId="urn:microsoft.com/office/officeart/2018/2/layout/IconCircleList"/>
    <dgm:cxn modelId="{E28ACB39-655B-4EAB-B5C1-3AA325A345C8}" type="presParOf" srcId="{7CA52DDE-0B7E-41B7-88C5-BA485A83CB82}" destId="{84B91E2E-4C5F-4370-AE11-0514EE1A99C5}" srcOrd="0" destOrd="0" presId="urn:microsoft.com/office/officeart/2018/2/layout/IconCircleList"/>
    <dgm:cxn modelId="{CC8786B9-160A-45FB-B472-1C15B5C92B31}" type="presParOf" srcId="{7CA52DDE-0B7E-41B7-88C5-BA485A83CB82}" destId="{37425003-51B5-48C9-859D-C2073DC86672}" srcOrd="1" destOrd="0" presId="urn:microsoft.com/office/officeart/2018/2/layout/IconCircleList"/>
    <dgm:cxn modelId="{F1E4498A-37EB-4093-BED8-5A9AB47BE479}" type="presParOf" srcId="{7CA52DDE-0B7E-41B7-88C5-BA485A83CB82}" destId="{2C2D47CB-F835-4C3E-8371-89CEB7AB7A14}" srcOrd="2" destOrd="0" presId="urn:microsoft.com/office/officeart/2018/2/layout/IconCircleList"/>
    <dgm:cxn modelId="{B8BB795A-5D8C-4268-B54E-E230E6555354}" type="presParOf" srcId="{7CA52DDE-0B7E-41B7-88C5-BA485A83CB82}" destId="{C541426D-FF41-46BC-A215-92BD79B59AE5}" srcOrd="3" destOrd="0" presId="urn:microsoft.com/office/officeart/2018/2/layout/IconCircleList"/>
    <dgm:cxn modelId="{2DE476A9-89F3-4AF5-AAEA-38920C7FF6B0}" type="presParOf" srcId="{B11E5145-6C5C-47E0-A3A7-47D751E9FE1C}" destId="{DCBDF949-803B-4C06-99DB-639E1C313F11}" srcOrd="5" destOrd="0" presId="urn:microsoft.com/office/officeart/2018/2/layout/IconCircleList"/>
    <dgm:cxn modelId="{9B4A4286-D93D-4D65-BEE6-0E61CCC39161}" type="presParOf" srcId="{B11E5145-6C5C-47E0-A3A7-47D751E9FE1C}" destId="{F68CDBCA-3AD9-4D38-AC95-E491A5CA9204}" srcOrd="6" destOrd="0" presId="urn:microsoft.com/office/officeart/2018/2/layout/IconCircleList"/>
    <dgm:cxn modelId="{781C7C09-B7C3-46F0-94E2-B1F92FBDE84D}" type="presParOf" srcId="{F68CDBCA-3AD9-4D38-AC95-E491A5CA9204}" destId="{C8C2C8C7-E388-40C6-BC2A-7AB4428C59BF}" srcOrd="0" destOrd="0" presId="urn:microsoft.com/office/officeart/2018/2/layout/IconCircleList"/>
    <dgm:cxn modelId="{8E274ACB-2FF1-4896-8807-13DBE17D8D97}" type="presParOf" srcId="{F68CDBCA-3AD9-4D38-AC95-E491A5CA9204}" destId="{EBA0F5A4-146E-40F0-A525-2F73FE303EAB}" srcOrd="1" destOrd="0" presId="urn:microsoft.com/office/officeart/2018/2/layout/IconCircleList"/>
    <dgm:cxn modelId="{C9348DBA-B71E-4EF0-A284-CA37C0F9D85D}" type="presParOf" srcId="{F68CDBCA-3AD9-4D38-AC95-E491A5CA9204}" destId="{668CA315-78DD-4B56-9146-08BA84C6C4A4}" srcOrd="2" destOrd="0" presId="urn:microsoft.com/office/officeart/2018/2/layout/IconCircleList"/>
    <dgm:cxn modelId="{FDB9928F-415D-43CD-8761-42C28F531120}" type="presParOf" srcId="{F68CDBCA-3AD9-4D38-AC95-E491A5CA9204}" destId="{805E6D28-A240-4869-BAD2-C107494ACB1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92CA07-767A-41B4-B52F-67B3149B7388}"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0132062-FB54-4A2D-8A85-3FA6811C4734}">
      <dgm:prSet/>
      <dgm:spPr/>
      <dgm:t>
        <a:bodyPr/>
        <a:lstStyle/>
        <a:p>
          <a:pPr>
            <a:defRPr b="1"/>
          </a:pPr>
          <a:r>
            <a:rPr lang="en-US"/>
            <a:t>Promotion Strategy:</a:t>
          </a:r>
        </a:p>
      </dgm:t>
    </dgm:pt>
    <dgm:pt modelId="{DF9DC776-E54D-4D3B-9419-B7483311ABC3}" type="parTrans" cxnId="{96D57947-3AF8-4993-AF69-31CAD7CEC3FB}">
      <dgm:prSet/>
      <dgm:spPr/>
      <dgm:t>
        <a:bodyPr/>
        <a:lstStyle/>
        <a:p>
          <a:endParaRPr lang="en-US"/>
        </a:p>
      </dgm:t>
    </dgm:pt>
    <dgm:pt modelId="{67CA9388-2D2F-49E6-9938-EF4D2A006280}" type="sibTrans" cxnId="{96D57947-3AF8-4993-AF69-31CAD7CEC3FB}">
      <dgm:prSet/>
      <dgm:spPr/>
      <dgm:t>
        <a:bodyPr/>
        <a:lstStyle/>
        <a:p>
          <a:endParaRPr lang="en-US"/>
        </a:p>
      </dgm:t>
    </dgm:pt>
    <dgm:pt modelId="{C1C3C0A0-3C45-4959-814F-797B4954F482}">
      <dgm:prSet/>
      <dgm:spPr/>
      <dgm:t>
        <a:bodyPr/>
        <a:lstStyle/>
        <a:p>
          <a:r>
            <a:rPr lang="en-US"/>
            <a:t>Phase out underperforming percentage discounts</a:t>
          </a:r>
        </a:p>
      </dgm:t>
    </dgm:pt>
    <dgm:pt modelId="{1FA00339-E446-4EFC-9AE4-C0E487E3AE47}" type="parTrans" cxnId="{3DDB5BDA-0C92-4ECB-8ED1-38ACC47ED394}">
      <dgm:prSet/>
      <dgm:spPr/>
      <dgm:t>
        <a:bodyPr/>
        <a:lstStyle/>
        <a:p>
          <a:endParaRPr lang="en-US"/>
        </a:p>
      </dgm:t>
    </dgm:pt>
    <dgm:pt modelId="{7A4B23A1-CC65-47CA-9B8B-22144195B211}" type="sibTrans" cxnId="{3DDB5BDA-0C92-4ECB-8ED1-38ACC47ED394}">
      <dgm:prSet/>
      <dgm:spPr/>
      <dgm:t>
        <a:bodyPr/>
        <a:lstStyle/>
        <a:p>
          <a:endParaRPr lang="en-US"/>
        </a:p>
      </dgm:t>
    </dgm:pt>
    <dgm:pt modelId="{C926A955-9BF9-4FF0-A82E-6397C31F658D}">
      <dgm:prSet/>
      <dgm:spPr/>
      <dgm:t>
        <a:bodyPr/>
        <a:lstStyle/>
        <a:p>
          <a:r>
            <a:rPr lang="en-US"/>
            <a:t>Expand successful Cashback and BOGOF programs</a:t>
          </a:r>
        </a:p>
      </dgm:t>
    </dgm:pt>
    <dgm:pt modelId="{9CD8D138-5F88-447A-9006-6BAA15721568}" type="parTrans" cxnId="{730B94C6-28E1-4962-B48D-FE200BEE030A}">
      <dgm:prSet/>
      <dgm:spPr/>
      <dgm:t>
        <a:bodyPr/>
        <a:lstStyle/>
        <a:p>
          <a:endParaRPr lang="en-US"/>
        </a:p>
      </dgm:t>
    </dgm:pt>
    <dgm:pt modelId="{8D71343C-9F8B-478F-BE45-60A1CA26193C}" type="sibTrans" cxnId="{730B94C6-28E1-4962-B48D-FE200BEE030A}">
      <dgm:prSet/>
      <dgm:spPr/>
      <dgm:t>
        <a:bodyPr/>
        <a:lstStyle/>
        <a:p>
          <a:endParaRPr lang="en-US"/>
        </a:p>
      </dgm:t>
    </dgm:pt>
    <dgm:pt modelId="{35C620F9-5000-4895-AAB1-4711F87923A5}">
      <dgm:prSet/>
      <dgm:spPr/>
      <dgm:t>
        <a:bodyPr/>
        <a:lstStyle/>
        <a:p>
          <a:r>
            <a:rPr lang="en-US"/>
            <a:t>Customize promotion mix by category and city</a:t>
          </a:r>
        </a:p>
      </dgm:t>
    </dgm:pt>
    <dgm:pt modelId="{D14ACADE-33A4-4F29-A57E-A8F27AE501BF}" type="parTrans" cxnId="{C2731784-1B73-4540-99FA-C6FAB2DBC2B1}">
      <dgm:prSet/>
      <dgm:spPr/>
      <dgm:t>
        <a:bodyPr/>
        <a:lstStyle/>
        <a:p>
          <a:endParaRPr lang="en-US"/>
        </a:p>
      </dgm:t>
    </dgm:pt>
    <dgm:pt modelId="{655FE815-2354-4FB5-B9DA-7A4D93FBD66F}" type="sibTrans" cxnId="{C2731784-1B73-4540-99FA-C6FAB2DBC2B1}">
      <dgm:prSet/>
      <dgm:spPr/>
      <dgm:t>
        <a:bodyPr/>
        <a:lstStyle/>
        <a:p>
          <a:endParaRPr lang="en-US"/>
        </a:p>
      </dgm:t>
    </dgm:pt>
    <dgm:pt modelId="{BC1171BC-0B95-41E0-966B-A9274E538312}">
      <dgm:prSet/>
      <dgm:spPr/>
      <dgm:t>
        <a:bodyPr/>
        <a:lstStyle/>
        <a:p>
          <a:pPr>
            <a:defRPr b="1"/>
          </a:pPr>
          <a:r>
            <a:rPr lang="en-US"/>
            <a:t>Category Management:</a:t>
          </a:r>
        </a:p>
      </dgm:t>
    </dgm:pt>
    <dgm:pt modelId="{F1D7D54B-63C5-4884-B0AB-D1AD868AEEA2}" type="parTrans" cxnId="{3C75108B-C121-4A7D-8104-9399DB7E0214}">
      <dgm:prSet/>
      <dgm:spPr/>
      <dgm:t>
        <a:bodyPr/>
        <a:lstStyle/>
        <a:p>
          <a:endParaRPr lang="en-US"/>
        </a:p>
      </dgm:t>
    </dgm:pt>
    <dgm:pt modelId="{67F514CC-F50E-4857-B99A-E2014EAF3744}" type="sibTrans" cxnId="{3C75108B-C121-4A7D-8104-9399DB7E0214}">
      <dgm:prSet/>
      <dgm:spPr/>
      <dgm:t>
        <a:bodyPr/>
        <a:lstStyle/>
        <a:p>
          <a:endParaRPr lang="en-US"/>
        </a:p>
      </dgm:t>
    </dgm:pt>
    <dgm:pt modelId="{6191FE68-B613-4608-A919-C63DD87DC8E9}">
      <dgm:prSet/>
      <dgm:spPr/>
      <dgm:t>
        <a:bodyPr/>
        <a:lstStyle/>
        <a:p>
          <a:r>
            <a:rPr lang="en-US"/>
            <a:t>Strengthen Grocery &amp; Staples promotional support during festivals</a:t>
          </a:r>
        </a:p>
      </dgm:t>
    </dgm:pt>
    <dgm:pt modelId="{2D1BFC10-87D0-498E-AC24-C567A5CF85B5}" type="parTrans" cxnId="{3D838426-FA3E-4ACF-83F6-0A2FC28811BE}">
      <dgm:prSet/>
      <dgm:spPr/>
      <dgm:t>
        <a:bodyPr/>
        <a:lstStyle/>
        <a:p>
          <a:endParaRPr lang="en-US"/>
        </a:p>
      </dgm:t>
    </dgm:pt>
    <dgm:pt modelId="{FDF05273-C661-4543-B5CB-844DD876736C}" type="sibTrans" cxnId="{3D838426-FA3E-4ACF-83F6-0A2FC28811BE}">
      <dgm:prSet/>
      <dgm:spPr/>
      <dgm:t>
        <a:bodyPr/>
        <a:lstStyle/>
        <a:p>
          <a:endParaRPr lang="en-US"/>
        </a:p>
      </dgm:t>
    </dgm:pt>
    <dgm:pt modelId="{1021FD34-1ECD-49CF-9C0C-465FC6AEE568}">
      <dgm:prSet/>
      <dgm:spPr/>
      <dgm:t>
        <a:bodyPr/>
        <a:lstStyle/>
        <a:p>
          <a:r>
            <a:rPr lang="en-US"/>
            <a:t>Develop targeted strategies for underperforming categories</a:t>
          </a:r>
        </a:p>
      </dgm:t>
    </dgm:pt>
    <dgm:pt modelId="{73A551EC-B237-476E-AD0D-5D5134D745A4}" type="parTrans" cxnId="{FFBB804C-0B03-49BB-9832-43F42AB3A4E5}">
      <dgm:prSet/>
      <dgm:spPr/>
      <dgm:t>
        <a:bodyPr/>
        <a:lstStyle/>
        <a:p>
          <a:endParaRPr lang="en-US"/>
        </a:p>
      </dgm:t>
    </dgm:pt>
    <dgm:pt modelId="{AE71FE88-E4BC-42AC-A412-B621CBF7AE1F}" type="sibTrans" cxnId="{FFBB804C-0B03-49BB-9832-43F42AB3A4E5}">
      <dgm:prSet/>
      <dgm:spPr/>
      <dgm:t>
        <a:bodyPr/>
        <a:lstStyle/>
        <a:p>
          <a:endParaRPr lang="en-US"/>
        </a:p>
      </dgm:t>
    </dgm:pt>
    <dgm:pt modelId="{F02C6F8C-8686-4181-AAD8-8E88D1B8DD29}">
      <dgm:prSet/>
      <dgm:spPr/>
      <dgm:t>
        <a:bodyPr/>
        <a:lstStyle/>
        <a:p>
          <a:r>
            <a:rPr lang="en-US"/>
            <a:t>Optimize category mix based on local market dynamics</a:t>
          </a:r>
        </a:p>
      </dgm:t>
    </dgm:pt>
    <dgm:pt modelId="{7474F0FA-CF3C-47AA-B84A-D9AD38C88E3E}" type="parTrans" cxnId="{B7ED6448-7A38-4D76-9B65-518977DFF108}">
      <dgm:prSet/>
      <dgm:spPr/>
      <dgm:t>
        <a:bodyPr/>
        <a:lstStyle/>
        <a:p>
          <a:endParaRPr lang="en-US"/>
        </a:p>
      </dgm:t>
    </dgm:pt>
    <dgm:pt modelId="{A9349868-72C0-4B85-B4F1-CF7831B1DE9D}" type="sibTrans" cxnId="{B7ED6448-7A38-4D76-9B65-518977DFF108}">
      <dgm:prSet/>
      <dgm:spPr/>
      <dgm:t>
        <a:bodyPr/>
        <a:lstStyle/>
        <a:p>
          <a:endParaRPr lang="en-US"/>
        </a:p>
      </dgm:t>
    </dgm:pt>
    <dgm:pt modelId="{8F847EBA-C786-40A3-A574-386C868A612C}">
      <dgm:prSet/>
      <dgm:spPr/>
      <dgm:t>
        <a:bodyPr/>
        <a:lstStyle/>
        <a:p>
          <a:pPr>
            <a:defRPr b="1"/>
          </a:pPr>
          <a:r>
            <a:rPr lang="en-US"/>
            <a:t>Geographic Expansion:</a:t>
          </a:r>
        </a:p>
      </dgm:t>
    </dgm:pt>
    <dgm:pt modelId="{6701D85B-C08F-4897-B80B-6741D94FC8C4}" type="parTrans" cxnId="{E1AB2339-D7B1-485C-B5AB-AEE7A5101767}">
      <dgm:prSet/>
      <dgm:spPr/>
      <dgm:t>
        <a:bodyPr/>
        <a:lstStyle/>
        <a:p>
          <a:endParaRPr lang="en-US"/>
        </a:p>
      </dgm:t>
    </dgm:pt>
    <dgm:pt modelId="{3E166125-E6E1-42E4-A4CB-2B8979C76C19}" type="sibTrans" cxnId="{E1AB2339-D7B1-485C-B5AB-AEE7A5101767}">
      <dgm:prSet/>
      <dgm:spPr/>
      <dgm:t>
        <a:bodyPr/>
        <a:lstStyle/>
        <a:p>
          <a:endParaRPr lang="en-US"/>
        </a:p>
      </dgm:t>
    </dgm:pt>
    <dgm:pt modelId="{CE658DF6-D4D4-48FA-B35D-FC1546509AD6}">
      <dgm:prSet/>
      <dgm:spPr/>
      <dgm:t>
        <a:bodyPr/>
        <a:lstStyle/>
        <a:p>
          <a:r>
            <a:rPr lang="en-US"/>
            <a:t>Leverage learnings from high-performing cities</a:t>
          </a:r>
        </a:p>
      </dgm:t>
    </dgm:pt>
    <dgm:pt modelId="{04650828-1284-40B4-BD1F-07AB4947B701}" type="parTrans" cxnId="{F6F33F05-6970-4910-AE94-2FE852307BA6}">
      <dgm:prSet/>
      <dgm:spPr/>
      <dgm:t>
        <a:bodyPr/>
        <a:lstStyle/>
        <a:p>
          <a:endParaRPr lang="en-US"/>
        </a:p>
      </dgm:t>
    </dgm:pt>
    <dgm:pt modelId="{06FAFB1C-8C6B-40B6-8686-846FEE5B2DF2}" type="sibTrans" cxnId="{F6F33F05-6970-4910-AE94-2FE852307BA6}">
      <dgm:prSet/>
      <dgm:spPr/>
      <dgm:t>
        <a:bodyPr/>
        <a:lstStyle/>
        <a:p>
          <a:endParaRPr lang="en-US"/>
        </a:p>
      </dgm:t>
    </dgm:pt>
    <dgm:pt modelId="{33E848BE-0DD1-4C12-A92F-10A59EA16799}">
      <dgm:prSet/>
      <dgm:spPr/>
      <dgm:t>
        <a:bodyPr/>
        <a:lstStyle/>
        <a:p>
          <a:r>
            <a:rPr lang="en-US"/>
            <a:t>Address performance gaps in lower-performing markets</a:t>
          </a:r>
        </a:p>
      </dgm:t>
    </dgm:pt>
    <dgm:pt modelId="{6940E7DA-9ABB-4CF0-96BB-4FED3D568CAE}" type="parTrans" cxnId="{43AABDB5-C9C7-4FC4-8053-DA8DB039494F}">
      <dgm:prSet/>
      <dgm:spPr/>
      <dgm:t>
        <a:bodyPr/>
        <a:lstStyle/>
        <a:p>
          <a:endParaRPr lang="en-US"/>
        </a:p>
      </dgm:t>
    </dgm:pt>
    <dgm:pt modelId="{0EEDC90F-6B79-4E8D-8447-D9413D5DFB2B}" type="sibTrans" cxnId="{43AABDB5-C9C7-4FC4-8053-DA8DB039494F}">
      <dgm:prSet/>
      <dgm:spPr/>
      <dgm:t>
        <a:bodyPr/>
        <a:lstStyle/>
        <a:p>
          <a:endParaRPr lang="en-US"/>
        </a:p>
      </dgm:t>
    </dgm:pt>
    <dgm:pt modelId="{00656666-8083-4AC3-A544-C52C6B96AE3A}">
      <dgm:prSet/>
      <dgm:spPr/>
      <dgm:t>
        <a:bodyPr/>
        <a:lstStyle/>
        <a:p>
          <a:r>
            <a:rPr lang="en-US"/>
            <a:t>Align store expansion with market potential</a:t>
          </a:r>
        </a:p>
      </dgm:t>
    </dgm:pt>
    <dgm:pt modelId="{2879EBD3-AC8C-4610-AD14-524652239C79}" type="parTrans" cxnId="{74F554CB-0DBC-4AA4-8131-5BA0A863EF8F}">
      <dgm:prSet/>
      <dgm:spPr/>
      <dgm:t>
        <a:bodyPr/>
        <a:lstStyle/>
        <a:p>
          <a:endParaRPr lang="en-US"/>
        </a:p>
      </dgm:t>
    </dgm:pt>
    <dgm:pt modelId="{16C10421-1CA7-4F1A-ADD3-25AEF8DBDF61}" type="sibTrans" cxnId="{74F554CB-0DBC-4AA4-8131-5BA0A863EF8F}">
      <dgm:prSet/>
      <dgm:spPr/>
      <dgm:t>
        <a:bodyPr/>
        <a:lstStyle/>
        <a:p>
          <a:endParaRPr lang="en-US"/>
        </a:p>
      </dgm:t>
    </dgm:pt>
    <dgm:pt modelId="{C10785E6-EA80-4F52-8881-4F44AEB3CAA9}">
      <dgm:prSet/>
      <dgm:spPr/>
      <dgm:t>
        <a:bodyPr/>
        <a:lstStyle/>
        <a:p>
          <a:pPr>
            <a:defRPr b="1"/>
          </a:pPr>
          <a:r>
            <a:rPr lang="en-US"/>
            <a:t>Price Optimization:</a:t>
          </a:r>
        </a:p>
      </dgm:t>
    </dgm:pt>
    <dgm:pt modelId="{084D6B4E-5142-48E0-8651-8B69F67F424B}" type="parTrans" cxnId="{16FA0E52-237F-482F-815D-A42C9CC7B8E1}">
      <dgm:prSet/>
      <dgm:spPr/>
      <dgm:t>
        <a:bodyPr/>
        <a:lstStyle/>
        <a:p>
          <a:endParaRPr lang="en-US"/>
        </a:p>
      </dgm:t>
    </dgm:pt>
    <dgm:pt modelId="{A1F80FD9-41F6-4FC2-9E03-57B9F8DB1C9F}" type="sibTrans" cxnId="{16FA0E52-237F-482F-815D-A42C9CC7B8E1}">
      <dgm:prSet/>
      <dgm:spPr/>
      <dgm:t>
        <a:bodyPr/>
        <a:lstStyle/>
        <a:p>
          <a:endParaRPr lang="en-US"/>
        </a:p>
      </dgm:t>
    </dgm:pt>
    <dgm:pt modelId="{D422FBBC-AFD4-411A-810F-B4FB48803AB7}">
      <dgm:prSet/>
      <dgm:spPr/>
      <dgm:t>
        <a:bodyPr/>
        <a:lstStyle/>
        <a:p>
          <a:r>
            <a:rPr lang="en-US"/>
            <a:t>Maintain consistent price architecture</a:t>
          </a:r>
        </a:p>
      </dgm:t>
    </dgm:pt>
    <dgm:pt modelId="{961067FF-7DD9-4D9C-92E5-2A157A92A3C2}" type="parTrans" cxnId="{63524159-2210-4EEC-AADC-FDC0570E61E5}">
      <dgm:prSet/>
      <dgm:spPr/>
      <dgm:t>
        <a:bodyPr/>
        <a:lstStyle/>
        <a:p>
          <a:endParaRPr lang="en-US"/>
        </a:p>
      </dgm:t>
    </dgm:pt>
    <dgm:pt modelId="{F2295C02-F052-441B-A2D0-617FEB2961BE}" type="sibTrans" cxnId="{63524159-2210-4EEC-AADC-FDC0570E61E5}">
      <dgm:prSet/>
      <dgm:spPr/>
      <dgm:t>
        <a:bodyPr/>
        <a:lstStyle/>
        <a:p>
          <a:endParaRPr lang="en-US"/>
        </a:p>
      </dgm:t>
    </dgm:pt>
    <dgm:pt modelId="{06A5D510-CBBD-4118-A4DE-6CAAE91EE6DD}">
      <dgm:prSet/>
      <dgm:spPr/>
      <dgm:t>
        <a:bodyPr/>
        <a:lstStyle/>
        <a:p>
          <a:r>
            <a:rPr lang="en-US"/>
            <a:t>Focus on non-price drivers of sales</a:t>
          </a:r>
        </a:p>
      </dgm:t>
    </dgm:pt>
    <dgm:pt modelId="{E3F34795-2689-4DCE-A334-FE74C9437F57}" type="parTrans" cxnId="{56E64464-E5DF-43C8-BA84-6A1F5241D25F}">
      <dgm:prSet/>
      <dgm:spPr/>
      <dgm:t>
        <a:bodyPr/>
        <a:lstStyle/>
        <a:p>
          <a:endParaRPr lang="en-US"/>
        </a:p>
      </dgm:t>
    </dgm:pt>
    <dgm:pt modelId="{4B996B47-E2AA-40E1-A9DB-5F3BE0CA4EB5}" type="sibTrans" cxnId="{56E64464-E5DF-43C8-BA84-6A1F5241D25F}">
      <dgm:prSet/>
      <dgm:spPr/>
      <dgm:t>
        <a:bodyPr/>
        <a:lstStyle/>
        <a:p>
          <a:endParaRPr lang="en-US"/>
        </a:p>
      </dgm:t>
    </dgm:pt>
    <dgm:pt modelId="{F9F5C352-46D0-4E86-90C8-CEEE06B918CE}">
      <dgm:prSet/>
      <dgm:spPr/>
      <dgm:t>
        <a:bodyPr/>
        <a:lstStyle/>
        <a:p>
          <a:r>
            <a:rPr lang="en-US"/>
            <a:t>Develop category-specific pricing strategies</a:t>
          </a:r>
        </a:p>
      </dgm:t>
    </dgm:pt>
    <dgm:pt modelId="{306FC51D-8020-4F91-B396-717A0002134E}" type="parTrans" cxnId="{E6CDECDE-686E-45F9-831C-58D222C9BD4F}">
      <dgm:prSet/>
      <dgm:spPr/>
      <dgm:t>
        <a:bodyPr/>
        <a:lstStyle/>
        <a:p>
          <a:endParaRPr lang="en-US"/>
        </a:p>
      </dgm:t>
    </dgm:pt>
    <dgm:pt modelId="{5F9309BC-C65A-44D1-9FBF-50D941C6BD2A}" type="sibTrans" cxnId="{E6CDECDE-686E-45F9-831C-58D222C9BD4F}">
      <dgm:prSet/>
      <dgm:spPr/>
      <dgm:t>
        <a:bodyPr/>
        <a:lstStyle/>
        <a:p>
          <a:endParaRPr lang="en-US"/>
        </a:p>
      </dgm:t>
    </dgm:pt>
    <dgm:pt modelId="{B15E88A6-CE34-4B98-835D-A685800859BE}" type="pres">
      <dgm:prSet presAssocID="{DE92CA07-767A-41B4-B52F-67B3149B7388}" presName="root" presStyleCnt="0">
        <dgm:presLayoutVars>
          <dgm:dir/>
          <dgm:resizeHandles val="exact"/>
        </dgm:presLayoutVars>
      </dgm:prSet>
      <dgm:spPr/>
    </dgm:pt>
    <dgm:pt modelId="{87ABAF7D-F43A-4BAC-A48B-C1FE04D5A7B6}" type="pres">
      <dgm:prSet presAssocID="{F0132062-FB54-4A2D-8A85-3FA6811C4734}" presName="compNode" presStyleCnt="0"/>
      <dgm:spPr/>
    </dgm:pt>
    <dgm:pt modelId="{91AD204C-86B9-4046-A574-8BC99F4DBB46}" type="pres">
      <dgm:prSet presAssocID="{F0132062-FB54-4A2D-8A85-3FA6811C47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A570592D-2B32-4D6C-A913-24DCBD0A531D}" type="pres">
      <dgm:prSet presAssocID="{F0132062-FB54-4A2D-8A85-3FA6811C4734}" presName="iconSpace" presStyleCnt="0"/>
      <dgm:spPr/>
    </dgm:pt>
    <dgm:pt modelId="{1E77F161-9EFE-4070-A55D-3E1E7EA9139B}" type="pres">
      <dgm:prSet presAssocID="{F0132062-FB54-4A2D-8A85-3FA6811C4734}" presName="parTx" presStyleLbl="revTx" presStyleIdx="0" presStyleCnt="8">
        <dgm:presLayoutVars>
          <dgm:chMax val="0"/>
          <dgm:chPref val="0"/>
        </dgm:presLayoutVars>
      </dgm:prSet>
      <dgm:spPr/>
    </dgm:pt>
    <dgm:pt modelId="{EAA4FC40-0A38-4992-B589-E6FBC6BD742F}" type="pres">
      <dgm:prSet presAssocID="{F0132062-FB54-4A2D-8A85-3FA6811C4734}" presName="txSpace" presStyleCnt="0"/>
      <dgm:spPr/>
    </dgm:pt>
    <dgm:pt modelId="{CC59EB55-EC18-4D5B-B347-9A450903DEE7}" type="pres">
      <dgm:prSet presAssocID="{F0132062-FB54-4A2D-8A85-3FA6811C4734}" presName="desTx" presStyleLbl="revTx" presStyleIdx="1" presStyleCnt="8">
        <dgm:presLayoutVars/>
      </dgm:prSet>
      <dgm:spPr/>
    </dgm:pt>
    <dgm:pt modelId="{E66D0DE7-5C48-444A-A855-CC6293B90FB4}" type="pres">
      <dgm:prSet presAssocID="{67CA9388-2D2F-49E6-9938-EF4D2A006280}" presName="sibTrans" presStyleCnt="0"/>
      <dgm:spPr/>
    </dgm:pt>
    <dgm:pt modelId="{A64AEF08-C360-4E81-A7A7-26F7609862FC}" type="pres">
      <dgm:prSet presAssocID="{BC1171BC-0B95-41E0-966B-A9274E538312}" presName="compNode" presStyleCnt="0"/>
      <dgm:spPr/>
    </dgm:pt>
    <dgm:pt modelId="{CDE8CBB1-94DD-4A67-9A28-4B1058A6AC7B}" type="pres">
      <dgm:prSet presAssocID="{BC1171BC-0B95-41E0-966B-A9274E5383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7DFEF916-9D19-4C90-AD79-81960FAAF580}" type="pres">
      <dgm:prSet presAssocID="{BC1171BC-0B95-41E0-966B-A9274E538312}" presName="iconSpace" presStyleCnt="0"/>
      <dgm:spPr/>
    </dgm:pt>
    <dgm:pt modelId="{D1035785-34AB-47C8-AAB5-5FF818460A25}" type="pres">
      <dgm:prSet presAssocID="{BC1171BC-0B95-41E0-966B-A9274E538312}" presName="parTx" presStyleLbl="revTx" presStyleIdx="2" presStyleCnt="8">
        <dgm:presLayoutVars>
          <dgm:chMax val="0"/>
          <dgm:chPref val="0"/>
        </dgm:presLayoutVars>
      </dgm:prSet>
      <dgm:spPr/>
    </dgm:pt>
    <dgm:pt modelId="{D45945BA-D3B1-4CED-ACEF-FF699128DD81}" type="pres">
      <dgm:prSet presAssocID="{BC1171BC-0B95-41E0-966B-A9274E538312}" presName="txSpace" presStyleCnt="0"/>
      <dgm:spPr/>
    </dgm:pt>
    <dgm:pt modelId="{E82C3823-5452-4DA5-A31F-BC47297BC6CB}" type="pres">
      <dgm:prSet presAssocID="{BC1171BC-0B95-41E0-966B-A9274E538312}" presName="desTx" presStyleLbl="revTx" presStyleIdx="3" presStyleCnt="8">
        <dgm:presLayoutVars/>
      </dgm:prSet>
      <dgm:spPr/>
    </dgm:pt>
    <dgm:pt modelId="{72DB0F95-F07E-4EA9-B9D1-4BA9E21CCEB7}" type="pres">
      <dgm:prSet presAssocID="{67F514CC-F50E-4857-B99A-E2014EAF3744}" presName="sibTrans" presStyleCnt="0"/>
      <dgm:spPr/>
    </dgm:pt>
    <dgm:pt modelId="{127A0B35-41EA-47BB-B083-00DB3CEC19C8}" type="pres">
      <dgm:prSet presAssocID="{8F847EBA-C786-40A3-A574-386C868A612C}" presName="compNode" presStyleCnt="0"/>
      <dgm:spPr/>
    </dgm:pt>
    <dgm:pt modelId="{CCFD3F92-703F-449B-A847-4B3C7A82887B}" type="pres">
      <dgm:prSet presAssocID="{8F847EBA-C786-40A3-A574-386C868A61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BC86B3EB-1938-478A-A9C6-85261BB1EA3D}" type="pres">
      <dgm:prSet presAssocID="{8F847EBA-C786-40A3-A574-386C868A612C}" presName="iconSpace" presStyleCnt="0"/>
      <dgm:spPr/>
    </dgm:pt>
    <dgm:pt modelId="{7E569E47-5DE0-4227-B098-37C90A452F40}" type="pres">
      <dgm:prSet presAssocID="{8F847EBA-C786-40A3-A574-386C868A612C}" presName="parTx" presStyleLbl="revTx" presStyleIdx="4" presStyleCnt="8">
        <dgm:presLayoutVars>
          <dgm:chMax val="0"/>
          <dgm:chPref val="0"/>
        </dgm:presLayoutVars>
      </dgm:prSet>
      <dgm:spPr/>
    </dgm:pt>
    <dgm:pt modelId="{5949424E-B389-4210-94C3-ED4F899DA4B1}" type="pres">
      <dgm:prSet presAssocID="{8F847EBA-C786-40A3-A574-386C868A612C}" presName="txSpace" presStyleCnt="0"/>
      <dgm:spPr/>
    </dgm:pt>
    <dgm:pt modelId="{E0B56120-B74C-4037-BC36-273190EEE90A}" type="pres">
      <dgm:prSet presAssocID="{8F847EBA-C786-40A3-A574-386C868A612C}" presName="desTx" presStyleLbl="revTx" presStyleIdx="5" presStyleCnt="8">
        <dgm:presLayoutVars/>
      </dgm:prSet>
      <dgm:spPr/>
    </dgm:pt>
    <dgm:pt modelId="{15C8F47E-30A6-46EC-AF09-293920E72183}" type="pres">
      <dgm:prSet presAssocID="{3E166125-E6E1-42E4-A4CB-2B8979C76C19}" presName="sibTrans" presStyleCnt="0"/>
      <dgm:spPr/>
    </dgm:pt>
    <dgm:pt modelId="{EF3AB9DB-8F56-402C-A2F6-64458383458B}" type="pres">
      <dgm:prSet presAssocID="{C10785E6-EA80-4F52-8881-4F44AEB3CAA9}" presName="compNode" presStyleCnt="0"/>
      <dgm:spPr/>
    </dgm:pt>
    <dgm:pt modelId="{43127067-AA4F-4E58-AC11-5571837F417C}" type="pres">
      <dgm:prSet presAssocID="{C10785E6-EA80-4F52-8881-4F44AEB3CA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g"/>
        </a:ext>
      </dgm:extLst>
    </dgm:pt>
    <dgm:pt modelId="{41E4F642-3E1A-452A-9935-794DC65380FE}" type="pres">
      <dgm:prSet presAssocID="{C10785E6-EA80-4F52-8881-4F44AEB3CAA9}" presName="iconSpace" presStyleCnt="0"/>
      <dgm:spPr/>
    </dgm:pt>
    <dgm:pt modelId="{70E6F0CB-2E03-4E76-9874-BDABAF8BEAE8}" type="pres">
      <dgm:prSet presAssocID="{C10785E6-EA80-4F52-8881-4F44AEB3CAA9}" presName="parTx" presStyleLbl="revTx" presStyleIdx="6" presStyleCnt="8">
        <dgm:presLayoutVars>
          <dgm:chMax val="0"/>
          <dgm:chPref val="0"/>
        </dgm:presLayoutVars>
      </dgm:prSet>
      <dgm:spPr/>
    </dgm:pt>
    <dgm:pt modelId="{BDC4620F-785C-4811-B794-E98F13C957B7}" type="pres">
      <dgm:prSet presAssocID="{C10785E6-EA80-4F52-8881-4F44AEB3CAA9}" presName="txSpace" presStyleCnt="0"/>
      <dgm:spPr/>
    </dgm:pt>
    <dgm:pt modelId="{13CF395D-A571-48A5-A463-BBDE3F0F8872}" type="pres">
      <dgm:prSet presAssocID="{C10785E6-EA80-4F52-8881-4F44AEB3CAA9}" presName="desTx" presStyleLbl="revTx" presStyleIdx="7" presStyleCnt="8">
        <dgm:presLayoutVars/>
      </dgm:prSet>
      <dgm:spPr/>
    </dgm:pt>
  </dgm:ptLst>
  <dgm:cxnLst>
    <dgm:cxn modelId="{F6F33F05-6970-4910-AE94-2FE852307BA6}" srcId="{8F847EBA-C786-40A3-A574-386C868A612C}" destId="{CE658DF6-D4D4-48FA-B35D-FC1546509AD6}" srcOrd="0" destOrd="0" parTransId="{04650828-1284-40B4-BD1F-07AB4947B701}" sibTransId="{06FAFB1C-8C6B-40B6-8686-846FEE5B2DF2}"/>
    <dgm:cxn modelId="{D6699C06-0B00-4F05-8715-2581A9E628AE}" type="presOf" srcId="{C1C3C0A0-3C45-4959-814F-797B4954F482}" destId="{CC59EB55-EC18-4D5B-B347-9A450903DEE7}" srcOrd="0" destOrd="0" presId="urn:microsoft.com/office/officeart/2018/5/layout/CenteredIconLabelDescriptionList"/>
    <dgm:cxn modelId="{3D838426-FA3E-4ACF-83F6-0A2FC28811BE}" srcId="{BC1171BC-0B95-41E0-966B-A9274E538312}" destId="{6191FE68-B613-4608-A919-C63DD87DC8E9}" srcOrd="0" destOrd="0" parTransId="{2D1BFC10-87D0-498E-AC24-C567A5CF85B5}" sibTransId="{FDF05273-C661-4543-B5CB-844DD876736C}"/>
    <dgm:cxn modelId="{E1AB2339-D7B1-485C-B5AB-AEE7A5101767}" srcId="{DE92CA07-767A-41B4-B52F-67B3149B7388}" destId="{8F847EBA-C786-40A3-A574-386C868A612C}" srcOrd="2" destOrd="0" parTransId="{6701D85B-C08F-4897-B80B-6741D94FC8C4}" sibTransId="{3E166125-E6E1-42E4-A4CB-2B8979C76C19}"/>
    <dgm:cxn modelId="{56E64464-E5DF-43C8-BA84-6A1F5241D25F}" srcId="{C10785E6-EA80-4F52-8881-4F44AEB3CAA9}" destId="{06A5D510-CBBD-4118-A4DE-6CAAE91EE6DD}" srcOrd="1" destOrd="0" parTransId="{E3F34795-2689-4DCE-A334-FE74C9437F57}" sibTransId="{4B996B47-E2AA-40E1-A9DB-5F3BE0CA4EB5}"/>
    <dgm:cxn modelId="{9027A545-CF55-4011-8757-ACF5AB34CB5F}" type="presOf" srcId="{D422FBBC-AFD4-411A-810F-B4FB48803AB7}" destId="{13CF395D-A571-48A5-A463-BBDE3F0F8872}" srcOrd="0" destOrd="0" presId="urn:microsoft.com/office/officeart/2018/5/layout/CenteredIconLabelDescriptionList"/>
    <dgm:cxn modelId="{96D57947-3AF8-4993-AF69-31CAD7CEC3FB}" srcId="{DE92CA07-767A-41B4-B52F-67B3149B7388}" destId="{F0132062-FB54-4A2D-8A85-3FA6811C4734}" srcOrd="0" destOrd="0" parTransId="{DF9DC776-E54D-4D3B-9419-B7483311ABC3}" sibTransId="{67CA9388-2D2F-49E6-9938-EF4D2A006280}"/>
    <dgm:cxn modelId="{B7ED6448-7A38-4D76-9B65-518977DFF108}" srcId="{BC1171BC-0B95-41E0-966B-A9274E538312}" destId="{F02C6F8C-8686-4181-AAD8-8E88D1B8DD29}" srcOrd="2" destOrd="0" parTransId="{7474F0FA-CF3C-47AA-B84A-D9AD38C88E3E}" sibTransId="{A9349868-72C0-4B85-B4F1-CF7831B1DE9D}"/>
    <dgm:cxn modelId="{FFBB804C-0B03-49BB-9832-43F42AB3A4E5}" srcId="{BC1171BC-0B95-41E0-966B-A9274E538312}" destId="{1021FD34-1ECD-49CF-9C0C-465FC6AEE568}" srcOrd="1" destOrd="0" parTransId="{73A551EC-B237-476E-AD0D-5D5134D745A4}" sibTransId="{AE71FE88-E4BC-42AC-A412-B621CBF7AE1F}"/>
    <dgm:cxn modelId="{D316FE6D-CC09-43E2-B829-94ACBC480602}" type="presOf" srcId="{C926A955-9BF9-4FF0-A82E-6397C31F658D}" destId="{CC59EB55-EC18-4D5B-B347-9A450903DEE7}" srcOrd="0" destOrd="1" presId="urn:microsoft.com/office/officeart/2018/5/layout/CenteredIconLabelDescriptionList"/>
    <dgm:cxn modelId="{1CF24F4E-B48D-4080-BEDC-CEDF2A2EAF36}" type="presOf" srcId="{F02C6F8C-8686-4181-AAD8-8E88D1B8DD29}" destId="{E82C3823-5452-4DA5-A31F-BC47297BC6CB}" srcOrd="0" destOrd="2" presId="urn:microsoft.com/office/officeart/2018/5/layout/CenteredIconLabelDescriptionList"/>
    <dgm:cxn modelId="{16FA0E52-237F-482F-815D-A42C9CC7B8E1}" srcId="{DE92CA07-767A-41B4-B52F-67B3149B7388}" destId="{C10785E6-EA80-4F52-8881-4F44AEB3CAA9}" srcOrd="3" destOrd="0" parTransId="{084D6B4E-5142-48E0-8651-8B69F67F424B}" sibTransId="{A1F80FD9-41F6-4FC2-9E03-57B9F8DB1C9F}"/>
    <dgm:cxn modelId="{2E10A153-5797-4193-9A6C-1E7CC6AB328C}" type="presOf" srcId="{8F847EBA-C786-40A3-A574-386C868A612C}" destId="{7E569E47-5DE0-4227-B098-37C90A452F40}" srcOrd="0" destOrd="0" presId="urn:microsoft.com/office/officeart/2018/5/layout/CenteredIconLabelDescriptionList"/>
    <dgm:cxn modelId="{ED880E75-3C71-4681-B0BF-AF569D2D33FB}" type="presOf" srcId="{35C620F9-5000-4895-AAB1-4711F87923A5}" destId="{CC59EB55-EC18-4D5B-B347-9A450903DEE7}" srcOrd="0" destOrd="2" presId="urn:microsoft.com/office/officeart/2018/5/layout/CenteredIconLabelDescriptionList"/>
    <dgm:cxn modelId="{EA7F7E57-4EB0-4312-82EF-1ADD5ACBC918}" type="presOf" srcId="{00656666-8083-4AC3-A544-C52C6B96AE3A}" destId="{E0B56120-B74C-4037-BC36-273190EEE90A}" srcOrd="0" destOrd="2" presId="urn:microsoft.com/office/officeart/2018/5/layout/CenteredIconLabelDescriptionList"/>
    <dgm:cxn modelId="{63524159-2210-4EEC-AADC-FDC0570E61E5}" srcId="{C10785E6-EA80-4F52-8881-4F44AEB3CAA9}" destId="{D422FBBC-AFD4-411A-810F-B4FB48803AB7}" srcOrd="0" destOrd="0" parTransId="{961067FF-7DD9-4D9C-92E5-2A157A92A3C2}" sibTransId="{F2295C02-F052-441B-A2D0-617FEB2961BE}"/>
    <dgm:cxn modelId="{C2731784-1B73-4540-99FA-C6FAB2DBC2B1}" srcId="{F0132062-FB54-4A2D-8A85-3FA6811C4734}" destId="{35C620F9-5000-4895-AAB1-4711F87923A5}" srcOrd="2" destOrd="0" parTransId="{D14ACADE-33A4-4F29-A57E-A8F27AE501BF}" sibTransId="{655FE815-2354-4FB5-B9DA-7A4D93FBD66F}"/>
    <dgm:cxn modelId="{1295B885-2F4B-4B3B-9A7B-6A85964BAF50}" type="presOf" srcId="{F9F5C352-46D0-4E86-90C8-CEEE06B918CE}" destId="{13CF395D-A571-48A5-A463-BBDE3F0F8872}" srcOrd="0" destOrd="2" presId="urn:microsoft.com/office/officeart/2018/5/layout/CenteredIconLabelDescriptionList"/>
    <dgm:cxn modelId="{32916C89-0C01-49C2-B178-91D25C2980C5}" type="presOf" srcId="{06A5D510-CBBD-4118-A4DE-6CAAE91EE6DD}" destId="{13CF395D-A571-48A5-A463-BBDE3F0F8872}" srcOrd="0" destOrd="1" presId="urn:microsoft.com/office/officeart/2018/5/layout/CenteredIconLabelDescriptionList"/>
    <dgm:cxn modelId="{3C75108B-C121-4A7D-8104-9399DB7E0214}" srcId="{DE92CA07-767A-41B4-B52F-67B3149B7388}" destId="{BC1171BC-0B95-41E0-966B-A9274E538312}" srcOrd="1" destOrd="0" parTransId="{F1D7D54B-63C5-4884-B0AB-D1AD868AEEA2}" sibTransId="{67F514CC-F50E-4857-B99A-E2014EAF3744}"/>
    <dgm:cxn modelId="{FA080495-B56A-41C2-BDA4-D0469DBC053D}" type="presOf" srcId="{CE658DF6-D4D4-48FA-B35D-FC1546509AD6}" destId="{E0B56120-B74C-4037-BC36-273190EEE90A}" srcOrd="0" destOrd="0" presId="urn:microsoft.com/office/officeart/2018/5/layout/CenteredIconLabelDescriptionList"/>
    <dgm:cxn modelId="{43AABDB5-C9C7-4FC4-8053-DA8DB039494F}" srcId="{8F847EBA-C786-40A3-A574-386C868A612C}" destId="{33E848BE-0DD1-4C12-A92F-10A59EA16799}" srcOrd="1" destOrd="0" parTransId="{6940E7DA-9ABB-4CF0-96BB-4FED3D568CAE}" sibTransId="{0EEDC90F-6B79-4E8D-8447-D9413D5DFB2B}"/>
    <dgm:cxn modelId="{4B85BCC2-B6B8-42FF-A048-A80D598B9E95}" type="presOf" srcId="{1021FD34-1ECD-49CF-9C0C-465FC6AEE568}" destId="{E82C3823-5452-4DA5-A31F-BC47297BC6CB}" srcOrd="0" destOrd="1" presId="urn:microsoft.com/office/officeart/2018/5/layout/CenteredIconLabelDescriptionList"/>
    <dgm:cxn modelId="{730B94C6-28E1-4962-B48D-FE200BEE030A}" srcId="{F0132062-FB54-4A2D-8A85-3FA6811C4734}" destId="{C926A955-9BF9-4FF0-A82E-6397C31F658D}" srcOrd="1" destOrd="0" parTransId="{9CD8D138-5F88-447A-9006-6BAA15721568}" sibTransId="{8D71343C-9F8B-478F-BE45-60A1CA26193C}"/>
    <dgm:cxn modelId="{577844C8-A864-4D53-BBD1-C9D6B5EB8C27}" type="presOf" srcId="{F0132062-FB54-4A2D-8A85-3FA6811C4734}" destId="{1E77F161-9EFE-4070-A55D-3E1E7EA9139B}" srcOrd="0" destOrd="0" presId="urn:microsoft.com/office/officeart/2018/5/layout/CenteredIconLabelDescriptionList"/>
    <dgm:cxn modelId="{74F554CB-0DBC-4AA4-8131-5BA0A863EF8F}" srcId="{8F847EBA-C786-40A3-A574-386C868A612C}" destId="{00656666-8083-4AC3-A544-C52C6B96AE3A}" srcOrd="2" destOrd="0" parTransId="{2879EBD3-AC8C-4610-AD14-524652239C79}" sibTransId="{16C10421-1CA7-4F1A-ADD3-25AEF8DBDF61}"/>
    <dgm:cxn modelId="{3DDB5BDA-0C92-4ECB-8ED1-38ACC47ED394}" srcId="{F0132062-FB54-4A2D-8A85-3FA6811C4734}" destId="{C1C3C0A0-3C45-4959-814F-797B4954F482}" srcOrd="0" destOrd="0" parTransId="{1FA00339-E446-4EFC-9AE4-C0E487E3AE47}" sibTransId="{7A4B23A1-CC65-47CA-9B8B-22144195B211}"/>
    <dgm:cxn modelId="{5A0367DB-8223-477E-A738-0B0BE99BEF1F}" type="presOf" srcId="{33E848BE-0DD1-4C12-A92F-10A59EA16799}" destId="{E0B56120-B74C-4037-BC36-273190EEE90A}" srcOrd="0" destOrd="1" presId="urn:microsoft.com/office/officeart/2018/5/layout/CenteredIconLabelDescriptionList"/>
    <dgm:cxn modelId="{E6CDECDE-686E-45F9-831C-58D222C9BD4F}" srcId="{C10785E6-EA80-4F52-8881-4F44AEB3CAA9}" destId="{F9F5C352-46D0-4E86-90C8-CEEE06B918CE}" srcOrd="2" destOrd="0" parTransId="{306FC51D-8020-4F91-B396-717A0002134E}" sibTransId="{5F9309BC-C65A-44D1-9FBF-50D941C6BD2A}"/>
    <dgm:cxn modelId="{A72B06F6-31AC-466D-B536-378B3982885A}" type="presOf" srcId="{DE92CA07-767A-41B4-B52F-67B3149B7388}" destId="{B15E88A6-CE34-4B98-835D-A685800859BE}" srcOrd="0" destOrd="0" presId="urn:microsoft.com/office/officeart/2018/5/layout/CenteredIconLabelDescriptionList"/>
    <dgm:cxn modelId="{329096FB-5566-44BE-8E5C-8EB818EEC580}" type="presOf" srcId="{6191FE68-B613-4608-A919-C63DD87DC8E9}" destId="{E82C3823-5452-4DA5-A31F-BC47297BC6CB}" srcOrd="0" destOrd="0" presId="urn:microsoft.com/office/officeart/2018/5/layout/CenteredIconLabelDescriptionList"/>
    <dgm:cxn modelId="{B63C4BFD-0D1A-43EE-97C6-3FD402E99BAF}" type="presOf" srcId="{C10785E6-EA80-4F52-8881-4F44AEB3CAA9}" destId="{70E6F0CB-2E03-4E76-9874-BDABAF8BEAE8}" srcOrd="0" destOrd="0" presId="urn:microsoft.com/office/officeart/2018/5/layout/CenteredIconLabelDescriptionList"/>
    <dgm:cxn modelId="{BFABA4FF-E884-4B88-95BC-FFDF7BDD664F}" type="presOf" srcId="{BC1171BC-0B95-41E0-966B-A9274E538312}" destId="{D1035785-34AB-47C8-AAB5-5FF818460A25}" srcOrd="0" destOrd="0" presId="urn:microsoft.com/office/officeart/2018/5/layout/CenteredIconLabelDescriptionList"/>
    <dgm:cxn modelId="{ED0A240B-039D-4B10-A579-C6DAE9A5F7E1}" type="presParOf" srcId="{B15E88A6-CE34-4B98-835D-A685800859BE}" destId="{87ABAF7D-F43A-4BAC-A48B-C1FE04D5A7B6}" srcOrd="0" destOrd="0" presId="urn:microsoft.com/office/officeart/2018/5/layout/CenteredIconLabelDescriptionList"/>
    <dgm:cxn modelId="{CBC6E2F4-5F41-4E30-AE19-503CCBB832A3}" type="presParOf" srcId="{87ABAF7D-F43A-4BAC-A48B-C1FE04D5A7B6}" destId="{91AD204C-86B9-4046-A574-8BC99F4DBB46}" srcOrd="0" destOrd="0" presId="urn:microsoft.com/office/officeart/2018/5/layout/CenteredIconLabelDescriptionList"/>
    <dgm:cxn modelId="{37785B73-DF31-4B0A-8E59-D4BDD33DA53D}" type="presParOf" srcId="{87ABAF7D-F43A-4BAC-A48B-C1FE04D5A7B6}" destId="{A570592D-2B32-4D6C-A913-24DCBD0A531D}" srcOrd="1" destOrd="0" presId="urn:microsoft.com/office/officeart/2018/5/layout/CenteredIconLabelDescriptionList"/>
    <dgm:cxn modelId="{F99F0E02-A3FD-46BE-AEE2-ED1854E872DE}" type="presParOf" srcId="{87ABAF7D-F43A-4BAC-A48B-C1FE04D5A7B6}" destId="{1E77F161-9EFE-4070-A55D-3E1E7EA9139B}" srcOrd="2" destOrd="0" presId="urn:microsoft.com/office/officeart/2018/5/layout/CenteredIconLabelDescriptionList"/>
    <dgm:cxn modelId="{FE26E2BE-D96A-4A53-80E8-6373868A906C}" type="presParOf" srcId="{87ABAF7D-F43A-4BAC-A48B-C1FE04D5A7B6}" destId="{EAA4FC40-0A38-4992-B589-E6FBC6BD742F}" srcOrd="3" destOrd="0" presId="urn:microsoft.com/office/officeart/2018/5/layout/CenteredIconLabelDescriptionList"/>
    <dgm:cxn modelId="{DB2113E6-CAC6-46F0-9C88-77821044C276}" type="presParOf" srcId="{87ABAF7D-F43A-4BAC-A48B-C1FE04D5A7B6}" destId="{CC59EB55-EC18-4D5B-B347-9A450903DEE7}" srcOrd="4" destOrd="0" presId="urn:microsoft.com/office/officeart/2018/5/layout/CenteredIconLabelDescriptionList"/>
    <dgm:cxn modelId="{FBC8F0B0-E7E3-451E-901B-57FDBA0326E1}" type="presParOf" srcId="{B15E88A6-CE34-4B98-835D-A685800859BE}" destId="{E66D0DE7-5C48-444A-A855-CC6293B90FB4}" srcOrd="1" destOrd="0" presId="urn:microsoft.com/office/officeart/2018/5/layout/CenteredIconLabelDescriptionList"/>
    <dgm:cxn modelId="{5D9E8CBF-1ACA-42A8-82BE-EF7683988033}" type="presParOf" srcId="{B15E88A6-CE34-4B98-835D-A685800859BE}" destId="{A64AEF08-C360-4E81-A7A7-26F7609862FC}" srcOrd="2" destOrd="0" presId="urn:microsoft.com/office/officeart/2018/5/layout/CenteredIconLabelDescriptionList"/>
    <dgm:cxn modelId="{BA727B79-1ABF-444D-A36E-34232595A87D}" type="presParOf" srcId="{A64AEF08-C360-4E81-A7A7-26F7609862FC}" destId="{CDE8CBB1-94DD-4A67-9A28-4B1058A6AC7B}" srcOrd="0" destOrd="0" presId="urn:microsoft.com/office/officeart/2018/5/layout/CenteredIconLabelDescriptionList"/>
    <dgm:cxn modelId="{874CE147-3F68-41C5-AFDA-EBF61494B795}" type="presParOf" srcId="{A64AEF08-C360-4E81-A7A7-26F7609862FC}" destId="{7DFEF916-9D19-4C90-AD79-81960FAAF580}" srcOrd="1" destOrd="0" presId="urn:microsoft.com/office/officeart/2018/5/layout/CenteredIconLabelDescriptionList"/>
    <dgm:cxn modelId="{0FA49511-0D09-4B74-A84A-47C30127BDA8}" type="presParOf" srcId="{A64AEF08-C360-4E81-A7A7-26F7609862FC}" destId="{D1035785-34AB-47C8-AAB5-5FF818460A25}" srcOrd="2" destOrd="0" presId="urn:microsoft.com/office/officeart/2018/5/layout/CenteredIconLabelDescriptionList"/>
    <dgm:cxn modelId="{089DE685-4550-49D7-B9EE-12AB50426B67}" type="presParOf" srcId="{A64AEF08-C360-4E81-A7A7-26F7609862FC}" destId="{D45945BA-D3B1-4CED-ACEF-FF699128DD81}" srcOrd="3" destOrd="0" presId="urn:microsoft.com/office/officeart/2018/5/layout/CenteredIconLabelDescriptionList"/>
    <dgm:cxn modelId="{DB8FEF52-4B54-493C-946B-2606E722E648}" type="presParOf" srcId="{A64AEF08-C360-4E81-A7A7-26F7609862FC}" destId="{E82C3823-5452-4DA5-A31F-BC47297BC6CB}" srcOrd="4" destOrd="0" presId="urn:microsoft.com/office/officeart/2018/5/layout/CenteredIconLabelDescriptionList"/>
    <dgm:cxn modelId="{A83A92A2-C758-4F2A-9C15-CFE677983198}" type="presParOf" srcId="{B15E88A6-CE34-4B98-835D-A685800859BE}" destId="{72DB0F95-F07E-4EA9-B9D1-4BA9E21CCEB7}" srcOrd="3" destOrd="0" presId="urn:microsoft.com/office/officeart/2018/5/layout/CenteredIconLabelDescriptionList"/>
    <dgm:cxn modelId="{B1AFBB2A-F348-4D7B-AFC7-24BC3BF7088F}" type="presParOf" srcId="{B15E88A6-CE34-4B98-835D-A685800859BE}" destId="{127A0B35-41EA-47BB-B083-00DB3CEC19C8}" srcOrd="4" destOrd="0" presId="urn:microsoft.com/office/officeart/2018/5/layout/CenteredIconLabelDescriptionList"/>
    <dgm:cxn modelId="{ADAC6FD4-26DD-4174-AC82-C2A16103694B}" type="presParOf" srcId="{127A0B35-41EA-47BB-B083-00DB3CEC19C8}" destId="{CCFD3F92-703F-449B-A847-4B3C7A82887B}" srcOrd="0" destOrd="0" presId="urn:microsoft.com/office/officeart/2018/5/layout/CenteredIconLabelDescriptionList"/>
    <dgm:cxn modelId="{ECFE9C84-3EC0-412A-B280-C590C76CF98F}" type="presParOf" srcId="{127A0B35-41EA-47BB-B083-00DB3CEC19C8}" destId="{BC86B3EB-1938-478A-A9C6-85261BB1EA3D}" srcOrd="1" destOrd="0" presId="urn:microsoft.com/office/officeart/2018/5/layout/CenteredIconLabelDescriptionList"/>
    <dgm:cxn modelId="{7B8B15E3-F803-4A4C-9F4F-C30176108D5B}" type="presParOf" srcId="{127A0B35-41EA-47BB-B083-00DB3CEC19C8}" destId="{7E569E47-5DE0-4227-B098-37C90A452F40}" srcOrd="2" destOrd="0" presId="urn:microsoft.com/office/officeart/2018/5/layout/CenteredIconLabelDescriptionList"/>
    <dgm:cxn modelId="{DC63E1FF-5B1F-40D1-A7C8-FB0FA6EC1B91}" type="presParOf" srcId="{127A0B35-41EA-47BB-B083-00DB3CEC19C8}" destId="{5949424E-B389-4210-94C3-ED4F899DA4B1}" srcOrd="3" destOrd="0" presId="urn:microsoft.com/office/officeart/2018/5/layout/CenteredIconLabelDescriptionList"/>
    <dgm:cxn modelId="{A344AC51-F01D-4278-9533-2828D879282B}" type="presParOf" srcId="{127A0B35-41EA-47BB-B083-00DB3CEC19C8}" destId="{E0B56120-B74C-4037-BC36-273190EEE90A}" srcOrd="4" destOrd="0" presId="urn:microsoft.com/office/officeart/2018/5/layout/CenteredIconLabelDescriptionList"/>
    <dgm:cxn modelId="{4D85A004-7277-4DE2-B167-F9B1B59EE978}" type="presParOf" srcId="{B15E88A6-CE34-4B98-835D-A685800859BE}" destId="{15C8F47E-30A6-46EC-AF09-293920E72183}" srcOrd="5" destOrd="0" presId="urn:microsoft.com/office/officeart/2018/5/layout/CenteredIconLabelDescriptionList"/>
    <dgm:cxn modelId="{EE2F1CBF-019B-4932-BAE4-D5FEC9646384}" type="presParOf" srcId="{B15E88A6-CE34-4B98-835D-A685800859BE}" destId="{EF3AB9DB-8F56-402C-A2F6-64458383458B}" srcOrd="6" destOrd="0" presId="urn:microsoft.com/office/officeart/2018/5/layout/CenteredIconLabelDescriptionList"/>
    <dgm:cxn modelId="{4F29652D-81C7-4521-AC5B-1D6893D8FEA7}" type="presParOf" srcId="{EF3AB9DB-8F56-402C-A2F6-64458383458B}" destId="{43127067-AA4F-4E58-AC11-5571837F417C}" srcOrd="0" destOrd="0" presId="urn:microsoft.com/office/officeart/2018/5/layout/CenteredIconLabelDescriptionList"/>
    <dgm:cxn modelId="{F7791B4F-EB33-448F-BD50-D48D0513E475}" type="presParOf" srcId="{EF3AB9DB-8F56-402C-A2F6-64458383458B}" destId="{41E4F642-3E1A-452A-9935-794DC65380FE}" srcOrd="1" destOrd="0" presId="urn:microsoft.com/office/officeart/2018/5/layout/CenteredIconLabelDescriptionList"/>
    <dgm:cxn modelId="{D0B21310-E625-4E9D-AA02-2E66DFE9F6E6}" type="presParOf" srcId="{EF3AB9DB-8F56-402C-A2F6-64458383458B}" destId="{70E6F0CB-2E03-4E76-9874-BDABAF8BEAE8}" srcOrd="2" destOrd="0" presId="urn:microsoft.com/office/officeart/2018/5/layout/CenteredIconLabelDescriptionList"/>
    <dgm:cxn modelId="{3AB80B36-60CF-496D-B8D9-169E5510FB17}" type="presParOf" srcId="{EF3AB9DB-8F56-402C-A2F6-64458383458B}" destId="{BDC4620F-785C-4811-B794-E98F13C957B7}" srcOrd="3" destOrd="0" presId="urn:microsoft.com/office/officeart/2018/5/layout/CenteredIconLabelDescriptionList"/>
    <dgm:cxn modelId="{8544D7C0-D8A4-46F9-B66C-4CAE09EDF235}" type="presParOf" srcId="{EF3AB9DB-8F56-402C-A2F6-64458383458B}" destId="{13CF395D-A571-48A5-A463-BBDE3F0F887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C2371-91B1-4C49-9A84-F6EDA9521462}">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8EACE4-D2AF-4469-8186-DE67370EFE4C}">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0C95FA-7CEA-4B33-8F00-14AD0A2F5BA2}">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Analysis focused on retail promotional campaigns during two major Indian festivals: Diwali and Sankranti</a:t>
          </a:r>
        </a:p>
      </dsp:txBody>
      <dsp:txXfrm>
        <a:off x="1948202" y="368029"/>
        <a:ext cx="3233964" cy="1371985"/>
      </dsp:txXfrm>
    </dsp:sp>
    <dsp:sp modelId="{D3348B99-332F-476C-B272-2106DCDFE2A3}">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B6405-861A-4142-9DA9-7DD7367C97CA}">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8476BE-004B-4C23-AE54-61C62A738BBD}">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Data covers multiple store locations across 10 major South Indian cities</a:t>
          </a:r>
        </a:p>
      </dsp:txBody>
      <dsp:txXfrm>
        <a:off x="7411643" y="368029"/>
        <a:ext cx="3233964" cy="1371985"/>
      </dsp:txXfrm>
    </dsp:sp>
    <dsp:sp modelId="{84B91E2E-4C5F-4370-AE11-0514EE1A99C5}">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25003-51B5-48C9-859D-C2073DC86672}">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41426D-FF41-46BC-A215-92BD79B59AE5}">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Multiple product categories including Grocery &amp; Staples, Home Care, Personal Care, Home Appliances, and Combo offerings</a:t>
          </a:r>
        </a:p>
      </dsp:txBody>
      <dsp:txXfrm>
        <a:off x="1948202" y="2452790"/>
        <a:ext cx="3233964" cy="1371985"/>
      </dsp:txXfrm>
    </dsp:sp>
    <dsp:sp modelId="{C8C2C8C7-E388-40C6-BC2A-7AB4428C59BF}">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A0F5A4-146E-40F0-A525-2F73FE303EAB}">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5E6D28-A240-4869-BAD2-C107494ACB11}">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Various promotion types implemented: BOGOF, Cashback, and percentage-based discounts (25%, 33%, 50% OFF)</a:t>
          </a:r>
        </a:p>
      </dsp:txBody>
      <dsp:txXfrm>
        <a:off x="7411643" y="2452790"/>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D204C-86B9-4046-A574-8BC99F4DBB46}">
      <dsp:nvSpPr>
        <dsp:cNvPr id="0" name=""/>
        <dsp:cNvSpPr/>
      </dsp:nvSpPr>
      <dsp:spPr>
        <a:xfrm>
          <a:off x="788484" y="689861"/>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77F161-9EFE-4070-A55D-3E1E7EA9139B}">
      <dsp:nvSpPr>
        <dsp:cNvPr id="0" name=""/>
        <dsp:cNvSpPr/>
      </dsp:nvSpPr>
      <dsp:spPr>
        <a:xfrm>
          <a:off x="4219" y="1655417"/>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Promotion Strategy:</a:t>
          </a:r>
        </a:p>
      </dsp:txBody>
      <dsp:txXfrm>
        <a:off x="4219" y="1655417"/>
        <a:ext cx="2413125" cy="361968"/>
      </dsp:txXfrm>
    </dsp:sp>
    <dsp:sp modelId="{CC59EB55-EC18-4D5B-B347-9A450903DEE7}">
      <dsp:nvSpPr>
        <dsp:cNvPr id="0" name=""/>
        <dsp:cNvSpPr/>
      </dsp:nvSpPr>
      <dsp:spPr>
        <a:xfrm>
          <a:off x="4219" y="2073647"/>
          <a:ext cx="2413125" cy="14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Phase out underperforming percentage discounts</a:t>
          </a:r>
        </a:p>
        <a:p>
          <a:pPr marL="0" lvl="0" indent="0" algn="ctr" defTabSz="577850">
            <a:lnSpc>
              <a:spcPct val="90000"/>
            </a:lnSpc>
            <a:spcBef>
              <a:spcPct val="0"/>
            </a:spcBef>
            <a:spcAft>
              <a:spcPct val="35000"/>
            </a:spcAft>
            <a:buNone/>
          </a:pPr>
          <a:r>
            <a:rPr lang="en-US" sz="1300" kern="1200"/>
            <a:t>Expand successful Cashback and BOGOF programs</a:t>
          </a:r>
        </a:p>
        <a:p>
          <a:pPr marL="0" lvl="0" indent="0" algn="ctr" defTabSz="577850">
            <a:lnSpc>
              <a:spcPct val="90000"/>
            </a:lnSpc>
            <a:spcBef>
              <a:spcPct val="0"/>
            </a:spcBef>
            <a:spcAft>
              <a:spcPct val="35000"/>
            </a:spcAft>
            <a:buNone/>
          </a:pPr>
          <a:r>
            <a:rPr lang="en-US" sz="1300" kern="1200"/>
            <a:t>Customize promotion mix by category and city</a:t>
          </a:r>
        </a:p>
      </dsp:txBody>
      <dsp:txXfrm>
        <a:off x="4219" y="2073647"/>
        <a:ext cx="2413125" cy="1429296"/>
      </dsp:txXfrm>
    </dsp:sp>
    <dsp:sp modelId="{CDE8CBB1-94DD-4A67-9A28-4B1058A6AC7B}">
      <dsp:nvSpPr>
        <dsp:cNvPr id="0" name=""/>
        <dsp:cNvSpPr/>
      </dsp:nvSpPr>
      <dsp:spPr>
        <a:xfrm>
          <a:off x="3623906" y="689861"/>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035785-34AB-47C8-AAB5-5FF818460A25}">
      <dsp:nvSpPr>
        <dsp:cNvPr id="0" name=""/>
        <dsp:cNvSpPr/>
      </dsp:nvSpPr>
      <dsp:spPr>
        <a:xfrm>
          <a:off x="2839641" y="1655417"/>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Category Management:</a:t>
          </a:r>
        </a:p>
      </dsp:txBody>
      <dsp:txXfrm>
        <a:off x="2839641" y="1655417"/>
        <a:ext cx="2413125" cy="361968"/>
      </dsp:txXfrm>
    </dsp:sp>
    <dsp:sp modelId="{E82C3823-5452-4DA5-A31F-BC47297BC6CB}">
      <dsp:nvSpPr>
        <dsp:cNvPr id="0" name=""/>
        <dsp:cNvSpPr/>
      </dsp:nvSpPr>
      <dsp:spPr>
        <a:xfrm>
          <a:off x="2839641" y="2073647"/>
          <a:ext cx="2413125" cy="14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Strengthen Grocery &amp; Staples promotional support during festivals</a:t>
          </a:r>
        </a:p>
        <a:p>
          <a:pPr marL="0" lvl="0" indent="0" algn="ctr" defTabSz="577850">
            <a:lnSpc>
              <a:spcPct val="90000"/>
            </a:lnSpc>
            <a:spcBef>
              <a:spcPct val="0"/>
            </a:spcBef>
            <a:spcAft>
              <a:spcPct val="35000"/>
            </a:spcAft>
            <a:buNone/>
          </a:pPr>
          <a:r>
            <a:rPr lang="en-US" sz="1300" kern="1200"/>
            <a:t>Develop targeted strategies for underperforming categories</a:t>
          </a:r>
        </a:p>
        <a:p>
          <a:pPr marL="0" lvl="0" indent="0" algn="ctr" defTabSz="577850">
            <a:lnSpc>
              <a:spcPct val="90000"/>
            </a:lnSpc>
            <a:spcBef>
              <a:spcPct val="0"/>
            </a:spcBef>
            <a:spcAft>
              <a:spcPct val="35000"/>
            </a:spcAft>
            <a:buNone/>
          </a:pPr>
          <a:r>
            <a:rPr lang="en-US" sz="1300" kern="1200"/>
            <a:t>Optimize category mix based on local market dynamics</a:t>
          </a:r>
        </a:p>
      </dsp:txBody>
      <dsp:txXfrm>
        <a:off x="2839641" y="2073647"/>
        <a:ext cx="2413125" cy="1429296"/>
      </dsp:txXfrm>
    </dsp:sp>
    <dsp:sp modelId="{CCFD3F92-703F-449B-A847-4B3C7A82887B}">
      <dsp:nvSpPr>
        <dsp:cNvPr id="0" name=""/>
        <dsp:cNvSpPr/>
      </dsp:nvSpPr>
      <dsp:spPr>
        <a:xfrm>
          <a:off x="6459328" y="689861"/>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569E47-5DE0-4227-B098-37C90A452F40}">
      <dsp:nvSpPr>
        <dsp:cNvPr id="0" name=""/>
        <dsp:cNvSpPr/>
      </dsp:nvSpPr>
      <dsp:spPr>
        <a:xfrm>
          <a:off x="5675062" y="1655417"/>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Geographic Expansion:</a:t>
          </a:r>
        </a:p>
      </dsp:txBody>
      <dsp:txXfrm>
        <a:off x="5675062" y="1655417"/>
        <a:ext cx="2413125" cy="361968"/>
      </dsp:txXfrm>
    </dsp:sp>
    <dsp:sp modelId="{E0B56120-B74C-4037-BC36-273190EEE90A}">
      <dsp:nvSpPr>
        <dsp:cNvPr id="0" name=""/>
        <dsp:cNvSpPr/>
      </dsp:nvSpPr>
      <dsp:spPr>
        <a:xfrm>
          <a:off x="5675062" y="2073647"/>
          <a:ext cx="2413125" cy="14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Leverage learnings from high-performing cities</a:t>
          </a:r>
        </a:p>
        <a:p>
          <a:pPr marL="0" lvl="0" indent="0" algn="ctr" defTabSz="577850">
            <a:lnSpc>
              <a:spcPct val="90000"/>
            </a:lnSpc>
            <a:spcBef>
              <a:spcPct val="0"/>
            </a:spcBef>
            <a:spcAft>
              <a:spcPct val="35000"/>
            </a:spcAft>
            <a:buNone/>
          </a:pPr>
          <a:r>
            <a:rPr lang="en-US" sz="1300" kern="1200"/>
            <a:t>Address performance gaps in lower-performing markets</a:t>
          </a:r>
        </a:p>
        <a:p>
          <a:pPr marL="0" lvl="0" indent="0" algn="ctr" defTabSz="577850">
            <a:lnSpc>
              <a:spcPct val="90000"/>
            </a:lnSpc>
            <a:spcBef>
              <a:spcPct val="0"/>
            </a:spcBef>
            <a:spcAft>
              <a:spcPct val="35000"/>
            </a:spcAft>
            <a:buNone/>
          </a:pPr>
          <a:r>
            <a:rPr lang="en-US" sz="1300" kern="1200"/>
            <a:t>Align store expansion with market potential</a:t>
          </a:r>
        </a:p>
      </dsp:txBody>
      <dsp:txXfrm>
        <a:off x="5675062" y="2073647"/>
        <a:ext cx="2413125" cy="1429296"/>
      </dsp:txXfrm>
    </dsp:sp>
    <dsp:sp modelId="{43127067-AA4F-4E58-AC11-5571837F417C}">
      <dsp:nvSpPr>
        <dsp:cNvPr id="0" name=""/>
        <dsp:cNvSpPr/>
      </dsp:nvSpPr>
      <dsp:spPr>
        <a:xfrm>
          <a:off x="9294750" y="689861"/>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E6F0CB-2E03-4E76-9874-BDABAF8BEAE8}">
      <dsp:nvSpPr>
        <dsp:cNvPr id="0" name=""/>
        <dsp:cNvSpPr/>
      </dsp:nvSpPr>
      <dsp:spPr>
        <a:xfrm>
          <a:off x="8510484" y="1655417"/>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Price Optimization:</a:t>
          </a:r>
        </a:p>
      </dsp:txBody>
      <dsp:txXfrm>
        <a:off x="8510484" y="1655417"/>
        <a:ext cx="2413125" cy="361968"/>
      </dsp:txXfrm>
    </dsp:sp>
    <dsp:sp modelId="{13CF395D-A571-48A5-A463-BBDE3F0F8872}">
      <dsp:nvSpPr>
        <dsp:cNvPr id="0" name=""/>
        <dsp:cNvSpPr/>
      </dsp:nvSpPr>
      <dsp:spPr>
        <a:xfrm>
          <a:off x="8510484" y="2073647"/>
          <a:ext cx="2413125" cy="14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Maintain consistent price architecture</a:t>
          </a:r>
        </a:p>
        <a:p>
          <a:pPr marL="0" lvl="0" indent="0" algn="ctr" defTabSz="577850">
            <a:lnSpc>
              <a:spcPct val="90000"/>
            </a:lnSpc>
            <a:spcBef>
              <a:spcPct val="0"/>
            </a:spcBef>
            <a:spcAft>
              <a:spcPct val="35000"/>
            </a:spcAft>
            <a:buNone/>
          </a:pPr>
          <a:r>
            <a:rPr lang="en-US" sz="1300" kern="1200"/>
            <a:t>Focus on non-price drivers of sales</a:t>
          </a:r>
        </a:p>
        <a:p>
          <a:pPr marL="0" lvl="0" indent="0" algn="ctr" defTabSz="577850">
            <a:lnSpc>
              <a:spcPct val="90000"/>
            </a:lnSpc>
            <a:spcBef>
              <a:spcPct val="0"/>
            </a:spcBef>
            <a:spcAft>
              <a:spcPct val="35000"/>
            </a:spcAft>
            <a:buNone/>
          </a:pPr>
          <a:r>
            <a:rPr lang="en-US" sz="1300" kern="1200"/>
            <a:t>Develop category-specific pricing strategies</a:t>
          </a:r>
        </a:p>
      </dsp:txBody>
      <dsp:txXfrm>
        <a:off x="8510484" y="2073647"/>
        <a:ext cx="2413125" cy="142929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D64B-ECA5-5BB0-7EDA-2D5D343AEF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C3D9A727-A530-6605-D65E-F98702680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359D9578-9776-9188-96A7-967352716F5E}"/>
              </a:ext>
            </a:extLst>
          </p:cNvPr>
          <p:cNvSpPr>
            <a:spLocks noGrp="1"/>
          </p:cNvSpPr>
          <p:nvPr>
            <p:ph type="dt" sz="half" idx="10"/>
          </p:nvPr>
        </p:nvSpPr>
        <p:spPr/>
        <p:txBody>
          <a:bodyPr/>
          <a:lstStyle/>
          <a:p>
            <a:fld id="{4D61DDBD-28BF-45CD-97EF-208D947461F4}" type="datetimeFigureOut">
              <a:rPr lang="en-KE" smtClean="0"/>
              <a:t>26/10/2024</a:t>
            </a:fld>
            <a:endParaRPr lang="en-KE"/>
          </a:p>
        </p:txBody>
      </p:sp>
      <p:sp>
        <p:nvSpPr>
          <p:cNvPr id="5" name="Footer Placeholder 4">
            <a:extLst>
              <a:ext uri="{FF2B5EF4-FFF2-40B4-BE49-F238E27FC236}">
                <a16:creationId xmlns:a16="http://schemas.microsoft.com/office/drawing/2014/main" id="{D33404A8-0EE8-2939-92CC-3119520E552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DBD44CC-211B-300F-B9A6-250DDF0C653A}"/>
              </a:ext>
            </a:extLst>
          </p:cNvPr>
          <p:cNvSpPr>
            <a:spLocks noGrp="1"/>
          </p:cNvSpPr>
          <p:nvPr>
            <p:ph type="sldNum" sz="quarter" idx="12"/>
          </p:nvPr>
        </p:nvSpPr>
        <p:spPr/>
        <p:txBody>
          <a:bodyPr/>
          <a:lstStyle/>
          <a:p>
            <a:fld id="{7FA84855-4ABF-45B6-B3A2-5B452E142A0E}" type="slidenum">
              <a:rPr lang="en-KE" smtClean="0"/>
              <a:t>‹#›</a:t>
            </a:fld>
            <a:endParaRPr lang="en-KE"/>
          </a:p>
        </p:txBody>
      </p:sp>
    </p:spTree>
    <p:extLst>
      <p:ext uri="{BB962C8B-B14F-4D97-AF65-F5344CB8AC3E}">
        <p14:creationId xmlns:p14="http://schemas.microsoft.com/office/powerpoint/2010/main" val="4077660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1F9E-02A0-2854-6EC3-45FBCE78B574}"/>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A09FD9F-54B0-D6CC-3E0A-FC47DE10B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1C34EA2-ABE4-3E75-8AD6-243EB88A5E59}"/>
              </a:ext>
            </a:extLst>
          </p:cNvPr>
          <p:cNvSpPr>
            <a:spLocks noGrp="1"/>
          </p:cNvSpPr>
          <p:nvPr>
            <p:ph type="dt" sz="half" idx="10"/>
          </p:nvPr>
        </p:nvSpPr>
        <p:spPr/>
        <p:txBody>
          <a:bodyPr/>
          <a:lstStyle/>
          <a:p>
            <a:fld id="{4D61DDBD-28BF-45CD-97EF-208D947461F4}" type="datetimeFigureOut">
              <a:rPr lang="en-KE" smtClean="0"/>
              <a:t>26/10/2024</a:t>
            </a:fld>
            <a:endParaRPr lang="en-KE"/>
          </a:p>
        </p:txBody>
      </p:sp>
      <p:sp>
        <p:nvSpPr>
          <p:cNvPr id="5" name="Footer Placeholder 4">
            <a:extLst>
              <a:ext uri="{FF2B5EF4-FFF2-40B4-BE49-F238E27FC236}">
                <a16:creationId xmlns:a16="http://schemas.microsoft.com/office/drawing/2014/main" id="{BABBFEF9-51DB-E2CC-7877-306299E3A28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85638C7-AC4D-C090-9ED7-07D80DE2F4B8}"/>
              </a:ext>
            </a:extLst>
          </p:cNvPr>
          <p:cNvSpPr>
            <a:spLocks noGrp="1"/>
          </p:cNvSpPr>
          <p:nvPr>
            <p:ph type="sldNum" sz="quarter" idx="12"/>
          </p:nvPr>
        </p:nvSpPr>
        <p:spPr/>
        <p:txBody>
          <a:bodyPr/>
          <a:lstStyle/>
          <a:p>
            <a:fld id="{7FA84855-4ABF-45B6-B3A2-5B452E142A0E}" type="slidenum">
              <a:rPr lang="en-KE" smtClean="0"/>
              <a:t>‹#›</a:t>
            </a:fld>
            <a:endParaRPr lang="en-KE"/>
          </a:p>
        </p:txBody>
      </p:sp>
    </p:spTree>
    <p:extLst>
      <p:ext uri="{BB962C8B-B14F-4D97-AF65-F5344CB8AC3E}">
        <p14:creationId xmlns:p14="http://schemas.microsoft.com/office/powerpoint/2010/main" val="294641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2C901-F95C-8955-AEAF-6E1E861EFD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2EB991BF-8BC0-371C-2B92-7F397F2D37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FC60084-B7FC-39ED-1B0A-9C63EB278C25}"/>
              </a:ext>
            </a:extLst>
          </p:cNvPr>
          <p:cNvSpPr>
            <a:spLocks noGrp="1"/>
          </p:cNvSpPr>
          <p:nvPr>
            <p:ph type="dt" sz="half" idx="10"/>
          </p:nvPr>
        </p:nvSpPr>
        <p:spPr/>
        <p:txBody>
          <a:bodyPr/>
          <a:lstStyle/>
          <a:p>
            <a:fld id="{4D61DDBD-28BF-45CD-97EF-208D947461F4}" type="datetimeFigureOut">
              <a:rPr lang="en-KE" smtClean="0"/>
              <a:t>26/10/2024</a:t>
            </a:fld>
            <a:endParaRPr lang="en-KE"/>
          </a:p>
        </p:txBody>
      </p:sp>
      <p:sp>
        <p:nvSpPr>
          <p:cNvPr id="5" name="Footer Placeholder 4">
            <a:extLst>
              <a:ext uri="{FF2B5EF4-FFF2-40B4-BE49-F238E27FC236}">
                <a16:creationId xmlns:a16="http://schemas.microsoft.com/office/drawing/2014/main" id="{F531CC6A-4C83-B7F2-1844-8B5837BFDBC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81A8AD0-BAEA-350A-E711-1C03A6BC1A99}"/>
              </a:ext>
            </a:extLst>
          </p:cNvPr>
          <p:cNvSpPr>
            <a:spLocks noGrp="1"/>
          </p:cNvSpPr>
          <p:nvPr>
            <p:ph type="sldNum" sz="quarter" idx="12"/>
          </p:nvPr>
        </p:nvSpPr>
        <p:spPr/>
        <p:txBody>
          <a:bodyPr/>
          <a:lstStyle/>
          <a:p>
            <a:fld id="{7FA84855-4ABF-45B6-B3A2-5B452E142A0E}" type="slidenum">
              <a:rPr lang="en-KE" smtClean="0"/>
              <a:t>‹#›</a:t>
            </a:fld>
            <a:endParaRPr lang="en-KE"/>
          </a:p>
        </p:txBody>
      </p:sp>
    </p:spTree>
    <p:extLst>
      <p:ext uri="{BB962C8B-B14F-4D97-AF65-F5344CB8AC3E}">
        <p14:creationId xmlns:p14="http://schemas.microsoft.com/office/powerpoint/2010/main" val="140806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F63B-9459-E4BE-8C21-A276770DF66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94C1EA7-5273-51C4-EBF1-9DAC5BD31C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E81DB63-5A8A-281B-CFC6-781977778CCD}"/>
              </a:ext>
            </a:extLst>
          </p:cNvPr>
          <p:cNvSpPr>
            <a:spLocks noGrp="1"/>
          </p:cNvSpPr>
          <p:nvPr>
            <p:ph type="dt" sz="half" idx="10"/>
          </p:nvPr>
        </p:nvSpPr>
        <p:spPr/>
        <p:txBody>
          <a:bodyPr/>
          <a:lstStyle/>
          <a:p>
            <a:fld id="{4D61DDBD-28BF-45CD-97EF-208D947461F4}" type="datetimeFigureOut">
              <a:rPr lang="en-KE" smtClean="0"/>
              <a:t>26/10/2024</a:t>
            </a:fld>
            <a:endParaRPr lang="en-KE"/>
          </a:p>
        </p:txBody>
      </p:sp>
      <p:sp>
        <p:nvSpPr>
          <p:cNvPr id="5" name="Footer Placeholder 4">
            <a:extLst>
              <a:ext uri="{FF2B5EF4-FFF2-40B4-BE49-F238E27FC236}">
                <a16:creationId xmlns:a16="http://schemas.microsoft.com/office/drawing/2014/main" id="{2A1D4035-5504-BF30-1A80-0A1EC81F2EC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A26A665-766D-F722-0DA9-A4E3F84CB3DA}"/>
              </a:ext>
            </a:extLst>
          </p:cNvPr>
          <p:cNvSpPr>
            <a:spLocks noGrp="1"/>
          </p:cNvSpPr>
          <p:nvPr>
            <p:ph type="sldNum" sz="quarter" idx="12"/>
          </p:nvPr>
        </p:nvSpPr>
        <p:spPr/>
        <p:txBody>
          <a:bodyPr/>
          <a:lstStyle/>
          <a:p>
            <a:fld id="{7FA84855-4ABF-45B6-B3A2-5B452E142A0E}" type="slidenum">
              <a:rPr lang="en-KE" smtClean="0"/>
              <a:t>‹#›</a:t>
            </a:fld>
            <a:endParaRPr lang="en-KE"/>
          </a:p>
        </p:txBody>
      </p:sp>
    </p:spTree>
    <p:extLst>
      <p:ext uri="{BB962C8B-B14F-4D97-AF65-F5344CB8AC3E}">
        <p14:creationId xmlns:p14="http://schemas.microsoft.com/office/powerpoint/2010/main" val="376084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B8D7-D720-EEAD-D2A0-E409C2D16E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A6A3B12F-9302-15CE-4E6A-7C56BDC09C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9DF82A-BCD7-91CE-033A-C24C5101C19F}"/>
              </a:ext>
            </a:extLst>
          </p:cNvPr>
          <p:cNvSpPr>
            <a:spLocks noGrp="1"/>
          </p:cNvSpPr>
          <p:nvPr>
            <p:ph type="dt" sz="half" idx="10"/>
          </p:nvPr>
        </p:nvSpPr>
        <p:spPr/>
        <p:txBody>
          <a:bodyPr/>
          <a:lstStyle/>
          <a:p>
            <a:fld id="{4D61DDBD-28BF-45CD-97EF-208D947461F4}" type="datetimeFigureOut">
              <a:rPr lang="en-KE" smtClean="0"/>
              <a:t>26/10/2024</a:t>
            </a:fld>
            <a:endParaRPr lang="en-KE"/>
          </a:p>
        </p:txBody>
      </p:sp>
      <p:sp>
        <p:nvSpPr>
          <p:cNvPr id="5" name="Footer Placeholder 4">
            <a:extLst>
              <a:ext uri="{FF2B5EF4-FFF2-40B4-BE49-F238E27FC236}">
                <a16:creationId xmlns:a16="http://schemas.microsoft.com/office/drawing/2014/main" id="{C2CB8380-9A3F-31D5-E229-1342922295C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35E8381-3C25-A267-F093-BB755B1F4B3B}"/>
              </a:ext>
            </a:extLst>
          </p:cNvPr>
          <p:cNvSpPr>
            <a:spLocks noGrp="1"/>
          </p:cNvSpPr>
          <p:nvPr>
            <p:ph type="sldNum" sz="quarter" idx="12"/>
          </p:nvPr>
        </p:nvSpPr>
        <p:spPr/>
        <p:txBody>
          <a:bodyPr/>
          <a:lstStyle/>
          <a:p>
            <a:fld id="{7FA84855-4ABF-45B6-B3A2-5B452E142A0E}" type="slidenum">
              <a:rPr lang="en-KE" smtClean="0"/>
              <a:t>‹#›</a:t>
            </a:fld>
            <a:endParaRPr lang="en-KE"/>
          </a:p>
        </p:txBody>
      </p:sp>
    </p:spTree>
    <p:extLst>
      <p:ext uri="{BB962C8B-B14F-4D97-AF65-F5344CB8AC3E}">
        <p14:creationId xmlns:p14="http://schemas.microsoft.com/office/powerpoint/2010/main" val="136322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FBE2-8060-2D16-F18F-BDD51523B6FF}"/>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D3B82ADE-1569-42A7-2897-C6735AB1E0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C02698F1-CD4B-50E7-98B0-019E841216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82056A37-15D2-0C59-9E63-5D5BD55FF194}"/>
              </a:ext>
            </a:extLst>
          </p:cNvPr>
          <p:cNvSpPr>
            <a:spLocks noGrp="1"/>
          </p:cNvSpPr>
          <p:nvPr>
            <p:ph type="dt" sz="half" idx="10"/>
          </p:nvPr>
        </p:nvSpPr>
        <p:spPr/>
        <p:txBody>
          <a:bodyPr/>
          <a:lstStyle/>
          <a:p>
            <a:fld id="{4D61DDBD-28BF-45CD-97EF-208D947461F4}" type="datetimeFigureOut">
              <a:rPr lang="en-KE" smtClean="0"/>
              <a:t>26/10/2024</a:t>
            </a:fld>
            <a:endParaRPr lang="en-KE"/>
          </a:p>
        </p:txBody>
      </p:sp>
      <p:sp>
        <p:nvSpPr>
          <p:cNvPr id="6" name="Footer Placeholder 5">
            <a:extLst>
              <a:ext uri="{FF2B5EF4-FFF2-40B4-BE49-F238E27FC236}">
                <a16:creationId xmlns:a16="http://schemas.microsoft.com/office/drawing/2014/main" id="{DC623FBC-C1AB-7C0D-EE20-9FE00BB2ACE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0B5E6AB-5414-8FDC-CF77-FC23784EBCD6}"/>
              </a:ext>
            </a:extLst>
          </p:cNvPr>
          <p:cNvSpPr>
            <a:spLocks noGrp="1"/>
          </p:cNvSpPr>
          <p:nvPr>
            <p:ph type="sldNum" sz="quarter" idx="12"/>
          </p:nvPr>
        </p:nvSpPr>
        <p:spPr/>
        <p:txBody>
          <a:bodyPr/>
          <a:lstStyle/>
          <a:p>
            <a:fld id="{7FA84855-4ABF-45B6-B3A2-5B452E142A0E}" type="slidenum">
              <a:rPr lang="en-KE" smtClean="0"/>
              <a:t>‹#›</a:t>
            </a:fld>
            <a:endParaRPr lang="en-KE"/>
          </a:p>
        </p:txBody>
      </p:sp>
    </p:spTree>
    <p:extLst>
      <p:ext uri="{BB962C8B-B14F-4D97-AF65-F5344CB8AC3E}">
        <p14:creationId xmlns:p14="http://schemas.microsoft.com/office/powerpoint/2010/main" val="106761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A39D-4076-985D-882A-8E3C7D40DFE3}"/>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8A722352-0AD5-92A7-DE01-F40C30C4E9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30E6DC-BEAD-91DA-E735-FEAF115B08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3A4AF7F3-BA4C-4ACB-62D8-EC8A98F67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1509EF-BA38-0C25-900A-1A0F44416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EFAEA973-9141-4358-5BBA-AE53A594C740}"/>
              </a:ext>
            </a:extLst>
          </p:cNvPr>
          <p:cNvSpPr>
            <a:spLocks noGrp="1"/>
          </p:cNvSpPr>
          <p:nvPr>
            <p:ph type="dt" sz="half" idx="10"/>
          </p:nvPr>
        </p:nvSpPr>
        <p:spPr/>
        <p:txBody>
          <a:bodyPr/>
          <a:lstStyle/>
          <a:p>
            <a:fld id="{4D61DDBD-28BF-45CD-97EF-208D947461F4}" type="datetimeFigureOut">
              <a:rPr lang="en-KE" smtClean="0"/>
              <a:t>26/10/2024</a:t>
            </a:fld>
            <a:endParaRPr lang="en-KE"/>
          </a:p>
        </p:txBody>
      </p:sp>
      <p:sp>
        <p:nvSpPr>
          <p:cNvPr id="8" name="Footer Placeholder 7">
            <a:extLst>
              <a:ext uri="{FF2B5EF4-FFF2-40B4-BE49-F238E27FC236}">
                <a16:creationId xmlns:a16="http://schemas.microsoft.com/office/drawing/2014/main" id="{BEB697ED-EB21-94C9-E5AE-221D8CE93661}"/>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BB363561-DF7D-C510-761F-4B44E49CB590}"/>
              </a:ext>
            </a:extLst>
          </p:cNvPr>
          <p:cNvSpPr>
            <a:spLocks noGrp="1"/>
          </p:cNvSpPr>
          <p:nvPr>
            <p:ph type="sldNum" sz="quarter" idx="12"/>
          </p:nvPr>
        </p:nvSpPr>
        <p:spPr/>
        <p:txBody>
          <a:bodyPr/>
          <a:lstStyle/>
          <a:p>
            <a:fld id="{7FA84855-4ABF-45B6-B3A2-5B452E142A0E}" type="slidenum">
              <a:rPr lang="en-KE" smtClean="0"/>
              <a:t>‹#›</a:t>
            </a:fld>
            <a:endParaRPr lang="en-KE"/>
          </a:p>
        </p:txBody>
      </p:sp>
    </p:spTree>
    <p:extLst>
      <p:ext uri="{BB962C8B-B14F-4D97-AF65-F5344CB8AC3E}">
        <p14:creationId xmlns:p14="http://schemas.microsoft.com/office/powerpoint/2010/main" val="350617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0CCC-9FE4-417D-A3EB-EF365BCE8C57}"/>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8D1C7AEB-B117-DBE6-A29E-94327E744BD5}"/>
              </a:ext>
            </a:extLst>
          </p:cNvPr>
          <p:cNvSpPr>
            <a:spLocks noGrp="1"/>
          </p:cNvSpPr>
          <p:nvPr>
            <p:ph type="dt" sz="half" idx="10"/>
          </p:nvPr>
        </p:nvSpPr>
        <p:spPr/>
        <p:txBody>
          <a:bodyPr/>
          <a:lstStyle/>
          <a:p>
            <a:fld id="{4D61DDBD-28BF-45CD-97EF-208D947461F4}" type="datetimeFigureOut">
              <a:rPr lang="en-KE" smtClean="0"/>
              <a:t>26/10/2024</a:t>
            </a:fld>
            <a:endParaRPr lang="en-KE"/>
          </a:p>
        </p:txBody>
      </p:sp>
      <p:sp>
        <p:nvSpPr>
          <p:cNvPr id="4" name="Footer Placeholder 3">
            <a:extLst>
              <a:ext uri="{FF2B5EF4-FFF2-40B4-BE49-F238E27FC236}">
                <a16:creationId xmlns:a16="http://schemas.microsoft.com/office/drawing/2014/main" id="{112C1E7E-7822-5E87-5E79-9EB0917CD482}"/>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65507354-5756-3D11-9139-06DD1F0A91FC}"/>
              </a:ext>
            </a:extLst>
          </p:cNvPr>
          <p:cNvSpPr>
            <a:spLocks noGrp="1"/>
          </p:cNvSpPr>
          <p:nvPr>
            <p:ph type="sldNum" sz="quarter" idx="12"/>
          </p:nvPr>
        </p:nvSpPr>
        <p:spPr/>
        <p:txBody>
          <a:bodyPr/>
          <a:lstStyle/>
          <a:p>
            <a:fld id="{7FA84855-4ABF-45B6-B3A2-5B452E142A0E}" type="slidenum">
              <a:rPr lang="en-KE" smtClean="0"/>
              <a:t>‹#›</a:t>
            </a:fld>
            <a:endParaRPr lang="en-KE"/>
          </a:p>
        </p:txBody>
      </p:sp>
    </p:spTree>
    <p:extLst>
      <p:ext uri="{BB962C8B-B14F-4D97-AF65-F5344CB8AC3E}">
        <p14:creationId xmlns:p14="http://schemas.microsoft.com/office/powerpoint/2010/main" val="80845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A22D8-3D01-660C-4AB0-5BE15E1A8D76}"/>
              </a:ext>
            </a:extLst>
          </p:cNvPr>
          <p:cNvSpPr>
            <a:spLocks noGrp="1"/>
          </p:cNvSpPr>
          <p:nvPr>
            <p:ph type="dt" sz="half" idx="10"/>
          </p:nvPr>
        </p:nvSpPr>
        <p:spPr/>
        <p:txBody>
          <a:bodyPr/>
          <a:lstStyle/>
          <a:p>
            <a:fld id="{4D61DDBD-28BF-45CD-97EF-208D947461F4}" type="datetimeFigureOut">
              <a:rPr lang="en-KE" smtClean="0"/>
              <a:t>26/10/2024</a:t>
            </a:fld>
            <a:endParaRPr lang="en-KE"/>
          </a:p>
        </p:txBody>
      </p:sp>
      <p:sp>
        <p:nvSpPr>
          <p:cNvPr id="3" name="Footer Placeholder 2">
            <a:extLst>
              <a:ext uri="{FF2B5EF4-FFF2-40B4-BE49-F238E27FC236}">
                <a16:creationId xmlns:a16="http://schemas.microsoft.com/office/drawing/2014/main" id="{EAA4AAC0-A022-51CE-CADD-7C6174DE3163}"/>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230545D2-36BB-8693-6069-9C469DB24ABF}"/>
              </a:ext>
            </a:extLst>
          </p:cNvPr>
          <p:cNvSpPr>
            <a:spLocks noGrp="1"/>
          </p:cNvSpPr>
          <p:nvPr>
            <p:ph type="sldNum" sz="quarter" idx="12"/>
          </p:nvPr>
        </p:nvSpPr>
        <p:spPr/>
        <p:txBody>
          <a:bodyPr/>
          <a:lstStyle/>
          <a:p>
            <a:fld id="{7FA84855-4ABF-45B6-B3A2-5B452E142A0E}" type="slidenum">
              <a:rPr lang="en-KE" smtClean="0"/>
              <a:t>‹#›</a:t>
            </a:fld>
            <a:endParaRPr lang="en-KE"/>
          </a:p>
        </p:txBody>
      </p:sp>
    </p:spTree>
    <p:extLst>
      <p:ext uri="{BB962C8B-B14F-4D97-AF65-F5344CB8AC3E}">
        <p14:creationId xmlns:p14="http://schemas.microsoft.com/office/powerpoint/2010/main" val="332385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1D6B-E273-E691-DFC5-EC3020B2F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398BBD3-E6E4-B8D4-181C-1D06C1034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F5B37380-9DFD-D33F-2743-A7114D6F9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57617-7651-338C-222B-8CD6A7504524}"/>
              </a:ext>
            </a:extLst>
          </p:cNvPr>
          <p:cNvSpPr>
            <a:spLocks noGrp="1"/>
          </p:cNvSpPr>
          <p:nvPr>
            <p:ph type="dt" sz="half" idx="10"/>
          </p:nvPr>
        </p:nvSpPr>
        <p:spPr/>
        <p:txBody>
          <a:bodyPr/>
          <a:lstStyle/>
          <a:p>
            <a:fld id="{4D61DDBD-28BF-45CD-97EF-208D947461F4}" type="datetimeFigureOut">
              <a:rPr lang="en-KE" smtClean="0"/>
              <a:t>26/10/2024</a:t>
            </a:fld>
            <a:endParaRPr lang="en-KE"/>
          </a:p>
        </p:txBody>
      </p:sp>
      <p:sp>
        <p:nvSpPr>
          <p:cNvPr id="6" name="Footer Placeholder 5">
            <a:extLst>
              <a:ext uri="{FF2B5EF4-FFF2-40B4-BE49-F238E27FC236}">
                <a16:creationId xmlns:a16="http://schemas.microsoft.com/office/drawing/2014/main" id="{264829C9-0DCF-3746-CB60-99C6C7927ED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FE383A94-DA4F-6D92-DBF4-E1A113619693}"/>
              </a:ext>
            </a:extLst>
          </p:cNvPr>
          <p:cNvSpPr>
            <a:spLocks noGrp="1"/>
          </p:cNvSpPr>
          <p:nvPr>
            <p:ph type="sldNum" sz="quarter" idx="12"/>
          </p:nvPr>
        </p:nvSpPr>
        <p:spPr/>
        <p:txBody>
          <a:bodyPr/>
          <a:lstStyle/>
          <a:p>
            <a:fld id="{7FA84855-4ABF-45B6-B3A2-5B452E142A0E}" type="slidenum">
              <a:rPr lang="en-KE" smtClean="0"/>
              <a:t>‹#›</a:t>
            </a:fld>
            <a:endParaRPr lang="en-KE"/>
          </a:p>
        </p:txBody>
      </p:sp>
    </p:spTree>
    <p:extLst>
      <p:ext uri="{BB962C8B-B14F-4D97-AF65-F5344CB8AC3E}">
        <p14:creationId xmlns:p14="http://schemas.microsoft.com/office/powerpoint/2010/main" val="151853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1BFB-F6E7-5300-BFC8-F0E8D01DB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7052AE0-F87F-07B1-43B6-BB4969FC4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E6AA14F7-C06C-3082-C5F3-C7990F07F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B99D7-7825-6B12-44A2-83DF2342B5D7}"/>
              </a:ext>
            </a:extLst>
          </p:cNvPr>
          <p:cNvSpPr>
            <a:spLocks noGrp="1"/>
          </p:cNvSpPr>
          <p:nvPr>
            <p:ph type="dt" sz="half" idx="10"/>
          </p:nvPr>
        </p:nvSpPr>
        <p:spPr/>
        <p:txBody>
          <a:bodyPr/>
          <a:lstStyle/>
          <a:p>
            <a:fld id="{4D61DDBD-28BF-45CD-97EF-208D947461F4}" type="datetimeFigureOut">
              <a:rPr lang="en-KE" smtClean="0"/>
              <a:t>26/10/2024</a:t>
            </a:fld>
            <a:endParaRPr lang="en-KE"/>
          </a:p>
        </p:txBody>
      </p:sp>
      <p:sp>
        <p:nvSpPr>
          <p:cNvPr id="6" name="Footer Placeholder 5">
            <a:extLst>
              <a:ext uri="{FF2B5EF4-FFF2-40B4-BE49-F238E27FC236}">
                <a16:creationId xmlns:a16="http://schemas.microsoft.com/office/drawing/2014/main" id="{0F9596C4-30C7-B6FB-1CD6-12A7336BFBF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F14ED46-1AFB-627E-A07C-BB3654584B19}"/>
              </a:ext>
            </a:extLst>
          </p:cNvPr>
          <p:cNvSpPr>
            <a:spLocks noGrp="1"/>
          </p:cNvSpPr>
          <p:nvPr>
            <p:ph type="sldNum" sz="quarter" idx="12"/>
          </p:nvPr>
        </p:nvSpPr>
        <p:spPr/>
        <p:txBody>
          <a:bodyPr/>
          <a:lstStyle/>
          <a:p>
            <a:fld id="{7FA84855-4ABF-45B6-B3A2-5B452E142A0E}" type="slidenum">
              <a:rPr lang="en-KE" smtClean="0"/>
              <a:t>‹#›</a:t>
            </a:fld>
            <a:endParaRPr lang="en-KE"/>
          </a:p>
        </p:txBody>
      </p:sp>
    </p:spTree>
    <p:extLst>
      <p:ext uri="{BB962C8B-B14F-4D97-AF65-F5344CB8AC3E}">
        <p14:creationId xmlns:p14="http://schemas.microsoft.com/office/powerpoint/2010/main" val="152971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B4E8A-5078-91E3-0855-70640238C7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E1B521D3-CF3F-BCE7-BFB5-8936C82BA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2DEDB23-95BA-6E7A-99BF-D793A34E92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61DDBD-28BF-45CD-97EF-208D947461F4}" type="datetimeFigureOut">
              <a:rPr lang="en-KE" smtClean="0"/>
              <a:t>26/10/2024</a:t>
            </a:fld>
            <a:endParaRPr lang="en-KE"/>
          </a:p>
        </p:txBody>
      </p:sp>
      <p:sp>
        <p:nvSpPr>
          <p:cNvPr id="5" name="Footer Placeholder 4">
            <a:extLst>
              <a:ext uri="{FF2B5EF4-FFF2-40B4-BE49-F238E27FC236}">
                <a16:creationId xmlns:a16="http://schemas.microsoft.com/office/drawing/2014/main" id="{1240D609-754C-0B1B-BA8B-376B782086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KE"/>
          </a:p>
        </p:txBody>
      </p:sp>
      <p:sp>
        <p:nvSpPr>
          <p:cNvPr id="6" name="Slide Number Placeholder 5">
            <a:extLst>
              <a:ext uri="{FF2B5EF4-FFF2-40B4-BE49-F238E27FC236}">
                <a16:creationId xmlns:a16="http://schemas.microsoft.com/office/drawing/2014/main" id="{FD3FCACD-6787-21E8-9B1E-328579A3A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A84855-4ABF-45B6-B3A2-5B452E142A0E}" type="slidenum">
              <a:rPr lang="en-KE" smtClean="0"/>
              <a:t>‹#›</a:t>
            </a:fld>
            <a:endParaRPr lang="en-KE"/>
          </a:p>
        </p:txBody>
      </p:sp>
    </p:spTree>
    <p:extLst>
      <p:ext uri="{BB962C8B-B14F-4D97-AF65-F5344CB8AC3E}">
        <p14:creationId xmlns:p14="http://schemas.microsoft.com/office/powerpoint/2010/main" val="2114524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sk with productivity items">
            <a:extLst>
              <a:ext uri="{FF2B5EF4-FFF2-40B4-BE49-F238E27FC236}">
                <a16:creationId xmlns:a16="http://schemas.microsoft.com/office/drawing/2014/main" id="{34A1AC87-F436-DD43-A9AA-223F31E05CA9}"/>
              </a:ext>
            </a:extLst>
          </p:cNvPr>
          <p:cNvPicPr>
            <a:picLocks noChangeAspect="1"/>
          </p:cNvPicPr>
          <p:nvPr/>
        </p:nvPicPr>
        <p:blipFill>
          <a:blip r:embed="rId2">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A8F4521-A86E-551C-1C6F-6BE3B510F303}"/>
              </a:ext>
            </a:extLst>
          </p:cNvPr>
          <p:cNvSpPr>
            <a:spLocks noGrp="1"/>
          </p:cNvSpPr>
          <p:nvPr>
            <p:ph type="ctrTitle"/>
          </p:nvPr>
        </p:nvSpPr>
        <p:spPr>
          <a:xfrm>
            <a:off x="965200" y="965200"/>
            <a:ext cx="10261600" cy="3564869"/>
          </a:xfrm>
        </p:spPr>
        <p:txBody>
          <a:bodyPr>
            <a:normAutofit/>
          </a:bodyPr>
          <a:lstStyle/>
          <a:p>
            <a:pPr algn="l"/>
            <a:r>
              <a:rPr lang="en-US" sz="8100">
                <a:ln w="22225">
                  <a:solidFill>
                    <a:schemeClr val="tx1"/>
                  </a:solidFill>
                  <a:miter lim="800000"/>
                </a:ln>
                <a:noFill/>
              </a:rPr>
              <a:t>Revenue and Promotional Analysis Overview</a:t>
            </a:r>
            <a:endParaRPr lang="en-KE" sz="8100">
              <a:ln w="22225">
                <a:solidFill>
                  <a:schemeClr val="tx1"/>
                </a:solidFill>
                <a:miter lim="800000"/>
              </a:ln>
              <a:noFill/>
            </a:endParaRPr>
          </a:p>
        </p:txBody>
      </p:sp>
      <p:sp>
        <p:nvSpPr>
          <p:cNvPr id="3" name="Subtitle 2">
            <a:extLst>
              <a:ext uri="{FF2B5EF4-FFF2-40B4-BE49-F238E27FC236}">
                <a16:creationId xmlns:a16="http://schemas.microsoft.com/office/drawing/2014/main" id="{3B0A2668-B3A4-2D4F-004D-C26C309BDC42}"/>
              </a:ext>
            </a:extLst>
          </p:cNvPr>
          <p:cNvSpPr>
            <a:spLocks noGrp="1"/>
          </p:cNvSpPr>
          <p:nvPr>
            <p:ph type="subTitle" idx="1"/>
          </p:nvPr>
        </p:nvSpPr>
        <p:spPr>
          <a:xfrm>
            <a:off x="965200" y="4572002"/>
            <a:ext cx="10261600" cy="1202995"/>
          </a:xfrm>
        </p:spPr>
        <p:txBody>
          <a:bodyPr>
            <a:normAutofit/>
          </a:bodyPr>
          <a:lstStyle/>
          <a:p>
            <a:pPr algn="l"/>
            <a:r>
              <a:rPr lang="en-US" sz="2000"/>
              <a:t>Analysis Across Categories, Promotions, and Cities</a:t>
            </a:r>
          </a:p>
          <a:p>
            <a:pPr algn="l"/>
            <a:endParaRPr lang="en-US" sz="2000"/>
          </a:p>
          <a:p>
            <a:pPr algn="l"/>
            <a:r>
              <a:rPr lang="en-US" sz="2000"/>
              <a:t>Erick Yegon, 26</a:t>
            </a:r>
            <a:r>
              <a:rPr lang="en-US" sz="2000" baseline="30000"/>
              <a:t>th</a:t>
            </a:r>
            <a:r>
              <a:rPr lang="en-US" sz="2000"/>
              <a:t> October 2024</a:t>
            </a:r>
            <a:endParaRPr lang="en-KE" sz="2000"/>
          </a:p>
        </p:txBody>
      </p:sp>
    </p:spTree>
    <p:extLst>
      <p:ext uri="{BB962C8B-B14F-4D97-AF65-F5344CB8AC3E}">
        <p14:creationId xmlns:p14="http://schemas.microsoft.com/office/powerpoint/2010/main" val="7289834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B5DC8E6-127D-5D7C-9C81-850C1262C002}"/>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Store Distribution by City</a:t>
            </a:r>
          </a:p>
        </p:txBody>
      </p:sp>
      <p:cxnSp>
        <p:nvCxnSpPr>
          <p:cNvPr id="18" name="Straight Connector 1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BB65B67-E427-1D59-5E45-F92FD6948E3A}"/>
              </a:ext>
            </a:extLst>
          </p:cNvPr>
          <p:cNvSpPr>
            <a:spLocks noGrp="1"/>
          </p:cNvSpPr>
          <p:nvPr>
            <p:ph sz="half" idx="2"/>
          </p:nvPr>
        </p:nvSpPr>
        <p:spPr>
          <a:xfrm>
            <a:off x="897769" y="1909192"/>
            <a:ext cx="4586513" cy="3647710"/>
          </a:xfrm>
        </p:spPr>
        <p:txBody>
          <a:bodyPr vert="horz" lIns="91440" tIns="45720" rIns="91440" bIns="45720" rtlCol="0">
            <a:normAutofit/>
          </a:bodyPr>
          <a:lstStyle/>
          <a:p>
            <a:r>
              <a:rPr lang="en-US" sz="1300">
                <a:solidFill>
                  <a:schemeClr val="bg1"/>
                </a:solidFill>
              </a:rPr>
              <a:t>The store distribution analysis across cities reveals a concentrated retail presence in major South Indian metropolitan areas. Bengaluru leads with the highest store count of 10 stores (20% of total), followed by Chennai with 8 stores (16%) and Hyderabad with 7 stores (14%), collectively accounting for 50% of the total retail network. </a:t>
            </a:r>
          </a:p>
          <a:p>
            <a:r>
              <a:rPr lang="en-US" sz="1300">
                <a:solidFill>
                  <a:schemeClr val="bg1"/>
                </a:solidFill>
              </a:rPr>
              <a:t>There's a clear tier structure in the distribution: the top tier (Bengaluru, Chennai, Hyderabad) with 7-10 stores each, a middle tier comprising Visakhapatnam and Coimbatore with 5 stores each (10% each), and a lower tier including Mysuru and Madurai with 4 stores each (8%).</a:t>
            </a:r>
          </a:p>
          <a:p>
            <a:r>
              <a:rPr lang="en-US" sz="1300">
                <a:solidFill>
                  <a:schemeClr val="bg1"/>
                </a:solidFill>
              </a:rPr>
              <a:t> The smallest presence is in Trivandrum and Vijayawada with just 2 stor</a:t>
            </a:r>
          </a:p>
          <a:p>
            <a:r>
              <a:rPr lang="en-US" sz="1300">
                <a:solidFill>
                  <a:schemeClr val="bg1"/>
                </a:solidFill>
              </a:rPr>
              <a:t>es each (4%), suggesting potential growth opportunities. This distribution pattern indicates a strategic focus on major urban centers, with store density correlating strongly with market size and economic potential.</a:t>
            </a:r>
          </a:p>
        </p:txBody>
      </p:sp>
      <p:cxnSp>
        <p:nvCxnSpPr>
          <p:cNvPr id="19" name="Straight Connector 1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graph of a number of bars&#10;&#10;Description automatically generated with medium confidence">
            <a:extLst>
              <a:ext uri="{FF2B5EF4-FFF2-40B4-BE49-F238E27FC236}">
                <a16:creationId xmlns:a16="http://schemas.microsoft.com/office/drawing/2014/main" id="{DF06CCA2-FFE7-B504-DEA7-48EA79D4B4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25453" y="1544872"/>
            <a:ext cx="5666547" cy="3768256"/>
          </a:xfrm>
          <a:prstGeom prst="rect">
            <a:avLst/>
          </a:prstGeom>
        </p:spPr>
      </p:pic>
    </p:spTree>
    <p:extLst>
      <p:ext uri="{BB962C8B-B14F-4D97-AF65-F5344CB8AC3E}">
        <p14:creationId xmlns:p14="http://schemas.microsoft.com/office/powerpoint/2010/main" val="169980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6BD1F55-A8A5-2C1F-063B-9994E8723611}"/>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Conclusions- Key Business Insights:</a:t>
            </a:r>
            <a:endParaRPr lang="en-KE">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A334FA-F964-4972-DEEB-BA7A3D5469F3}"/>
              </a:ext>
            </a:extLst>
          </p:cNvPr>
          <p:cNvSpPr>
            <a:spLocks noGrp="1"/>
          </p:cNvSpPr>
          <p:nvPr>
            <p:ph idx="1"/>
          </p:nvPr>
        </p:nvSpPr>
        <p:spPr>
          <a:xfrm>
            <a:off x="1392667" y="2398957"/>
            <a:ext cx="9406666" cy="3526144"/>
          </a:xfrm>
        </p:spPr>
        <p:txBody>
          <a:bodyPr>
            <a:normAutofit/>
          </a:bodyPr>
          <a:lstStyle/>
          <a:p>
            <a:pPr>
              <a:buFont typeface="+mj-lt"/>
              <a:buAutoNum type="arabicPeriod"/>
            </a:pPr>
            <a:r>
              <a:rPr lang="en-US" sz="1000">
                <a:solidFill>
                  <a:schemeClr val="bg1"/>
                </a:solidFill>
              </a:rPr>
              <a:t>Promotional Effectiveness:</a:t>
            </a:r>
          </a:p>
          <a:p>
            <a:pPr lvl="1"/>
            <a:r>
              <a:rPr lang="en-US" sz="1000">
                <a:solidFill>
                  <a:schemeClr val="bg1"/>
                </a:solidFill>
              </a:rPr>
              <a:t>Cashback (122.8% revenue growth) and BOGOF (262.8% unit growth) emerge as top performers</a:t>
            </a:r>
          </a:p>
          <a:p>
            <a:pPr lvl="1"/>
            <a:r>
              <a:rPr lang="en-US" sz="1000">
                <a:solidFill>
                  <a:schemeClr val="bg1"/>
                </a:solidFill>
              </a:rPr>
              <a:t>Percentage-based discounts (25%, 33%, 50% OFF) show negative revenue impact despite volume gains</a:t>
            </a:r>
          </a:p>
          <a:p>
            <a:pPr lvl="1"/>
            <a:r>
              <a:rPr lang="en-US" sz="1000">
                <a:solidFill>
                  <a:schemeClr val="bg1"/>
                </a:solidFill>
              </a:rPr>
              <a:t>Clear trade-off between volume growth and revenue generation across promotion types</a:t>
            </a:r>
          </a:p>
          <a:p>
            <a:pPr>
              <a:buFont typeface="+mj-lt"/>
              <a:buAutoNum type="arabicPeriod" startAt="2"/>
            </a:pPr>
            <a:r>
              <a:rPr lang="en-US" sz="1000">
                <a:solidFill>
                  <a:schemeClr val="bg1"/>
                </a:solidFill>
              </a:rPr>
              <a:t>Category Performance:</a:t>
            </a:r>
          </a:p>
          <a:p>
            <a:pPr lvl="1"/>
            <a:r>
              <a:rPr lang="en-US" sz="1000">
                <a:solidFill>
                  <a:schemeClr val="bg1"/>
                </a:solidFill>
              </a:rPr>
              <a:t>Grocery &amp; Staples dominance (70.5% of total sales) during Sankranti campaign</a:t>
            </a:r>
          </a:p>
          <a:p>
            <a:pPr lvl="1"/>
            <a:r>
              <a:rPr lang="en-US" sz="1000">
                <a:solidFill>
                  <a:schemeClr val="bg1"/>
                </a:solidFill>
              </a:rPr>
              <a:t>Home Appliances (14.1%) and Home Care (6.7%) form second tier of sales</a:t>
            </a:r>
          </a:p>
          <a:p>
            <a:pPr lvl="1"/>
            <a:r>
              <a:rPr lang="en-US" sz="1000">
                <a:solidFill>
                  <a:schemeClr val="bg1"/>
                </a:solidFill>
              </a:rPr>
              <a:t>Personal Care shows lowest contribution at 3.7%, indicating optimization opportunity</a:t>
            </a:r>
          </a:p>
          <a:p>
            <a:pPr>
              <a:buFont typeface="+mj-lt"/>
              <a:buAutoNum type="arabicPeriod" startAt="3"/>
            </a:pPr>
            <a:r>
              <a:rPr lang="en-US" sz="1000">
                <a:solidFill>
                  <a:schemeClr val="bg1"/>
                </a:solidFill>
              </a:rPr>
              <a:t>Geographical Impact:</a:t>
            </a:r>
          </a:p>
          <a:p>
            <a:pPr lvl="1"/>
            <a:r>
              <a:rPr lang="en-US" sz="1000">
                <a:solidFill>
                  <a:schemeClr val="bg1"/>
                </a:solidFill>
              </a:rPr>
              <a:t>Madurai leads with highest ISU% (121.3%) and strong IR% (93.3%)</a:t>
            </a:r>
          </a:p>
          <a:p>
            <a:pPr lvl="1"/>
            <a:r>
              <a:rPr lang="en-US" sz="1000">
                <a:solidFill>
                  <a:schemeClr val="bg1"/>
                </a:solidFill>
              </a:rPr>
              <a:t>Visakhapatnam shows lowest ISU% (99.1%) with 64.6% IR%</a:t>
            </a:r>
          </a:p>
          <a:p>
            <a:pPr lvl="1"/>
            <a:r>
              <a:rPr lang="en-US" sz="1000">
                <a:solidFill>
                  <a:schemeClr val="bg1"/>
                </a:solidFill>
              </a:rPr>
              <a:t>Store concentration in major metros (Bengaluru 20%, Chennai 16%, Hyderabad 14%)</a:t>
            </a:r>
          </a:p>
          <a:p>
            <a:pPr>
              <a:buFont typeface="+mj-lt"/>
              <a:buAutoNum type="arabicPeriod" startAt="4"/>
            </a:pPr>
            <a:r>
              <a:rPr lang="en-US" sz="1000">
                <a:solidFill>
                  <a:schemeClr val="bg1"/>
                </a:solidFill>
              </a:rPr>
              <a:t>Price-Sales Dynamics:</a:t>
            </a:r>
          </a:p>
          <a:p>
            <a:pPr lvl="1"/>
            <a:r>
              <a:rPr lang="en-US" sz="1000">
                <a:solidFill>
                  <a:schemeClr val="bg1"/>
                </a:solidFill>
              </a:rPr>
              <a:t>Strong base price consistency (0.98 correlation) before and after promotions</a:t>
            </a:r>
          </a:p>
          <a:p>
            <a:pPr lvl="1"/>
            <a:r>
              <a:rPr lang="en-US" sz="1000">
                <a:solidFill>
                  <a:schemeClr val="bg1"/>
                </a:solidFill>
              </a:rPr>
              <a:t>Weak price-quantity relationship (0.27 correlation) suggests non-price factors drive sales</a:t>
            </a:r>
          </a:p>
          <a:p>
            <a:pPr lvl="1"/>
            <a:r>
              <a:rPr lang="en-US" sz="1000">
                <a:solidFill>
                  <a:schemeClr val="bg1"/>
                </a:solidFill>
              </a:rPr>
              <a:t>Pre-existing demand patterns persist through promotional periods (0.77 correlation)</a:t>
            </a:r>
          </a:p>
          <a:p>
            <a:endParaRPr lang="en-KE" sz="1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097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DD2D21-CD8D-B0D6-4686-FE5C617D209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Recommendations</a:t>
            </a:r>
            <a:endParaRPr lang="en-KE" sz="4000">
              <a:solidFill>
                <a:srgbClr val="FFFFFF"/>
              </a:solidFill>
            </a:endParaRPr>
          </a:p>
        </p:txBody>
      </p:sp>
      <p:graphicFrame>
        <p:nvGraphicFramePr>
          <p:cNvPr id="5" name="Content Placeholder 2">
            <a:extLst>
              <a:ext uri="{FF2B5EF4-FFF2-40B4-BE49-F238E27FC236}">
                <a16:creationId xmlns:a16="http://schemas.microsoft.com/office/drawing/2014/main" id="{9DF2119F-D762-B32C-0812-3E4A420ACD0B}"/>
              </a:ext>
            </a:extLst>
          </p:cNvPr>
          <p:cNvGraphicFramePr>
            <a:graphicFrameLocks noGrp="1"/>
          </p:cNvGraphicFramePr>
          <p:nvPr>
            <p:ph idx="1"/>
            <p:extLst>
              <p:ext uri="{D42A27DB-BD31-4B8C-83A1-F6EECF244321}">
                <p14:modId xmlns:p14="http://schemas.microsoft.com/office/powerpoint/2010/main" val="82987387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77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54B13F-7502-6639-F6A0-349EF2D1AF2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Background</a:t>
            </a:r>
            <a:endParaRPr lang="en-KE" sz="4000">
              <a:solidFill>
                <a:srgbClr val="FFFFFF"/>
              </a:solidFill>
            </a:endParaRPr>
          </a:p>
        </p:txBody>
      </p:sp>
      <p:graphicFrame>
        <p:nvGraphicFramePr>
          <p:cNvPr id="5" name="Content Placeholder 2">
            <a:extLst>
              <a:ext uri="{FF2B5EF4-FFF2-40B4-BE49-F238E27FC236}">
                <a16:creationId xmlns:a16="http://schemas.microsoft.com/office/drawing/2014/main" id="{ED5A0B6F-4346-B4E0-77A0-0471F8F0233F}"/>
              </a:ext>
            </a:extLst>
          </p:cNvPr>
          <p:cNvGraphicFramePr>
            <a:graphicFrameLocks noGrp="1"/>
          </p:cNvGraphicFramePr>
          <p:nvPr>
            <p:ph idx="1"/>
            <p:extLst>
              <p:ext uri="{D42A27DB-BD31-4B8C-83A1-F6EECF244321}">
                <p14:modId xmlns:p14="http://schemas.microsoft.com/office/powerpoint/2010/main" val="64875258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33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0">
            <a:extLst>
              <a:ext uri="{FF2B5EF4-FFF2-40B4-BE49-F238E27FC236}">
                <a16:creationId xmlns:a16="http://schemas.microsoft.com/office/drawing/2014/main" id="{AF3CCA86-7995-1945-B93F-4561A52FA9F4}"/>
              </a:ext>
            </a:extLst>
          </p:cNvPr>
          <p:cNvSpPr>
            <a:spLocks noGrp="1"/>
          </p:cNvSpPr>
          <p:nvPr>
            <p:ph type="title"/>
          </p:nvPr>
        </p:nvSpPr>
        <p:spPr>
          <a:xfrm>
            <a:off x="838200" y="365125"/>
            <a:ext cx="10515600" cy="1325563"/>
          </a:xfrm>
        </p:spPr>
        <p:txBody>
          <a:bodyPr>
            <a:normAutofit/>
          </a:bodyPr>
          <a:lstStyle/>
          <a:p>
            <a:r>
              <a:rPr lang="en-US"/>
              <a:t>Problem Statement</a:t>
            </a:r>
            <a:endParaRPr lang="en-KE"/>
          </a:p>
        </p:txBody>
      </p:sp>
      <p:sp>
        <p:nvSpPr>
          <p:cNvPr id="13" name="Content Placeholder 12">
            <a:extLst>
              <a:ext uri="{FF2B5EF4-FFF2-40B4-BE49-F238E27FC236}">
                <a16:creationId xmlns:a16="http://schemas.microsoft.com/office/drawing/2014/main" id="{682A3F6E-91C0-EDB7-420F-109050999DC3}"/>
              </a:ext>
            </a:extLst>
          </p:cNvPr>
          <p:cNvSpPr>
            <a:spLocks noGrp="1"/>
          </p:cNvSpPr>
          <p:nvPr>
            <p:ph sz="half" idx="1"/>
          </p:nvPr>
        </p:nvSpPr>
        <p:spPr>
          <a:xfrm>
            <a:off x="838200" y="2010833"/>
            <a:ext cx="5096934" cy="4166130"/>
          </a:xfrm>
        </p:spPr>
        <p:txBody>
          <a:bodyPr>
            <a:normAutofit/>
          </a:bodyPr>
          <a:lstStyle/>
          <a:p>
            <a:pPr marL="0" indent="0">
              <a:buNone/>
            </a:pPr>
            <a:r>
              <a:rPr lang="en-US" sz="1400" dirty="0"/>
              <a:t>The retail chain needed to:</a:t>
            </a:r>
          </a:p>
          <a:p>
            <a:pPr marL="514350" indent="-514350">
              <a:buFont typeface="+mj-lt"/>
              <a:buAutoNum type="arabicPeriod"/>
            </a:pPr>
            <a:r>
              <a:rPr lang="en-US" sz="1400" dirty="0"/>
              <a:t>Evaluate the effectiveness of promotional campaigns across different: </a:t>
            </a:r>
          </a:p>
          <a:p>
            <a:pPr lvl="1"/>
            <a:r>
              <a:rPr lang="en-US" sz="1400" dirty="0"/>
              <a:t>Store locations</a:t>
            </a:r>
          </a:p>
          <a:p>
            <a:pPr lvl="1"/>
            <a:r>
              <a:rPr lang="en-US" sz="1400" dirty="0"/>
              <a:t>Product categories</a:t>
            </a:r>
          </a:p>
          <a:p>
            <a:pPr lvl="1"/>
            <a:r>
              <a:rPr lang="en-US" sz="1400" dirty="0"/>
              <a:t>Promotion types</a:t>
            </a:r>
          </a:p>
          <a:p>
            <a:pPr>
              <a:buFont typeface="+mj-lt"/>
              <a:buAutoNum type="arabicPeriod"/>
            </a:pPr>
            <a:r>
              <a:rPr lang="en-US" sz="1400" dirty="0"/>
              <a:t>Identify patterns in: </a:t>
            </a:r>
          </a:p>
          <a:p>
            <a:pPr lvl="1"/>
            <a:r>
              <a:rPr lang="en-US" sz="1400" dirty="0"/>
              <a:t>Sales performance</a:t>
            </a:r>
          </a:p>
          <a:p>
            <a:pPr lvl="1"/>
            <a:r>
              <a:rPr lang="en-US" sz="1400" dirty="0"/>
              <a:t>Revenue generation</a:t>
            </a:r>
          </a:p>
          <a:p>
            <a:pPr lvl="1"/>
            <a:r>
              <a:rPr lang="en-US" sz="1400" dirty="0"/>
              <a:t>Customer response to different promotion types</a:t>
            </a:r>
          </a:p>
          <a:p>
            <a:pPr>
              <a:buFont typeface="+mj-lt"/>
              <a:buAutoNum type="arabicPeriod"/>
            </a:pPr>
            <a:r>
              <a:rPr lang="en-US" sz="1400" dirty="0"/>
              <a:t>Understand: </a:t>
            </a:r>
          </a:p>
          <a:p>
            <a:pPr lvl="1"/>
            <a:r>
              <a:rPr lang="en-US" sz="1400" dirty="0"/>
              <a:t>Geographic variations in promotion effectiveness</a:t>
            </a:r>
          </a:p>
          <a:p>
            <a:pPr lvl="1"/>
            <a:r>
              <a:rPr lang="en-US" sz="1400" dirty="0"/>
              <a:t>Category-wise performance during festivals</a:t>
            </a:r>
          </a:p>
          <a:p>
            <a:pPr lvl="1"/>
            <a:r>
              <a:rPr lang="en-US" sz="1400" dirty="0"/>
              <a:t>Price-sales relationships</a:t>
            </a:r>
          </a:p>
          <a:p>
            <a:endParaRPr lang="en-KE" sz="1400" dirty="0"/>
          </a:p>
          <a:p>
            <a:endParaRPr lang="en-KE" sz="1400" dirty="0"/>
          </a:p>
        </p:txBody>
      </p:sp>
      <p:sp>
        <p:nvSpPr>
          <p:cNvPr id="14" name="Content Placeholder 13">
            <a:extLst>
              <a:ext uri="{FF2B5EF4-FFF2-40B4-BE49-F238E27FC236}">
                <a16:creationId xmlns:a16="http://schemas.microsoft.com/office/drawing/2014/main" id="{7674DA85-F74D-3E3E-C48D-81EE24759ABF}"/>
              </a:ext>
            </a:extLst>
          </p:cNvPr>
          <p:cNvSpPr>
            <a:spLocks noGrp="1"/>
          </p:cNvSpPr>
          <p:nvPr>
            <p:ph sz="half" idx="2"/>
          </p:nvPr>
        </p:nvSpPr>
        <p:spPr>
          <a:xfrm>
            <a:off x="6256866" y="2010833"/>
            <a:ext cx="5096933" cy="4166130"/>
          </a:xfrm>
        </p:spPr>
        <p:txBody>
          <a:bodyPr>
            <a:normAutofit/>
          </a:bodyPr>
          <a:lstStyle/>
          <a:p>
            <a:pPr>
              <a:buFont typeface="+mj-lt"/>
              <a:buAutoNum type="arabicPeriod"/>
            </a:pPr>
            <a:r>
              <a:rPr lang="en-US" sz="1600"/>
              <a:t>Data Quality Issues: </a:t>
            </a:r>
          </a:p>
          <a:p>
            <a:pPr lvl="1"/>
            <a:r>
              <a:rPr lang="en-US" sz="1600"/>
              <a:t>Duplicate records in events data</a:t>
            </a:r>
          </a:p>
          <a:p>
            <a:pPr lvl="1"/>
            <a:r>
              <a:rPr lang="en-US" sz="1600"/>
              <a:t>Missing values in quantity sold metrics</a:t>
            </a:r>
          </a:p>
          <a:p>
            <a:pPr lvl="1"/>
            <a:r>
              <a:rPr lang="en-US" sz="1600"/>
              <a:t>Need for data cleaning and standardization</a:t>
            </a:r>
          </a:p>
          <a:p>
            <a:pPr>
              <a:buFont typeface="+mj-lt"/>
              <a:buAutoNum type="arabicPeriod"/>
            </a:pPr>
            <a:r>
              <a:rPr lang="en-US" sz="1600"/>
              <a:t>Performance Metrics: </a:t>
            </a:r>
          </a:p>
          <a:p>
            <a:pPr lvl="1"/>
            <a:r>
              <a:rPr lang="en-US" sz="1600"/>
              <a:t>Two critical KPIs established: </a:t>
            </a:r>
          </a:p>
          <a:p>
            <a:pPr lvl="2"/>
            <a:r>
              <a:rPr lang="en-US" sz="1600"/>
              <a:t>IR% (Incremental Revenue Percentage)</a:t>
            </a:r>
          </a:p>
          <a:p>
            <a:pPr lvl="2"/>
            <a:r>
              <a:rPr lang="en-US" sz="1600"/>
              <a:t>ISU% (Incremental Sold Units Percentage)</a:t>
            </a:r>
          </a:p>
          <a:p>
            <a:pPr>
              <a:buFont typeface="+mj-lt"/>
              <a:buAutoNum type="arabicPeriod"/>
            </a:pPr>
            <a:r>
              <a:rPr lang="en-US" sz="1600"/>
              <a:t>Market Coverage: </a:t>
            </a:r>
          </a:p>
          <a:p>
            <a:pPr lvl="1"/>
            <a:r>
              <a:rPr lang="en-US" sz="1600"/>
              <a:t>Varied store presence across cities: </a:t>
            </a:r>
          </a:p>
          <a:p>
            <a:pPr lvl="2"/>
            <a:r>
              <a:rPr lang="en-US" sz="1600"/>
              <a:t>Major metros (Bengaluru, Chennai, Hyderabad)</a:t>
            </a:r>
          </a:p>
          <a:p>
            <a:pPr lvl="2"/>
            <a:r>
              <a:rPr lang="en-US" sz="1600"/>
              <a:t>Tier-2 cities (Visakhapatnam, Coimbatore)</a:t>
            </a:r>
          </a:p>
          <a:p>
            <a:pPr lvl="2"/>
            <a:r>
              <a:rPr lang="en-US" sz="1600"/>
              <a:t>Smaller markets (Trivandrum, Vijayawada)</a:t>
            </a:r>
          </a:p>
          <a:p>
            <a:endParaRPr lang="en-KE" sz="1600"/>
          </a:p>
          <a:p>
            <a:endParaRPr lang="en-KE" sz="1600"/>
          </a:p>
        </p:txBody>
      </p:sp>
    </p:spTree>
    <p:extLst>
      <p:ext uri="{BB962C8B-B14F-4D97-AF65-F5344CB8AC3E}">
        <p14:creationId xmlns:p14="http://schemas.microsoft.com/office/powerpoint/2010/main" val="318331986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C776892-A970-2396-12F4-3F9AB53B9FD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500" kern="1200">
                <a:solidFill>
                  <a:schemeClr val="bg1"/>
                </a:solidFill>
                <a:latin typeface="+mj-lt"/>
                <a:ea typeface="+mj-ea"/>
                <a:cs typeface="+mj-cs"/>
              </a:rPr>
              <a:t>Revenue Before vs. After Promotions in Bengaluru</a:t>
            </a:r>
          </a:p>
        </p:txBody>
      </p:sp>
      <p:cxnSp>
        <p:nvCxnSpPr>
          <p:cNvPr id="14" name="Straight Connector 1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8A922A6C-0B64-4417-F291-45ABCC64562B}"/>
              </a:ext>
            </a:extLst>
          </p:cNvPr>
          <p:cNvSpPr>
            <a:spLocks noGrp="1"/>
          </p:cNvSpPr>
          <p:nvPr>
            <p:ph sz="half" idx="2"/>
          </p:nvPr>
        </p:nvSpPr>
        <p:spPr>
          <a:xfrm>
            <a:off x="897769" y="1909192"/>
            <a:ext cx="4586513" cy="3647710"/>
          </a:xfrm>
        </p:spPr>
        <p:txBody>
          <a:bodyPr vert="horz" lIns="91440" tIns="45720" rIns="91440" bIns="45720" rtlCol="0">
            <a:normAutofit/>
          </a:bodyPr>
          <a:lstStyle/>
          <a:p>
            <a:r>
              <a:rPr lang="en-US" sz="1100" dirty="0">
                <a:solidFill>
                  <a:schemeClr val="bg1"/>
                </a:solidFill>
              </a:rPr>
              <a:t>The revenue analysis for Bengaluru reveals significant variations in promotional effectiveness across different product categories.</a:t>
            </a:r>
          </a:p>
          <a:p>
            <a:r>
              <a:rPr lang="en-US" sz="1100" dirty="0">
                <a:solidFill>
                  <a:schemeClr val="bg1"/>
                </a:solidFill>
              </a:rPr>
              <a:t> Combo1 emerges as the standout performer with an exceptional 141.7% revenue increase, jumping from ₹15.8M to ₹38.1M, demonstrating the strong appeal of bundled offerings in this market. </a:t>
            </a:r>
          </a:p>
          <a:p>
            <a:r>
              <a:rPr lang="en-US" sz="1100" dirty="0">
                <a:solidFill>
                  <a:schemeClr val="bg1"/>
                </a:solidFill>
              </a:rPr>
              <a:t>Home Appliances and Home Care categories also showed robust growth with 88.3% and 51.1% revenue increases respectively. </a:t>
            </a:r>
          </a:p>
          <a:p>
            <a:r>
              <a:rPr lang="en-US" sz="1100" dirty="0">
                <a:solidFill>
                  <a:schemeClr val="bg1"/>
                </a:solidFill>
              </a:rPr>
              <a:t>Grocery &amp; Staples, despite having the second-highest absolute revenue (₹19.9M after promotions), showed a modest 13.5% growth, suggesting limited price sensitivity in essential categories. </a:t>
            </a:r>
          </a:p>
          <a:p>
            <a:r>
              <a:rPr lang="en-US" sz="1100" dirty="0">
                <a:solidFill>
                  <a:schemeClr val="bg1"/>
                </a:solidFill>
              </a:rPr>
              <a:t>Notably, Personal Care was the only category showing negative performance with a -32.4% revenue decline, indicating potential issues with promotion strategy or market fit in this segment. </a:t>
            </a:r>
          </a:p>
          <a:p>
            <a:r>
              <a:rPr lang="en-US" sz="1100" dirty="0">
                <a:solidFill>
                  <a:schemeClr val="bg1"/>
                </a:solidFill>
              </a:rPr>
              <a:t>Overall, 4 out of 5 categories demonstrated positive revenue growth, with percentage changes ranging from -32.4% to 141.7%, indicating that while promotions were generally effective, their impact varied substantially by category. </a:t>
            </a:r>
          </a:p>
        </p:txBody>
      </p:sp>
      <p:cxnSp>
        <p:nvCxnSpPr>
          <p:cNvPr id="16" name="Straight Connector 1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graph&#10;&#10;Description automatically generated">
            <a:extLst>
              <a:ext uri="{FF2B5EF4-FFF2-40B4-BE49-F238E27FC236}">
                <a16:creationId xmlns:a16="http://schemas.microsoft.com/office/drawing/2014/main" id="{5A4230D7-F8F8-00C3-AE4F-A6E6CDB472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25453" y="1374877"/>
            <a:ext cx="5666547" cy="4108245"/>
          </a:xfrm>
          <a:prstGeom prst="rect">
            <a:avLst/>
          </a:prstGeom>
        </p:spPr>
      </p:pic>
    </p:spTree>
    <p:extLst>
      <p:ext uri="{BB962C8B-B14F-4D97-AF65-F5344CB8AC3E}">
        <p14:creationId xmlns:p14="http://schemas.microsoft.com/office/powerpoint/2010/main" val="238161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9A1348D-BDE8-6531-ADFC-8BA0F7227926}"/>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Pre-Promotion Sales by Category</a:t>
            </a:r>
          </a:p>
        </p:txBody>
      </p:sp>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3722FA0-DA2D-C988-155F-C14B15AEEFAA}"/>
              </a:ext>
            </a:extLst>
          </p:cNvPr>
          <p:cNvSpPr>
            <a:spLocks noGrp="1"/>
          </p:cNvSpPr>
          <p:nvPr>
            <p:ph sz="half" idx="2"/>
          </p:nvPr>
        </p:nvSpPr>
        <p:spPr>
          <a:xfrm>
            <a:off x="897769" y="1909192"/>
            <a:ext cx="4586513" cy="3647710"/>
          </a:xfrm>
        </p:spPr>
        <p:txBody>
          <a:bodyPr vert="horz" lIns="91440" tIns="45720" rIns="91440" bIns="45720" rtlCol="0">
            <a:normAutofit/>
          </a:bodyPr>
          <a:lstStyle/>
          <a:p>
            <a:r>
              <a:rPr lang="en-US" sz="1100">
                <a:solidFill>
                  <a:schemeClr val="bg1"/>
                </a:solidFill>
              </a:rPr>
              <a:t>Grocery &amp; Staples shows the highest sales volume with a mean of 314.8 units and relatively normal distribution (skewness 0.29), indicating stable baseline demand.</a:t>
            </a:r>
          </a:p>
          <a:p>
            <a:r>
              <a:rPr lang="en-US" sz="1100">
                <a:solidFill>
                  <a:schemeClr val="bg1"/>
                </a:solidFill>
              </a:rPr>
              <a:t> Home Care and Combo1 categories display moderate positive skew (0.99 and 0.47 respectively), suggesting some high-volume outlier stores or products.</a:t>
            </a:r>
          </a:p>
          <a:p>
            <a:r>
              <a:rPr lang="en-US" sz="1100">
                <a:solidFill>
                  <a:schemeClr val="bg1"/>
                </a:solidFill>
              </a:rPr>
              <a:t> Notably, Home Appliances shows the most concentrated distribution (skewness 0.23) with lower volumes (mean 73.3 units), reflecting more consistent but lower baseline sales. </a:t>
            </a:r>
          </a:p>
          <a:p>
            <a:r>
              <a:rPr lang="en-US" sz="1100">
                <a:solidFill>
                  <a:schemeClr val="bg1"/>
                </a:solidFill>
              </a:rPr>
              <a:t>Across all categories, the median values are consistently lower than means, pointing to a right-skewed nature of sales and suggesting the need for segmented promotion strategies that account for these varying baseline demand patterns. </a:t>
            </a:r>
          </a:p>
          <a:p>
            <a:r>
              <a:rPr lang="en-US" sz="1100">
                <a:solidFill>
                  <a:schemeClr val="bg1"/>
                </a:solidFill>
              </a:rPr>
              <a:t>This variation in distribution patterns across categories indicates that a one-size-fits-all promotional approach may not be optimal, and category-specific strategies should be considered based on their unique sales distribution characteristics.</a:t>
            </a:r>
          </a:p>
          <a:p>
            <a:endParaRPr lang="en-US" sz="1100">
              <a:solidFill>
                <a:schemeClr val="bg1"/>
              </a:solidFill>
            </a:endParaRP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graph&#10;&#10;Description automatically generated">
            <a:extLst>
              <a:ext uri="{FF2B5EF4-FFF2-40B4-BE49-F238E27FC236}">
                <a16:creationId xmlns:a16="http://schemas.microsoft.com/office/drawing/2014/main" id="{2D6A8088-443E-F34A-0A96-AE13B6CB47F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25453" y="1034883"/>
            <a:ext cx="5666547" cy="4788233"/>
          </a:xfrm>
          <a:prstGeom prst="rect">
            <a:avLst/>
          </a:prstGeom>
        </p:spPr>
      </p:pic>
    </p:spTree>
    <p:extLst>
      <p:ext uri="{BB962C8B-B14F-4D97-AF65-F5344CB8AC3E}">
        <p14:creationId xmlns:p14="http://schemas.microsoft.com/office/powerpoint/2010/main" val="89564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C56ABB7-996D-C5B2-718E-65DAD002B8C5}"/>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200" kern="1200">
                <a:solidFill>
                  <a:schemeClr val="bg1"/>
                </a:solidFill>
                <a:latin typeface="+mj-lt"/>
                <a:ea typeface="+mj-ea"/>
                <a:cs typeface="+mj-cs"/>
              </a:rPr>
              <a:t>Promotional Effectiveness Comparison by City</a:t>
            </a:r>
          </a:p>
        </p:txBody>
      </p:sp>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C7CA889-B88E-0428-8813-D2A7CAD548AA}"/>
              </a:ext>
            </a:extLst>
          </p:cNvPr>
          <p:cNvSpPr>
            <a:spLocks noGrp="1"/>
          </p:cNvSpPr>
          <p:nvPr>
            <p:ph sz="half" idx="2"/>
          </p:nvPr>
        </p:nvSpPr>
        <p:spPr>
          <a:xfrm>
            <a:off x="897769" y="1909192"/>
            <a:ext cx="4586513" cy="3647710"/>
          </a:xfrm>
        </p:spPr>
        <p:txBody>
          <a:bodyPr vert="horz" lIns="91440" tIns="45720" rIns="91440" bIns="45720" rtlCol="0">
            <a:normAutofit/>
          </a:bodyPr>
          <a:lstStyle/>
          <a:p>
            <a:r>
              <a:rPr lang="en-US" sz="1100">
                <a:solidFill>
                  <a:schemeClr val="bg1"/>
                </a:solidFill>
              </a:rPr>
              <a:t>The analysis of promotional effectiveness across cities reveals significant regional variations in both Incremental Sold Units (ISU%) and Incremental Revenue (IR%) metrics.</a:t>
            </a:r>
          </a:p>
          <a:p>
            <a:r>
              <a:rPr lang="en-US" sz="1100">
                <a:solidFill>
                  <a:schemeClr val="bg1"/>
                </a:solidFill>
              </a:rPr>
              <a:t> Madurai demonstrates exceptional performance with the highest ISU% at 121.3% and a strong IR% of 93.3%, indicating particularly effective promotional strategies in this market. </a:t>
            </a:r>
          </a:p>
          <a:p>
            <a:r>
              <a:rPr lang="en-US" sz="1100">
                <a:solidFill>
                  <a:schemeClr val="bg1"/>
                </a:solidFill>
              </a:rPr>
              <a:t>Conversely, Visakhapatnam shows the lowest ISU% at 99.1% with a notably lower IR% of 64.6%, suggesting room for optimization in this region. </a:t>
            </a:r>
          </a:p>
          <a:p>
            <a:r>
              <a:rPr lang="en-US" sz="1100">
                <a:solidFill>
                  <a:schemeClr val="bg1"/>
                </a:solidFill>
              </a:rPr>
              <a:t>There's a consistent pattern where ISU% generally outperforms IR% across all cities, with an average ISU% of 108.7%, pointing to successful volume growth but potentially compressed margins due to promotional discounts. </a:t>
            </a:r>
          </a:p>
          <a:p>
            <a:r>
              <a:rPr lang="en-US" sz="1100">
                <a:solidFill>
                  <a:schemeClr val="bg1"/>
                </a:solidFill>
              </a:rPr>
              <a:t>The gap between ISU% and IR% varies significantly by city (for example, Mysuru shows the smallest gap with ISU% at 105.9% and IR% at 96.9%), indicating varying levels of promotional efficiency and suggesting the need for customized, location-specific promotional strategies to optimize both volume and revenue growth.</a:t>
            </a:r>
          </a:p>
          <a:p>
            <a:endParaRPr lang="en-US" sz="1100">
              <a:solidFill>
                <a:schemeClr val="bg1"/>
              </a:solidFill>
            </a:endParaRP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graph&#10;&#10;Description automatically generated">
            <a:extLst>
              <a:ext uri="{FF2B5EF4-FFF2-40B4-BE49-F238E27FC236}">
                <a16:creationId xmlns:a16="http://schemas.microsoft.com/office/drawing/2014/main" id="{DD725D5E-BDEE-6232-2FFB-6EA1278DD99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25453" y="1672369"/>
            <a:ext cx="5666547" cy="3513262"/>
          </a:xfrm>
          <a:prstGeom prst="rect">
            <a:avLst/>
          </a:prstGeom>
        </p:spPr>
      </p:pic>
    </p:spTree>
    <p:extLst>
      <p:ext uri="{BB962C8B-B14F-4D97-AF65-F5344CB8AC3E}">
        <p14:creationId xmlns:p14="http://schemas.microsoft.com/office/powerpoint/2010/main" val="63385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53C6897-D3DA-DE45-CB82-93588A2787E6}"/>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Promotion Types Impact in Hyderabad</a:t>
            </a:r>
          </a:p>
        </p:txBody>
      </p:sp>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4E9FCA-E396-25DD-126B-344030F7C2BA}"/>
              </a:ext>
            </a:extLst>
          </p:cNvPr>
          <p:cNvSpPr>
            <a:spLocks noGrp="1"/>
          </p:cNvSpPr>
          <p:nvPr>
            <p:ph sz="half" idx="1"/>
          </p:nvPr>
        </p:nvSpPr>
        <p:spPr>
          <a:xfrm>
            <a:off x="897769" y="1909192"/>
            <a:ext cx="4586513" cy="3647710"/>
          </a:xfrm>
        </p:spPr>
        <p:txBody>
          <a:bodyPr vert="horz" lIns="91440" tIns="45720" rIns="91440" bIns="45720" rtlCol="0">
            <a:normAutofit/>
          </a:bodyPr>
          <a:lstStyle/>
          <a:p>
            <a:r>
              <a:rPr lang="en-US" sz="1100">
                <a:solidFill>
                  <a:schemeClr val="bg1"/>
                </a:solidFill>
              </a:rPr>
              <a:t>The promotion performance analysis for Hyderabad reveals striking variations in effectiveness across different promotion types. </a:t>
            </a:r>
          </a:p>
          <a:p>
            <a:r>
              <a:rPr lang="en-US" sz="1100">
                <a:solidFill>
                  <a:schemeClr val="bg1"/>
                </a:solidFill>
              </a:rPr>
              <a:t>BOGOF (Buy One Get One Free) emerges as the most aggressive volume driver, achieving an exceptional 262.8% increase in ISU%, but with a more modest 74.1% growth in IR%, indicating a significant trade-off between volume and revenue. </a:t>
            </a:r>
          </a:p>
          <a:p>
            <a:r>
              <a:rPr lang="en-US" sz="1100">
                <a:solidFill>
                  <a:schemeClr val="bg1"/>
                </a:solidFill>
              </a:rPr>
              <a:t>The 500 Cashback promotion demonstrates the strongest revenue performance with 122.8% IR% growth while maintaining a healthy 167.4% increase in unit sales. Notably, percentage-based discounts (25%, 33%, and 50% OFF) show concerning trends, with all three generating negative IR% despite positive ISU% for 33% and 50% OFF promotions. </a:t>
            </a:r>
          </a:p>
          <a:p>
            <a:r>
              <a:rPr lang="en-US" sz="1100">
                <a:solidFill>
                  <a:schemeClr val="bg1"/>
                </a:solidFill>
              </a:rPr>
              <a:t>This suggests these discount structures may be too deep, eroding profitability despite driving some volume.</a:t>
            </a:r>
          </a:p>
          <a:p>
            <a:r>
              <a:rPr lang="en-US" sz="1100">
                <a:solidFill>
                  <a:schemeClr val="bg1"/>
                </a:solidFill>
              </a:rPr>
              <a:t> The clear inverse relationship between promotion depth and revenue effectiveness highlights the need for careful promotion design that balances volume growth with revenue sustainability, particularly in the Hyderabad market.</a:t>
            </a: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graph&#10;&#10;Description automatically generated">
            <a:extLst>
              <a:ext uri="{FF2B5EF4-FFF2-40B4-BE49-F238E27FC236}">
                <a16:creationId xmlns:a16="http://schemas.microsoft.com/office/drawing/2014/main" id="{92441468-CAE7-C2E9-6F6E-76FCC032DCA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5453" y="1559038"/>
            <a:ext cx="5666547" cy="3739924"/>
          </a:xfrm>
          <a:prstGeom prst="rect">
            <a:avLst/>
          </a:prstGeom>
        </p:spPr>
      </p:pic>
    </p:spTree>
    <p:extLst>
      <p:ext uri="{BB962C8B-B14F-4D97-AF65-F5344CB8AC3E}">
        <p14:creationId xmlns:p14="http://schemas.microsoft.com/office/powerpoint/2010/main" val="16134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01298F3-C2D1-84E9-8AAE-395D9FCEB4A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Price-Quantity Correlation</a:t>
            </a:r>
          </a:p>
        </p:txBody>
      </p:sp>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115BCF-74C0-4674-C703-A4C8C109C41D}"/>
              </a:ext>
            </a:extLst>
          </p:cNvPr>
          <p:cNvSpPr>
            <a:spLocks noGrp="1"/>
          </p:cNvSpPr>
          <p:nvPr>
            <p:ph sz="half" idx="1"/>
          </p:nvPr>
        </p:nvSpPr>
        <p:spPr>
          <a:xfrm>
            <a:off x="897769" y="1909192"/>
            <a:ext cx="4586513" cy="3647710"/>
          </a:xfrm>
        </p:spPr>
        <p:txBody>
          <a:bodyPr vert="horz" lIns="91440" tIns="45720" rIns="91440" bIns="45720" rtlCol="0">
            <a:normAutofit/>
          </a:bodyPr>
          <a:lstStyle/>
          <a:p>
            <a:r>
              <a:rPr lang="en-US" sz="1000">
                <a:solidFill>
                  <a:schemeClr val="bg1"/>
                </a:solidFill>
              </a:rPr>
              <a:t>The price-quantity correlation analysis reveals several key insights about pricing dynamics and promotional effectiveness. </a:t>
            </a:r>
          </a:p>
          <a:p>
            <a:r>
              <a:rPr lang="en-US" sz="1000">
                <a:solidFill>
                  <a:schemeClr val="bg1"/>
                </a:solidFill>
              </a:rPr>
              <a:t>The correlation matrix shows a very strong positive correlation (0.98) between base prices before and after promotions, indicating consistent pricing strategies and minimal price architecture disruption.</a:t>
            </a:r>
          </a:p>
          <a:p>
            <a:r>
              <a:rPr lang="en-US" sz="1000">
                <a:solidFill>
                  <a:schemeClr val="bg1"/>
                </a:solidFill>
              </a:rPr>
              <a:t> However, the weak positive correlation (0.27) between base price and quantity sold after promotion suggests that price is not the dominant driver of sales performance. </a:t>
            </a:r>
          </a:p>
          <a:p>
            <a:r>
              <a:rPr lang="en-US" sz="1000">
                <a:solidFill>
                  <a:schemeClr val="bg1"/>
                </a:solidFill>
              </a:rPr>
              <a:t>The scatter plot, with its low R² value of 0.073, further confirms this weak price-quantity relationship, showing significant scatter and variability in sales response across different price points. </a:t>
            </a:r>
          </a:p>
          <a:p>
            <a:r>
              <a:rPr lang="en-US" sz="1000">
                <a:solidFill>
                  <a:schemeClr val="bg1"/>
                </a:solidFill>
              </a:rPr>
              <a:t>The moderate positive correlation (0.77) between quantities sold before and after promotions indicates that pre-existing demand patterns largely persist through promotional periods.</a:t>
            </a:r>
          </a:p>
          <a:p>
            <a:r>
              <a:rPr lang="en-US" sz="1000">
                <a:solidFill>
                  <a:schemeClr val="bg1"/>
                </a:solidFill>
              </a:rPr>
              <a:t> Interestingly, the vertical clusters in the scatter plot at specific price points suggest that other factors beyond pricing (such as promotion type, category, or seasonality) likely have stronger influences on sales performance, highlighting the need for a more holistic approach to promotional strategy beyond pure price mechanics.</a:t>
            </a: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graph&#10;&#10;Description automatically generated">
            <a:extLst>
              <a:ext uri="{FF2B5EF4-FFF2-40B4-BE49-F238E27FC236}">
                <a16:creationId xmlns:a16="http://schemas.microsoft.com/office/drawing/2014/main" id="{35907424-D9A9-1D37-2CE3-A97F7CA248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5453" y="1360709"/>
            <a:ext cx="5666547" cy="4136581"/>
          </a:xfrm>
          <a:prstGeom prst="rect">
            <a:avLst/>
          </a:prstGeom>
        </p:spPr>
      </p:pic>
    </p:spTree>
    <p:extLst>
      <p:ext uri="{BB962C8B-B14F-4D97-AF65-F5344CB8AC3E}">
        <p14:creationId xmlns:p14="http://schemas.microsoft.com/office/powerpoint/2010/main" val="395970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D22F211-D6F5-2B87-B5D8-2B744376FD23}"/>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2700" kern="1200">
                <a:solidFill>
                  <a:schemeClr val="bg1"/>
                </a:solidFill>
                <a:latin typeface="+mj-lt"/>
                <a:ea typeface="+mj-ea"/>
                <a:cs typeface="+mj-cs"/>
              </a:rPr>
              <a:t>Category-Wise Sales Distribution – Sankranti Campaign</a:t>
            </a:r>
          </a:p>
        </p:txBody>
      </p:sp>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8F5C250-3DB8-E321-3390-1D738A28FE6F}"/>
              </a:ext>
            </a:extLst>
          </p:cNvPr>
          <p:cNvSpPr>
            <a:spLocks noGrp="1"/>
          </p:cNvSpPr>
          <p:nvPr>
            <p:ph sz="half" idx="2"/>
          </p:nvPr>
        </p:nvSpPr>
        <p:spPr>
          <a:xfrm>
            <a:off x="897769" y="1909192"/>
            <a:ext cx="4586513" cy="3647710"/>
          </a:xfrm>
        </p:spPr>
        <p:txBody>
          <a:bodyPr vert="horz" lIns="91440" tIns="45720" rIns="91440" bIns="45720" rtlCol="0">
            <a:normAutofit/>
          </a:bodyPr>
          <a:lstStyle/>
          <a:p>
            <a:r>
              <a:rPr lang="en-US" sz="1100">
                <a:solidFill>
                  <a:schemeClr val="bg1"/>
                </a:solidFill>
              </a:rPr>
              <a:t>The analysis of total quantity sold during the Sankranti Campaign reveals a highly skewed distribution across product categories, with Grocery &amp; Staples overwhelmingly dominating the sales mix at 70.5% of total sales. </a:t>
            </a:r>
          </a:p>
          <a:p>
            <a:r>
              <a:rPr lang="en-US" sz="1100">
                <a:solidFill>
                  <a:schemeClr val="bg1"/>
                </a:solidFill>
              </a:rPr>
              <a:t>Home Appliances emerges as the second-largest category with 14.1% of sales, while Home Care contributes 6.7%. The combined share of Home Appliances and Home Care accounts for approximately 21% of total sales, indicating a significant focus on household essentials and durables during the festival period. </a:t>
            </a:r>
          </a:p>
          <a:p>
            <a:r>
              <a:rPr lang="en-US" sz="1100">
                <a:solidFill>
                  <a:schemeClr val="bg1"/>
                </a:solidFill>
              </a:rPr>
              <a:t>Combo1 and Personal Care categories show relatively minimal contributions at 4.9% and 3.7% respectively, suggesting lower promotional effectiveness or consumer interest in these categories during Sankranti. </a:t>
            </a:r>
          </a:p>
          <a:p>
            <a:r>
              <a:rPr lang="en-US" sz="1100">
                <a:solidFill>
                  <a:schemeClr val="bg1"/>
                </a:solidFill>
              </a:rPr>
              <a:t>This distinct sales pattern, heavily weighted towards essential household items (Grocery &amp; Staples), indicates that the Sankranti campaign resonated most strongly with basic household needs rather than discretionary purchases, potentially reflecting festival-specific shopping behaviors and promotional effectiveness.</a:t>
            </a: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blue pie chart and a blue graph&#10;&#10;Description automatically generated">
            <a:extLst>
              <a:ext uri="{FF2B5EF4-FFF2-40B4-BE49-F238E27FC236}">
                <a16:creationId xmlns:a16="http://schemas.microsoft.com/office/drawing/2014/main" id="{A8886760-DDF9-C828-000D-993AA6834B1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25453" y="2019447"/>
            <a:ext cx="5666547" cy="2819106"/>
          </a:xfrm>
          <a:prstGeom prst="rect">
            <a:avLst/>
          </a:prstGeom>
        </p:spPr>
      </p:pic>
    </p:spTree>
    <p:extLst>
      <p:ext uri="{BB962C8B-B14F-4D97-AF65-F5344CB8AC3E}">
        <p14:creationId xmlns:p14="http://schemas.microsoft.com/office/powerpoint/2010/main" val="2906886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259</TotalTime>
  <Words>1699</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Revenue and Promotional Analysis Overview</vt:lpstr>
      <vt:lpstr>Background</vt:lpstr>
      <vt:lpstr>Problem Statement</vt:lpstr>
      <vt:lpstr>Revenue Before vs. After Promotions in Bengaluru</vt:lpstr>
      <vt:lpstr>Pre-Promotion Sales by Category</vt:lpstr>
      <vt:lpstr>Promotional Effectiveness Comparison by City</vt:lpstr>
      <vt:lpstr>Promotion Types Impact in Hyderabad</vt:lpstr>
      <vt:lpstr>Price-Quantity Correlation</vt:lpstr>
      <vt:lpstr>Category-Wise Sales Distribution – Sankranti Campaign</vt:lpstr>
      <vt:lpstr>Store Distribution by City</vt:lpstr>
      <vt:lpstr>Conclusions- Key Business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Erick Yegon</dc:creator>
  <cp:lastModifiedBy>Erick Yegon</cp:lastModifiedBy>
  <cp:revision>1</cp:revision>
  <dcterms:created xsi:type="dcterms:W3CDTF">2024-10-26T14:51:05Z</dcterms:created>
  <dcterms:modified xsi:type="dcterms:W3CDTF">2024-10-26T19:10:57Z</dcterms:modified>
</cp:coreProperties>
</file>