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8"/>
  </p:notesMasterIdLst>
  <p:sldIdLst>
    <p:sldId id="256" r:id="rId2"/>
    <p:sldId id="258" r:id="rId3"/>
    <p:sldId id="259" r:id="rId4"/>
    <p:sldId id="273" r:id="rId5"/>
    <p:sldId id="280" r:id="rId6"/>
    <p:sldId id="261" r:id="rId7"/>
    <p:sldId id="282" r:id="rId8"/>
    <p:sldId id="281" r:id="rId9"/>
    <p:sldId id="285" r:id="rId10"/>
    <p:sldId id="286" r:id="rId11"/>
    <p:sldId id="287" r:id="rId12"/>
    <p:sldId id="288" r:id="rId13"/>
    <p:sldId id="289" r:id="rId14"/>
    <p:sldId id="290" r:id="rId15"/>
    <p:sldId id="291" r:id="rId16"/>
    <p:sldId id="27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57A98B0-0768-4922-9BC3-F1DEA6265632}">
  <a:tblStyle styleId="{557A98B0-0768-4922-9BC3-F1DEA626563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68" autoAdjust="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Welcome and thank you for coming to our presentation.  We will discuss in detail our pilot project for the company “The Sprout Factory” based in Australia.  We were tasked with creating a modern and interactive e-commerce site that would help assist T.S.F. with managing all aspects of online transactions.  Also to assist with keeping track of stock and new recipe ideas.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This is a simple contact page to allow customers with an easy to use form.  Above the page there is a small gallery with products.  This could be upgraded to a scrolling banner with different products displayed on a schedule.</a:t>
            </a:r>
            <a:endParaRPr dirty="0"/>
          </a:p>
        </p:txBody>
      </p:sp>
    </p:spTree>
    <p:extLst>
      <p:ext uri="{BB962C8B-B14F-4D97-AF65-F5344CB8AC3E}">
        <p14:creationId xmlns:p14="http://schemas.microsoft.com/office/powerpoint/2010/main" val="1885185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This is the customer entry page using a simple input form to add records to a data source.  Below it, the last record to be entered will be displayed and further below show the customer table with a list of records currently in the customer table</a:t>
            </a:r>
            <a:endParaRPr dirty="0"/>
          </a:p>
        </p:txBody>
      </p:sp>
    </p:spTree>
    <p:extLst>
      <p:ext uri="{BB962C8B-B14F-4D97-AF65-F5344CB8AC3E}">
        <p14:creationId xmlns:p14="http://schemas.microsoft.com/office/powerpoint/2010/main" val="3371798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This page allows users to quickly add new recipes using two text fields one for the recipe name and the other for the file address.  The output on </a:t>
            </a:r>
          </a:p>
          <a:p>
            <a:pPr lvl="0">
              <a:spcBef>
                <a:spcPts val="0"/>
              </a:spcBef>
              <a:buNone/>
            </a:pPr>
            <a:r>
              <a:rPr lang="en-US" dirty="0"/>
              <a:t>the page will show the previously entered recipe and list the records currently in the recipe table.</a:t>
            </a:r>
            <a:endParaRPr dirty="0"/>
          </a:p>
        </p:txBody>
      </p:sp>
    </p:spTree>
    <p:extLst>
      <p:ext uri="{BB962C8B-B14F-4D97-AF65-F5344CB8AC3E}">
        <p14:creationId xmlns:p14="http://schemas.microsoft.com/office/powerpoint/2010/main" val="575444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Here is the bottom of the recipe registration page.  You can see the new record that has been added to the recipe table.  The record shows the recipe name and the image path information.</a:t>
            </a:r>
            <a:endParaRPr dirty="0"/>
          </a:p>
        </p:txBody>
      </p:sp>
    </p:spTree>
    <p:extLst>
      <p:ext uri="{BB962C8B-B14F-4D97-AF65-F5344CB8AC3E}">
        <p14:creationId xmlns:p14="http://schemas.microsoft.com/office/powerpoint/2010/main" val="253671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Similar to the previous page in layout, the inputs are slightly different.  There are fields for first name, last name and email. Once the user hits submit, the output on the bottom of the page will show the previously entered record and the records that are currently in the Supplier table.</a:t>
            </a:r>
            <a:endParaRPr dirty="0"/>
          </a:p>
        </p:txBody>
      </p:sp>
    </p:spTree>
    <p:extLst>
      <p:ext uri="{BB962C8B-B14F-4D97-AF65-F5344CB8AC3E}">
        <p14:creationId xmlns:p14="http://schemas.microsoft.com/office/powerpoint/2010/main" val="3676384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Here is the bottom of the recipe supplier page.  You can see the new record that has been added to the supplier table.  The record shows the ID, first name, last name and the email information.</a:t>
            </a:r>
            <a:endParaRPr dirty="0"/>
          </a:p>
        </p:txBody>
      </p:sp>
    </p:spTree>
    <p:extLst>
      <p:ext uri="{BB962C8B-B14F-4D97-AF65-F5344CB8AC3E}">
        <p14:creationId xmlns:p14="http://schemas.microsoft.com/office/powerpoint/2010/main" val="3588837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Thank you for your time</a:t>
            </a:r>
            <a:r>
              <a:rPr lang="en-US"/>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AU" sz="1100" u="sng" kern="1200" dirty="0">
                <a:solidFill>
                  <a:schemeClr val="tx1"/>
                </a:solidFill>
                <a:effectLst/>
                <a:latin typeface="+mn-lt"/>
                <a:ea typeface="+mn-ea"/>
                <a:cs typeface="+mn-cs"/>
              </a:rPr>
              <a:t>T.S.F.</a:t>
            </a:r>
            <a:r>
              <a:rPr lang="en-AU" sz="1100" kern="1200" dirty="0">
                <a:solidFill>
                  <a:schemeClr val="tx1"/>
                </a:solidFill>
                <a:effectLst/>
                <a:latin typeface="+mn-lt"/>
                <a:ea typeface="+mn-ea"/>
                <a:cs typeface="+mn-cs"/>
              </a:rPr>
              <a:t> grows and distributes organically sprouted produce in Western Australia through many of the major retail supermarkets including Coles, Woolworths and Action.  They have utilized e-commerce to help give them an edge over competitors and to keep in touch with their customer base.</a:t>
            </a:r>
          </a:p>
          <a:p>
            <a:pPr lvl="0">
              <a:spcBef>
                <a:spcPts val="0"/>
              </a:spcBef>
              <a:buNone/>
            </a:pPr>
            <a:r>
              <a:rPr lang="en-AU" sz="1100" kern="1200" dirty="0">
                <a:solidFill>
                  <a:schemeClr val="tx1"/>
                </a:solidFill>
                <a:effectLst/>
                <a:latin typeface="+mn-lt"/>
                <a:ea typeface="+mn-ea"/>
                <a:cs typeface="+mn-cs"/>
              </a:rPr>
              <a:t>They also use e-commerce for tasks including electronic payment of staff and customers, tracking emails, and research.</a:t>
            </a:r>
          </a:p>
          <a:p>
            <a:pPr lvl="0">
              <a:spcBef>
                <a:spcPts val="0"/>
              </a:spcBef>
              <a:buNone/>
            </a:pPr>
            <a:endParaRPr lang="en-AU" sz="1100" kern="1200" dirty="0">
              <a:solidFill>
                <a:schemeClr val="tx1"/>
              </a:solidFill>
              <a:effectLst/>
              <a:latin typeface="+mn-lt"/>
              <a:ea typeface="+mn-ea"/>
              <a:cs typeface="+mn-cs"/>
            </a:endParaRPr>
          </a:p>
          <a:p>
            <a:pPr lvl="0">
              <a:spcBef>
                <a:spcPts val="0"/>
              </a:spcBef>
              <a:buNone/>
            </a:pPr>
            <a:r>
              <a:rPr lang="en-AU" sz="1100" kern="1200" dirty="0">
                <a:solidFill>
                  <a:schemeClr val="tx1"/>
                </a:solidFill>
                <a:effectLst/>
                <a:latin typeface="+mn-lt"/>
                <a:ea typeface="+mn-ea"/>
                <a:cs typeface="+mn-cs"/>
              </a:rPr>
              <a:t>Currently the website is maintained by a single individual and the company would like to see the potential of a professionally created website.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Sprout Factory’s market Strengths, Weaknesses,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Opportunities and Threats should they be aware 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will discuss the market strengths and weaknesses including: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endParaRPr lang="en" dirty="0"/>
          </a:p>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Here we outline the major strengths, weaknesses, threats and opportunities available to The Sprout Factory.</a:t>
            </a:r>
          </a:p>
          <a:p>
            <a:pPr lvl="0">
              <a:spcBef>
                <a:spcPts val="0"/>
              </a:spcBef>
              <a:buNone/>
            </a:pPr>
            <a:r>
              <a:rPr lang="en-US" dirty="0"/>
              <a:t>Although The Sprout Factory has growing potential, they should be aware of some major threats and opportunities and plan accordingly.</a:t>
            </a:r>
          </a:p>
          <a:p>
            <a:pPr lvl="0">
              <a:spcBef>
                <a:spcPts val="0"/>
              </a:spcBef>
              <a:buNone/>
            </a:pPr>
            <a:r>
              <a:rPr lang="en-US" dirty="0"/>
              <a:t>Here we have some of the major points to be aware of.</a:t>
            </a:r>
          </a:p>
          <a:p>
            <a:pPr lvl="0">
              <a:spcBef>
                <a:spcPts val="0"/>
              </a:spcBef>
              <a:buNone/>
            </a:pPr>
            <a:r>
              <a:rPr lang="en-US" b="1" dirty="0"/>
              <a:t>Strengths:</a:t>
            </a:r>
          </a:p>
          <a:p>
            <a:pPr marL="171450" lvl="0" indent="-171450">
              <a:spcBef>
                <a:spcPts val="0"/>
              </a:spcBef>
              <a:buFontTx/>
              <a:buChar char="-"/>
            </a:pPr>
            <a:r>
              <a:rPr lang="en-US" b="0" dirty="0"/>
              <a:t>Diverse line of sprouted produce and has production capacity to expand into new markets</a:t>
            </a:r>
          </a:p>
          <a:p>
            <a:pPr marL="171450" indent="-171450">
              <a:buFontTx/>
              <a:buChar char="-"/>
            </a:pPr>
            <a:r>
              <a:rPr lang="en-US" sz="1100" dirty="0">
                <a:solidFill>
                  <a:schemeClr val="tx1"/>
                </a:solidFill>
              </a:rPr>
              <a:t>Access to markets throughout Australia, including some international customers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100" dirty="0">
                <a:solidFill>
                  <a:schemeClr val="tx1"/>
                </a:solidFill>
              </a:rPr>
              <a:t>Experienced E-commerce users (utilizing electronic payments, customer contact, research including testing products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100" dirty="0">
                <a:solidFill>
                  <a:schemeClr val="tx1"/>
                </a:solidFill>
              </a:rPr>
              <a:t>Leader in Australia sprouted produce market with prime location for expanding to international markets like China and Pacific markets</a:t>
            </a:r>
          </a:p>
          <a:p>
            <a:pPr marL="171450" indent="-171450">
              <a:buFontTx/>
              <a:buChar char="-"/>
            </a:pPr>
            <a:endParaRPr lang="en-US" sz="1100" dirty="0">
              <a:solidFill>
                <a:schemeClr val="tx1"/>
              </a:solidFill>
            </a:endParaRPr>
          </a:p>
          <a:p>
            <a:pPr lvl="0">
              <a:spcBef>
                <a:spcPts val="0"/>
              </a:spcBef>
              <a:buNone/>
            </a:pPr>
            <a:r>
              <a:rPr lang="en-US" b="1" dirty="0"/>
              <a:t>Weaknesses:</a:t>
            </a:r>
          </a:p>
          <a:p>
            <a:pPr marL="171450" lvl="0" indent="-171450">
              <a:spcBef>
                <a:spcPts val="0"/>
              </a:spcBef>
              <a:buFontTx/>
              <a:buChar char="-"/>
            </a:pPr>
            <a:r>
              <a:rPr lang="en-US" b="0" dirty="0"/>
              <a:t>E-commerce site currently managed by a single individual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100" dirty="0">
                <a:solidFill>
                  <a:schemeClr val="tx1"/>
                </a:solidFill>
              </a:rPr>
              <a:t>Non-organic market can return higher profit margins vs organic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100" dirty="0">
                <a:solidFill>
                  <a:schemeClr val="tx1"/>
                </a:solidFill>
              </a:rPr>
              <a:t>Research and development times could be improved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100" dirty="0">
                <a:solidFill>
                  <a:schemeClr val="tx1"/>
                </a:solidFill>
              </a:rPr>
              <a:t>Location, new markets can only be reached via ocean freight(geographic limitations)</a:t>
            </a:r>
          </a:p>
          <a:p>
            <a:pPr marL="171450" lvl="0" indent="-171450">
              <a:spcBef>
                <a:spcPts val="0"/>
              </a:spcBef>
              <a:buFontTx/>
              <a:buChar char="-"/>
            </a:pPr>
            <a:endParaRPr lang="en-US" b="0" dirty="0"/>
          </a:p>
          <a:p>
            <a:pPr lvl="0">
              <a:spcBef>
                <a:spcPts val="0"/>
              </a:spcBef>
              <a:buNone/>
            </a:pPr>
            <a:r>
              <a:rPr lang="en-US" b="1" dirty="0"/>
              <a:t>Threats:</a:t>
            </a:r>
          </a:p>
          <a:p>
            <a:r>
              <a:rPr lang="en-US" sz="1100" dirty="0">
                <a:solidFill>
                  <a:schemeClr val="tx1"/>
                </a:solidFill>
              </a:rPr>
              <a:t>-   Other business competitors</a:t>
            </a:r>
          </a:p>
          <a:p>
            <a:r>
              <a:rPr lang="en-US" sz="1100" dirty="0">
                <a:solidFill>
                  <a:schemeClr val="tx1"/>
                </a:solidFill>
              </a:rPr>
              <a:t>-   Economy concerns (local and international)</a:t>
            </a:r>
          </a:p>
          <a:p>
            <a:r>
              <a:rPr lang="en-US" sz="1100" dirty="0">
                <a:solidFill>
                  <a:schemeClr val="tx1"/>
                </a:solidFill>
              </a:rPr>
              <a:t>-   New markets resistant to our products: local growers, government concerns</a:t>
            </a:r>
          </a:p>
          <a:p>
            <a:r>
              <a:rPr lang="en-US" sz="1100" dirty="0">
                <a:solidFill>
                  <a:schemeClr val="tx1"/>
                </a:solidFill>
              </a:rPr>
              <a:t>-   Weather/technical concerns; losing technological edge to competitors</a:t>
            </a:r>
          </a:p>
          <a:p>
            <a:r>
              <a:rPr lang="en-US" sz="1100" dirty="0">
                <a:solidFill>
                  <a:schemeClr val="tx1"/>
                </a:solidFill>
              </a:rPr>
              <a:t>-   Losing product quality due to expanding too quickly or rushing to fill orders</a:t>
            </a:r>
          </a:p>
          <a:p>
            <a:pPr lvl="0">
              <a:spcBef>
                <a:spcPts val="0"/>
              </a:spcBef>
              <a:buNone/>
            </a:pPr>
            <a:endParaRPr lang="en-US" b="0" dirty="0"/>
          </a:p>
          <a:p>
            <a:pPr lvl="0">
              <a:spcBef>
                <a:spcPts val="0"/>
              </a:spcBef>
              <a:buNone/>
            </a:pPr>
            <a:r>
              <a:rPr lang="en-US" b="1" dirty="0"/>
              <a:t>Opportunities:</a:t>
            </a:r>
          </a:p>
          <a:p>
            <a:r>
              <a:rPr lang="en-US" sz="1100" dirty="0">
                <a:solidFill>
                  <a:schemeClr val="tx1"/>
                </a:solidFill>
              </a:rPr>
              <a:t>-   Organic market demand is at its highest ever and isn’t slowing down</a:t>
            </a:r>
          </a:p>
          <a:p>
            <a:r>
              <a:rPr lang="en-US" sz="1100" dirty="0">
                <a:solidFill>
                  <a:schemeClr val="tx1"/>
                </a:solidFill>
              </a:rPr>
              <a:t>-   Increase product range where costs can stay low, market products with most growth potential</a:t>
            </a:r>
          </a:p>
          <a:p>
            <a:r>
              <a:rPr lang="en-US" sz="1100" dirty="0">
                <a:solidFill>
                  <a:schemeClr val="tx1"/>
                </a:solidFill>
              </a:rPr>
              <a:t>-   Look for new products or services to offer</a:t>
            </a:r>
          </a:p>
          <a:p>
            <a:r>
              <a:rPr lang="en-US" sz="1100" dirty="0">
                <a:solidFill>
                  <a:schemeClr val="tx1"/>
                </a:solidFill>
              </a:rPr>
              <a:t>-   Control markets where we have dominant brand awareness</a:t>
            </a:r>
          </a:p>
          <a:p>
            <a:r>
              <a:rPr lang="en-US" sz="1100" dirty="0">
                <a:solidFill>
                  <a:schemeClr val="tx1"/>
                </a:solidFill>
              </a:rPr>
              <a:t>-   Build relations with Asian countries as sprouting is popular in these regions</a:t>
            </a:r>
          </a:p>
          <a:p>
            <a:pPr lvl="0">
              <a:spcBef>
                <a:spcPts val="0"/>
              </a:spcBef>
              <a:buNone/>
            </a:pPr>
            <a:endParaRPr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MS SQL offers advantages and options that other </a:t>
            </a:r>
            <a:r>
              <a:rPr lang="en-US" dirty="0" err="1"/>
              <a:t>dbms</a:t>
            </a:r>
            <a:r>
              <a:rPr lang="en-US" dirty="0"/>
              <a:t> options lack.  Microsoft offers 24/7 technical support, data backup and other services.</a:t>
            </a:r>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Development and troubleshooting are typically the toughest aspects to perfect when thinking about getting a SQL project into production. MSSQL comes with excellent tools that will save us time in these areas – tools like SQL Server Profiler, SQL Server Management Studio, BI tools and Database Tuning Advisor.</a:t>
            </a:r>
            <a:endParaRPr dirty="0"/>
          </a:p>
        </p:txBody>
      </p:sp>
    </p:spTree>
    <p:extLst>
      <p:ext uri="{BB962C8B-B14F-4D97-AF65-F5344CB8AC3E}">
        <p14:creationId xmlns:p14="http://schemas.microsoft.com/office/powerpoint/2010/main" val="392130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t>https://azure.microsoft.com/en-us/pricing/details/sql-database/</a:t>
            </a:r>
          </a:p>
          <a:p>
            <a:r>
              <a:rPr lang="en-US" dirty="0"/>
              <a:t>https://azure.microsoft.com/en-us/support/plans/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kern="1200" dirty="0">
                <a:solidFill>
                  <a:schemeClr val="tx1"/>
                </a:solidFill>
                <a:effectLst/>
                <a:latin typeface="+mn-lt"/>
                <a:ea typeface="+mn-ea"/>
                <a:cs typeface="+mn-cs"/>
              </a:rPr>
              <a:t>Management Tools</a:t>
            </a:r>
            <a:br>
              <a:rPr lang="en-US" dirty="0"/>
            </a:br>
            <a:r>
              <a:rPr lang="en-US" sz="1100" b="0" i="0" kern="1200" dirty="0">
                <a:solidFill>
                  <a:schemeClr val="tx1"/>
                </a:solidFill>
                <a:effectLst/>
                <a:latin typeface="+mn-lt"/>
                <a:ea typeface="+mn-ea"/>
                <a:cs typeface="+mn-cs"/>
              </a:rPr>
              <a:t>SQL Server 2016 comes with many management tools that can save you time when working with the database and troubleshooting issues. It comes with SQL Server Management Studio, BI Tools, Database Tuning Adviser and SQL Server Profiler.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kern="1200" dirty="0">
                <a:solidFill>
                  <a:schemeClr val="tx1"/>
                </a:solidFill>
                <a:effectLst/>
                <a:latin typeface="+mn-lt"/>
                <a:ea typeface="+mn-ea"/>
                <a:cs typeface="+mn-cs"/>
              </a:rPr>
              <a:t>Easy Installation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The SQL Server Installation Wizard provides a single feature tree for installation of all SQL Server components so that you do not have to install them individually.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Database Engine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Analysis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Reporting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Integration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Master Data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Data Quality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effectLst/>
                <a:latin typeface="+mn-lt"/>
                <a:ea typeface="+mn-ea"/>
                <a:cs typeface="+mn-cs"/>
              </a:rPr>
              <a:t>Connectivity components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kern="1200" dirty="0">
                <a:solidFill>
                  <a:schemeClr val="tx1"/>
                </a:solidFill>
                <a:effectLst/>
                <a:latin typeface="+mn-lt"/>
                <a:ea typeface="+mn-ea"/>
                <a:cs typeface="+mn-cs"/>
              </a:rPr>
              <a:t>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Microsoft invests heavily in SQL Server’s database engine core, upgrading from previous versions. Microsoft has continued its focus on performance with new features related to in-memory, columnar storage and availability groups. These are a few in a long list of optimizations that result in a faster running product.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kern="1200" dirty="0">
                <a:solidFill>
                  <a:schemeClr val="tx1"/>
                </a:solidFill>
                <a:effectLst/>
                <a:latin typeface="+mn-lt"/>
                <a:ea typeface="+mn-ea"/>
                <a:cs typeface="+mn-cs"/>
              </a:rPr>
              <a:t>Security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A defense-in-depth strategy, with overlapping layers of security, is the best way to counter security threats. SQL Server provides a security architecture that is designed to allow database administrators and developers to create secure database applications and counter threats. Each version of SQL Server has improved on previous versions of SQL Server with the introduction of new features and functionality. However, security does not ship in the box. Each application is unique in its security requirements. Developers need to understand which combination of features and functionality are most appropriate to counter known threats, and to anticipate threats that may arise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0" i="0" kern="1200" dirty="0">
              <a:solidFill>
                <a:schemeClr val="tx1"/>
              </a:solidFill>
              <a:effectLst/>
              <a:latin typeface="+mn-lt"/>
              <a:ea typeface="+mn-ea"/>
              <a:cs typeface="+mn-cs"/>
            </a:endParaRPr>
          </a:p>
          <a:p>
            <a:r>
              <a:rPr lang="en-US" dirty="0"/>
              <a:t>Ref: https://www.pythian.com/blog/sqlserver2016/</a:t>
            </a:r>
          </a:p>
          <a:p>
            <a:r>
              <a:rPr lang="en-US" dirty="0"/>
              <a:t>http://searchsqlserver.techtarget.com/tip/Pros-and-cons-of-SQL-Server-2012</a:t>
            </a:r>
          </a:p>
          <a:p>
            <a:r>
              <a:rPr lang="en-US" dirty="0"/>
              <a:t>https://docs.microsoft.com/en-us/dotnet/framework/data/adonet/sql/overview-of-sql-server-security</a:t>
            </a:r>
          </a:p>
          <a:p>
            <a:endParaRPr lang="en-US" dirty="0"/>
          </a:p>
          <a:p>
            <a:endParaRPr lang="en-US" dirty="0"/>
          </a:p>
          <a:p>
            <a:pPr lv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The Sprout Factory web app was designed to be easy to use and simple to navigate.  There are several elements that can be upgraded quickly depending on amount of products or changes in web structure.  The app will connect to a data source and allows for customer entry.  There is also a simple gallery page displaying different products from Sprout Factory and allows for animated product display as well.</a:t>
            </a:r>
            <a:endParaRPr dirty="0"/>
          </a:p>
        </p:txBody>
      </p:sp>
    </p:spTree>
    <p:extLst>
      <p:ext uri="{BB962C8B-B14F-4D97-AF65-F5344CB8AC3E}">
        <p14:creationId xmlns:p14="http://schemas.microsoft.com/office/powerpoint/2010/main" val="281053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Here is a simple information page with a side navigation menu.  This provides links to other pages and in the top right you will find more icons that can link you to other pages.  This area can be quickly expanded depending on what tasks would need to be added.</a:t>
            </a:r>
            <a:endParaRPr dirty="0"/>
          </a:p>
        </p:txBody>
      </p:sp>
    </p:spTree>
    <p:extLst>
      <p:ext uri="{BB962C8B-B14F-4D97-AF65-F5344CB8AC3E}">
        <p14:creationId xmlns:p14="http://schemas.microsoft.com/office/powerpoint/2010/main" val="1329742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Here is a simple example of a product page where customers can quickly view products from Sprout Factory.  Using a gallery allows customers to quickly view available products and each image would contain its own webpage with pricing and availability information. </a:t>
            </a:r>
            <a:endParaRPr dirty="0"/>
          </a:p>
        </p:txBody>
      </p:sp>
    </p:spTree>
    <p:extLst>
      <p:ext uri="{BB962C8B-B14F-4D97-AF65-F5344CB8AC3E}">
        <p14:creationId xmlns:p14="http://schemas.microsoft.com/office/powerpoint/2010/main" val="304239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1028475" y="0"/>
            <a:ext cx="5238600" cy="40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FF8700"/>
        </a:solidFill>
        <a:effectLst/>
      </p:bgPr>
    </p:bg>
    <p:spTree>
      <p:nvGrpSpPr>
        <p:cNvPr id="1" name="Shape 15"/>
        <p:cNvGrpSpPr/>
        <p:nvPr/>
      </p:nvGrpSpPr>
      <p:grpSpPr>
        <a:xfrm>
          <a:off x="0" y="0"/>
          <a:ext cx="0" cy="0"/>
          <a:chOff x="0" y="0"/>
          <a:chExt cx="0" cy="0"/>
        </a:xfrm>
      </p:grpSpPr>
      <p:sp>
        <p:nvSpPr>
          <p:cNvPr id="16" name="Shape 16"/>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Shape 17"/>
          <p:cNvSpPr/>
          <p:nvPr/>
        </p:nvSpPr>
        <p:spPr>
          <a:xfrm flipH="1">
            <a:off x="-418950" y="4394400"/>
            <a:ext cx="8172300" cy="749100"/>
          </a:xfrm>
          <a:prstGeom prst="parallelogram">
            <a:avLst>
              <a:gd name="adj" fmla="val 51542"/>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434343"/>
              </a:solidFill>
            </a:endParaRPr>
          </a:p>
        </p:txBody>
      </p:sp>
      <p:sp>
        <p:nvSpPr>
          <p:cNvPr id="18" name="Shape 18"/>
          <p:cNvSpPr/>
          <p:nvPr/>
        </p:nvSpPr>
        <p:spPr>
          <a:xfrm flipH="1">
            <a:off x="1028474" y="4166400"/>
            <a:ext cx="8369700" cy="2280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19" name="Shape 19"/>
          <p:cNvSpPr txBox="1">
            <a:spLocks noGrp="1"/>
          </p:cNvSpPr>
          <p:nvPr>
            <p:ph type="ctrTitle"/>
          </p:nvPr>
        </p:nvSpPr>
        <p:spPr>
          <a:xfrm>
            <a:off x="1028475" y="2345350"/>
            <a:ext cx="5220000" cy="11598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20" name="Shape 20"/>
          <p:cNvSpPr txBox="1">
            <a:spLocks noGrp="1"/>
          </p:cNvSpPr>
          <p:nvPr>
            <p:ph type="subTitle" idx="1"/>
          </p:nvPr>
        </p:nvSpPr>
        <p:spPr>
          <a:xfrm>
            <a:off x="1028475" y="3449650"/>
            <a:ext cx="5220000" cy="570000"/>
          </a:xfrm>
          <a:prstGeom prst="rect">
            <a:avLst/>
          </a:prstGeom>
        </p:spPr>
        <p:txBody>
          <a:bodyPr lIns="91425" tIns="91425" rIns="91425" bIns="91425" anchor="t" anchorCtr="0"/>
          <a:lstStyle>
            <a:lvl1pPr lvl="0" rtl="0">
              <a:spcBef>
                <a:spcPts val="0"/>
              </a:spcBef>
              <a:buClr>
                <a:srgbClr val="222222"/>
              </a:buClr>
              <a:buSzPct val="100000"/>
              <a:buNone/>
              <a:defRPr sz="2400"/>
            </a:lvl1pPr>
            <a:lvl2pPr lvl="1" rtl="0">
              <a:spcBef>
                <a:spcPts val="0"/>
              </a:spcBef>
              <a:buClr>
                <a:srgbClr val="222222"/>
              </a:buClr>
              <a:buNone/>
              <a:defRPr/>
            </a:lvl2pPr>
            <a:lvl3pPr lvl="2" rtl="0">
              <a:spcBef>
                <a:spcPts val="0"/>
              </a:spcBef>
              <a:buClr>
                <a:srgbClr val="222222"/>
              </a:buClr>
              <a:buNone/>
              <a:defRPr/>
            </a:lvl3pPr>
            <a:lvl4pPr lvl="3" rtl="0">
              <a:spcBef>
                <a:spcPts val="0"/>
              </a:spcBef>
              <a:buClr>
                <a:srgbClr val="222222"/>
              </a:buClr>
              <a:buSzPct val="100000"/>
              <a:buNone/>
              <a:defRPr sz="2400"/>
            </a:lvl4pPr>
            <a:lvl5pPr lvl="4" rtl="0">
              <a:spcBef>
                <a:spcPts val="0"/>
              </a:spcBef>
              <a:buClr>
                <a:srgbClr val="222222"/>
              </a:buClr>
              <a:buSzPct val="100000"/>
              <a:buNone/>
              <a:defRPr sz="2400"/>
            </a:lvl5pPr>
            <a:lvl6pPr lvl="5" rtl="0">
              <a:spcBef>
                <a:spcPts val="0"/>
              </a:spcBef>
              <a:buClr>
                <a:srgbClr val="222222"/>
              </a:buClr>
              <a:buSzPct val="100000"/>
              <a:buNone/>
              <a:defRPr sz="2400"/>
            </a:lvl6pPr>
            <a:lvl7pPr lvl="6" rtl="0">
              <a:spcBef>
                <a:spcPts val="0"/>
              </a:spcBef>
              <a:buClr>
                <a:srgbClr val="222222"/>
              </a:buClr>
              <a:buSzPct val="100000"/>
              <a:buNone/>
              <a:defRPr sz="2400"/>
            </a:lvl7pPr>
            <a:lvl8pPr lvl="7" rtl="0">
              <a:spcBef>
                <a:spcPts val="0"/>
              </a:spcBef>
              <a:buClr>
                <a:srgbClr val="222222"/>
              </a:buClr>
              <a:buSzPct val="100000"/>
              <a:buNone/>
              <a:defRPr sz="2400"/>
            </a:lvl8pPr>
            <a:lvl9pPr lvl="8" rtl="0">
              <a:spcBef>
                <a:spcPts val="0"/>
              </a:spcBef>
              <a:buClr>
                <a:srgbClr val="222222"/>
              </a:buClr>
              <a:buSzPct val="1000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1"/>
          </p:nvPr>
        </p:nvSpPr>
        <p:spPr>
          <a:xfrm>
            <a:off x="1104900" y="1277625"/>
            <a:ext cx="7581900" cy="3648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51"/>
        <p:cNvGrpSpPr/>
        <p:nvPr/>
      </p:nvGrpSpPr>
      <p:grpSpPr>
        <a:xfrm>
          <a:off x="0" y="0"/>
          <a:ext cx="0" cy="0"/>
          <a:chOff x="0" y="0"/>
          <a:chExt cx="0" cy="0"/>
        </a:xfrm>
      </p:grpSpPr>
      <p:sp>
        <p:nvSpPr>
          <p:cNvPr id="52" name="Shape 52"/>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53" name="Shape 53"/>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58" name="Shape 58"/>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1104900"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0" name="Shape 60"/>
          <p:cNvSpPr txBox="1">
            <a:spLocks noGrp="1"/>
          </p:cNvSpPr>
          <p:nvPr>
            <p:ph type="body" idx="2"/>
          </p:nvPr>
        </p:nvSpPr>
        <p:spPr>
          <a:xfrm>
            <a:off x="3652188"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1" name="Shape 61"/>
          <p:cNvSpPr txBox="1">
            <a:spLocks noGrp="1"/>
          </p:cNvSpPr>
          <p:nvPr>
            <p:ph type="body" idx="3"/>
          </p:nvPr>
        </p:nvSpPr>
        <p:spPr>
          <a:xfrm>
            <a:off x="6199477"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2" name="Shape 6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inverted">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flipH="1">
            <a:off x="472133" y="-9525"/>
            <a:ext cx="518400" cy="749100"/>
          </a:xfrm>
          <a:prstGeom prst="parallelogram">
            <a:avLst>
              <a:gd name="adj" fmla="val 75009"/>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100" name="Shape 10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4000" r="-14000"/>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1028475" y="0"/>
            <a:ext cx="5238600" cy="4020000"/>
          </a:xfrm>
          <a:prstGeom prst="rect">
            <a:avLst/>
          </a:prstGeom>
        </p:spPr>
        <p:txBody>
          <a:bodyPr lIns="91425" tIns="91425" rIns="91425" bIns="91425" anchor="b" anchorCtr="0">
            <a:noAutofit/>
          </a:bodyPr>
          <a:lstStyle/>
          <a:p>
            <a:pPr lvl="0">
              <a:spcBef>
                <a:spcPts val="0"/>
              </a:spcBef>
              <a:buNone/>
            </a:pPr>
            <a:r>
              <a:rPr lang="en" dirty="0"/>
              <a:t>Case Study:</a:t>
            </a:r>
            <a:br>
              <a:rPr lang="en" dirty="0"/>
            </a:br>
            <a:r>
              <a:rPr lang="en" dirty="0"/>
              <a:t>The Sprout Factory</a:t>
            </a:r>
          </a:p>
        </p:txBody>
      </p:sp>
      <p:sp>
        <p:nvSpPr>
          <p:cNvPr id="2" name="TextBox 1">
            <a:extLst>
              <a:ext uri="{FF2B5EF4-FFF2-40B4-BE49-F238E27FC236}">
                <a16:creationId xmlns:a16="http://schemas.microsoft.com/office/drawing/2014/main" id="{A3BB35BA-9DD8-4B3E-B043-86E2A7CE466B}"/>
              </a:ext>
            </a:extLst>
          </p:cNvPr>
          <p:cNvSpPr txBox="1"/>
          <p:nvPr/>
        </p:nvSpPr>
        <p:spPr>
          <a:xfrm>
            <a:off x="99151" y="4494882"/>
            <a:ext cx="5927075" cy="307777"/>
          </a:xfrm>
          <a:prstGeom prst="rect">
            <a:avLst/>
          </a:prstGeom>
          <a:noFill/>
        </p:spPr>
        <p:txBody>
          <a:bodyPr wrap="square" rtlCol="0">
            <a:spAutoFit/>
          </a:bodyPr>
          <a:lstStyle/>
          <a:p>
            <a:r>
              <a:rPr lang="en-US" dirty="0">
                <a:solidFill>
                  <a:schemeClr val="bg1"/>
                </a:solidFill>
              </a:rPr>
              <a:t>By Group 2: Caleb Brown, Eric </a:t>
            </a:r>
            <a:r>
              <a:rPr lang="en-US" dirty="0" err="1">
                <a:solidFill>
                  <a:schemeClr val="bg1"/>
                </a:solidFill>
              </a:rPr>
              <a:t>Langeren</a:t>
            </a:r>
            <a:r>
              <a:rPr lang="en-US" dirty="0">
                <a:solidFill>
                  <a:schemeClr val="bg1"/>
                </a:solidFill>
              </a:rPr>
              <a:t>, Keith O’Brian, Joseph Ramirez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US" dirty="0"/>
              <a:t>Sample Contact Page</a:t>
            </a:r>
            <a:endParaRPr lang="en"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pic>
        <p:nvPicPr>
          <p:cNvPr id="4" name="Picture 3">
            <a:extLst>
              <a:ext uri="{FF2B5EF4-FFF2-40B4-BE49-F238E27FC236}">
                <a16:creationId xmlns:a16="http://schemas.microsoft.com/office/drawing/2014/main" id="{97575489-41DC-4F1F-8500-F014E4CD09F9}"/>
              </a:ext>
            </a:extLst>
          </p:cNvPr>
          <p:cNvPicPr>
            <a:picLocks noChangeAspect="1"/>
          </p:cNvPicPr>
          <p:nvPr/>
        </p:nvPicPr>
        <p:blipFill>
          <a:blip r:embed="rId3"/>
          <a:stretch>
            <a:fillRect/>
          </a:stretch>
        </p:blipFill>
        <p:spPr>
          <a:xfrm>
            <a:off x="688621" y="1128889"/>
            <a:ext cx="8161867" cy="3714044"/>
          </a:xfrm>
          <a:prstGeom prst="rect">
            <a:avLst/>
          </a:prstGeom>
        </p:spPr>
      </p:pic>
    </p:spTree>
    <p:extLst>
      <p:ext uri="{BB962C8B-B14F-4D97-AF65-F5344CB8AC3E}">
        <p14:creationId xmlns:p14="http://schemas.microsoft.com/office/powerpoint/2010/main" val="33804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US" dirty="0"/>
              <a:t>Sample Welcome Page</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pPr marL="457200" lvl="0" indent="-228600" rtl="0">
              <a:spcBef>
                <a:spcPts val="0"/>
              </a:spcBef>
            </a:pPr>
            <a:endParaRPr lang="en"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pic>
        <p:nvPicPr>
          <p:cNvPr id="4" name="Picture 3">
            <a:extLst>
              <a:ext uri="{FF2B5EF4-FFF2-40B4-BE49-F238E27FC236}">
                <a16:creationId xmlns:a16="http://schemas.microsoft.com/office/drawing/2014/main" id="{5E7625E8-2A9C-4B11-BC7F-92EDEFBFB994}"/>
              </a:ext>
            </a:extLst>
          </p:cNvPr>
          <p:cNvPicPr>
            <a:picLocks noChangeAspect="1"/>
          </p:cNvPicPr>
          <p:nvPr/>
        </p:nvPicPr>
        <p:blipFill>
          <a:blip r:embed="rId3"/>
          <a:stretch>
            <a:fillRect/>
          </a:stretch>
        </p:blipFill>
        <p:spPr>
          <a:xfrm>
            <a:off x="594900" y="1055755"/>
            <a:ext cx="8312033" cy="3764602"/>
          </a:xfrm>
          <a:prstGeom prst="rect">
            <a:avLst/>
          </a:prstGeom>
        </p:spPr>
      </p:pic>
    </p:spTree>
    <p:extLst>
      <p:ext uri="{BB962C8B-B14F-4D97-AF65-F5344CB8AC3E}">
        <p14:creationId xmlns:p14="http://schemas.microsoft.com/office/powerpoint/2010/main" val="2054644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US" dirty="0"/>
              <a:t>Sample Recipe Page</a:t>
            </a:r>
            <a:endParaRPr lang="en"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pic>
        <p:nvPicPr>
          <p:cNvPr id="4" name="Picture 3">
            <a:extLst>
              <a:ext uri="{FF2B5EF4-FFF2-40B4-BE49-F238E27FC236}">
                <a16:creationId xmlns:a16="http://schemas.microsoft.com/office/drawing/2014/main" id="{5E7625E8-2A9C-4B11-BC7F-92EDEFBFB994}"/>
              </a:ext>
            </a:extLst>
          </p:cNvPr>
          <p:cNvPicPr>
            <a:picLocks noChangeAspect="1"/>
          </p:cNvPicPr>
          <p:nvPr/>
        </p:nvPicPr>
        <p:blipFill>
          <a:blip r:embed="rId3"/>
          <a:stretch>
            <a:fillRect/>
          </a:stretch>
        </p:blipFill>
        <p:spPr>
          <a:xfrm>
            <a:off x="594899" y="1055755"/>
            <a:ext cx="8278167" cy="3764602"/>
          </a:xfrm>
          <a:prstGeom prst="rect">
            <a:avLst/>
          </a:prstGeom>
        </p:spPr>
      </p:pic>
    </p:spTree>
    <p:extLst>
      <p:ext uri="{BB962C8B-B14F-4D97-AF65-F5344CB8AC3E}">
        <p14:creationId xmlns:p14="http://schemas.microsoft.com/office/powerpoint/2010/main" val="200687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US" dirty="0"/>
              <a:t>Sample Recipe Page cont.</a:t>
            </a:r>
            <a:endParaRPr lang="en"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pic>
        <p:nvPicPr>
          <p:cNvPr id="4" name="Picture 3">
            <a:extLst>
              <a:ext uri="{FF2B5EF4-FFF2-40B4-BE49-F238E27FC236}">
                <a16:creationId xmlns:a16="http://schemas.microsoft.com/office/drawing/2014/main" id="{5E7625E8-2A9C-4B11-BC7F-92EDEFBFB994}"/>
              </a:ext>
            </a:extLst>
          </p:cNvPr>
          <p:cNvPicPr>
            <a:picLocks noChangeAspect="1"/>
          </p:cNvPicPr>
          <p:nvPr/>
        </p:nvPicPr>
        <p:blipFill>
          <a:blip r:embed="rId3"/>
          <a:stretch>
            <a:fillRect/>
          </a:stretch>
        </p:blipFill>
        <p:spPr>
          <a:xfrm>
            <a:off x="594900" y="1055755"/>
            <a:ext cx="8289456" cy="3764602"/>
          </a:xfrm>
          <a:prstGeom prst="rect">
            <a:avLst/>
          </a:prstGeom>
        </p:spPr>
      </p:pic>
    </p:spTree>
    <p:extLst>
      <p:ext uri="{BB962C8B-B14F-4D97-AF65-F5344CB8AC3E}">
        <p14:creationId xmlns:p14="http://schemas.microsoft.com/office/powerpoint/2010/main" val="2173343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US" dirty="0"/>
              <a:t>Sample Supplier Page</a:t>
            </a:r>
            <a:endParaRPr lang="en"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pic>
        <p:nvPicPr>
          <p:cNvPr id="4" name="Picture 3">
            <a:extLst>
              <a:ext uri="{FF2B5EF4-FFF2-40B4-BE49-F238E27FC236}">
                <a16:creationId xmlns:a16="http://schemas.microsoft.com/office/drawing/2014/main" id="{5E7625E8-2A9C-4B11-BC7F-92EDEFBFB994}"/>
              </a:ext>
            </a:extLst>
          </p:cNvPr>
          <p:cNvPicPr>
            <a:picLocks noChangeAspect="1"/>
          </p:cNvPicPr>
          <p:nvPr/>
        </p:nvPicPr>
        <p:blipFill>
          <a:blip r:embed="rId3"/>
          <a:stretch>
            <a:fillRect/>
          </a:stretch>
        </p:blipFill>
        <p:spPr>
          <a:xfrm>
            <a:off x="594900" y="1055755"/>
            <a:ext cx="8244300" cy="3764602"/>
          </a:xfrm>
          <a:prstGeom prst="rect">
            <a:avLst/>
          </a:prstGeom>
        </p:spPr>
      </p:pic>
    </p:spTree>
    <p:extLst>
      <p:ext uri="{BB962C8B-B14F-4D97-AF65-F5344CB8AC3E}">
        <p14:creationId xmlns:p14="http://schemas.microsoft.com/office/powerpoint/2010/main" val="1301233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US" dirty="0"/>
              <a:t>Sample Supplier Page cont.</a:t>
            </a:r>
            <a:endParaRPr lang="en"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pic>
        <p:nvPicPr>
          <p:cNvPr id="4" name="Picture 3">
            <a:extLst>
              <a:ext uri="{FF2B5EF4-FFF2-40B4-BE49-F238E27FC236}">
                <a16:creationId xmlns:a16="http://schemas.microsoft.com/office/drawing/2014/main" id="{5E7625E8-2A9C-4B11-BC7F-92EDEFBFB994}"/>
              </a:ext>
            </a:extLst>
          </p:cNvPr>
          <p:cNvPicPr>
            <a:picLocks noChangeAspect="1"/>
          </p:cNvPicPr>
          <p:nvPr/>
        </p:nvPicPr>
        <p:blipFill>
          <a:blip r:embed="rId3"/>
          <a:stretch>
            <a:fillRect/>
          </a:stretch>
        </p:blipFill>
        <p:spPr>
          <a:xfrm>
            <a:off x="594900" y="1055755"/>
            <a:ext cx="8199144" cy="3764602"/>
          </a:xfrm>
          <a:prstGeom prst="rect">
            <a:avLst/>
          </a:prstGeom>
        </p:spPr>
      </p:pic>
    </p:spTree>
    <p:extLst>
      <p:ext uri="{BB962C8B-B14F-4D97-AF65-F5344CB8AC3E}">
        <p14:creationId xmlns:p14="http://schemas.microsoft.com/office/powerpoint/2010/main" val="1504296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16</a:t>
            </a:fld>
            <a:endParaRPr lang="en"/>
          </a:p>
        </p:txBody>
      </p:sp>
      <p:sp>
        <p:nvSpPr>
          <p:cNvPr id="306" name="Shape 306"/>
          <p:cNvSpPr txBox="1">
            <a:spLocks noGrp="1"/>
          </p:cNvSpPr>
          <p:nvPr>
            <p:ph type="ctrTitle" idx="4294967295"/>
          </p:nvPr>
        </p:nvSpPr>
        <p:spPr>
          <a:xfrm>
            <a:off x="1033300" y="1583350"/>
            <a:ext cx="6672600" cy="1159800"/>
          </a:xfrm>
          <a:prstGeom prst="rect">
            <a:avLst/>
          </a:prstGeom>
        </p:spPr>
        <p:txBody>
          <a:bodyPr lIns="91425" tIns="91425" rIns="91425" bIns="91425" anchor="ctr" anchorCtr="0">
            <a:noAutofit/>
          </a:bodyPr>
          <a:lstStyle/>
          <a:p>
            <a:pPr lvl="0" rtl="0">
              <a:spcBef>
                <a:spcPts val="0"/>
              </a:spcBef>
              <a:buNone/>
            </a:pPr>
            <a:r>
              <a:rPr lang="en" sz="6000">
                <a:solidFill>
                  <a:srgbClr val="FF8700"/>
                </a:solidFill>
              </a:rPr>
              <a:t>THANKS!</a:t>
            </a:r>
          </a:p>
        </p:txBody>
      </p:sp>
      <p:sp>
        <p:nvSpPr>
          <p:cNvPr id="307" name="Shape 307"/>
          <p:cNvSpPr txBox="1">
            <a:spLocks noGrp="1"/>
          </p:cNvSpPr>
          <p:nvPr>
            <p:ph type="subTitle" idx="4294967295"/>
          </p:nvPr>
        </p:nvSpPr>
        <p:spPr>
          <a:xfrm>
            <a:off x="1033300" y="2630575"/>
            <a:ext cx="7185000" cy="1159800"/>
          </a:xfrm>
          <a:prstGeom prst="rect">
            <a:avLst/>
          </a:prstGeom>
        </p:spPr>
        <p:txBody>
          <a:bodyPr lIns="91425" tIns="91425" rIns="91425" bIns="91425" anchor="t" anchorCtr="0">
            <a:noAutofit/>
          </a:bodyPr>
          <a:lstStyle/>
          <a:p>
            <a:pPr lvl="0" rtl="0">
              <a:spcBef>
                <a:spcPts val="0"/>
              </a:spcBef>
              <a:buNone/>
            </a:pPr>
            <a:r>
              <a:rPr lang="en" sz="2400" b="1" dirty="0">
                <a:solidFill>
                  <a:srgbClr val="FFFFFF"/>
                </a:solidFill>
              </a:rPr>
              <a:t>Any questions?</a:t>
            </a:r>
          </a:p>
          <a:p>
            <a:pPr lvl="0" rtl="0">
              <a:spcBef>
                <a:spcPts val="0"/>
              </a:spcBef>
              <a:buClr>
                <a:schemeClr val="dk1"/>
              </a:buClr>
              <a:buSzPct val="45833"/>
              <a:buFont typeface="Arial"/>
              <a:buNone/>
            </a:pPr>
            <a:r>
              <a:rPr lang="en" sz="2400" dirty="0">
                <a:solidFill>
                  <a:srgbClr val="FFFFFF"/>
                </a:solidFill>
              </a:rPr>
              <a:t>You can find us at @group2</a:t>
            </a:r>
            <a:r>
              <a:rPr lang="en-US" sz="2400" dirty="0">
                <a:solidFill>
                  <a:srgbClr val="FFFFFF"/>
                </a:solidFill>
              </a:rPr>
              <a:t>gmail.com</a:t>
            </a:r>
            <a:r>
              <a:rPr lang="en" sz="2400" dirty="0">
                <a:solidFill>
                  <a:srgbClr val="FFFFFF"/>
                </a:solidFill>
              </a:rPr>
              <a:t> &amp; user123@mail.me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ctrTitle" idx="4294967295"/>
          </p:nvPr>
        </p:nvSpPr>
        <p:spPr>
          <a:xfrm>
            <a:off x="3536414" y="365850"/>
            <a:ext cx="5745081" cy="1980742"/>
          </a:xfrm>
          <a:prstGeom prst="rect">
            <a:avLst/>
          </a:prstGeom>
        </p:spPr>
        <p:txBody>
          <a:bodyPr lIns="91425" tIns="91425" rIns="91425" bIns="91425" anchor="ctr" anchorCtr="0">
            <a:noAutofit/>
          </a:bodyPr>
          <a:lstStyle/>
          <a:p>
            <a:pPr lvl="0">
              <a:spcBef>
                <a:spcPts val="0"/>
              </a:spcBef>
              <a:buNone/>
            </a:pPr>
            <a:r>
              <a:rPr lang="en-US" sz="5400" dirty="0">
                <a:solidFill>
                  <a:srgbClr val="FF8700"/>
                </a:solidFill>
              </a:rPr>
              <a:t>The Sprout Factory </a:t>
            </a:r>
            <a:br>
              <a:rPr lang="en-US" sz="5400" dirty="0">
                <a:solidFill>
                  <a:srgbClr val="FF8700"/>
                </a:solidFill>
              </a:rPr>
            </a:br>
            <a:endParaRPr lang="en" sz="5400" dirty="0">
              <a:solidFill>
                <a:srgbClr val="FF8700"/>
              </a:solidFill>
            </a:endParaRPr>
          </a:p>
        </p:txBody>
      </p:sp>
      <p:sp>
        <p:nvSpPr>
          <p:cNvPr id="121" name="Shape 121"/>
          <p:cNvSpPr txBox="1">
            <a:spLocks noGrp="1"/>
          </p:cNvSpPr>
          <p:nvPr>
            <p:ph type="subTitle" idx="4294967295"/>
          </p:nvPr>
        </p:nvSpPr>
        <p:spPr>
          <a:xfrm>
            <a:off x="3934197" y="2794240"/>
            <a:ext cx="4321183" cy="1975500"/>
          </a:xfrm>
          <a:prstGeom prst="rect">
            <a:avLst/>
          </a:prstGeom>
        </p:spPr>
        <p:txBody>
          <a:bodyPr lIns="91425" tIns="91425" rIns="91425" bIns="91425" anchor="t" anchorCtr="0">
            <a:noAutofit/>
          </a:bodyPr>
          <a:lstStyle/>
          <a:p>
            <a:pPr marL="342900" lvl="0" indent="-342900" rtl="0">
              <a:spcBef>
                <a:spcPts val="0"/>
              </a:spcBef>
              <a:buFontTx/>
              <a:buChar char="-"/>
            </a:pPr>
            <a:r>
              <a:rPr lang="en-US" sz="2400" b="1" dirty="0">
                <a:solidFill>
                  <a:srgbClr val="FFFFFF"/>
                </a:solidFill>
              </a:rPr>
              <a:t>A Leader of sprouted            produce in Australia</a:t>
            </a:r>
          </a:p>
          <a:p>
            <a:pPr marL="342900" lvl="0" indent="-342900" rtl="0">
              <a:spcBef>
                <a:spcPts val="0"/>
              </a:spcBef>
              <a:buFontTx/>
              <a:buChar char="-"/>
            </a:pPr>
            <a:r>
              <a:rPr lang="en-US" sz="2400" b="1" dirty="0">
                <a:solidFill>
                  <a:srgbClr val="FFFFFF"/>
                </a:solidFill>
              </a:rPr>
              <a:t>Online commerce pioneers</a:t>
            </a:r>
          </a:p>
          <a:p>
            <a:pPr marL="342900" lvl="0" indent="-342900" rtl="0">
              <a:spcBef>
                <a:spcPts val="0"/>
              </a:spcBef>
              <a:buFontTx/>
              <a:buChar char="-"/>
            </a:pPr>
            <a:r>
              <a:rPr lang="en-US" sz="2400" b="1" dirty="0">
                <a:solidFill>
                  <a:srgbClr val="FFFFFF"/>
                </a:solidFill>
              </a:rPr>
              <a:t>Growing Internationally</a:t>
            </a:r>
          </a:p>
          <a:p>
            <a:pPr marL="342900" lvl="0" indent="-342900" rtl="0">
              <a:spcBef>
                <a:spcPts val="0"/>
              </a:spcBef>
              <a:buFontTx/>
              <a:buChar char="-"/>
            </a:pPr>
            <a:endParaRPr lang="en-US" sz="2400" b="1" dirty="0">
              <a:solidFill>
                <a:srgbClr val="FFFFFF"/>
              </a:solidFill>
            </a:endParaRPr>
          </a:p>
        </p:txBody>
      </p:sp>
      <p:sp>
        <p:nvSpPr>
          <p:cNvPr id="122" name="Shape 12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pic>
        <p:nvPicPr>
          <p:cNvPr id="123" name="Shape 123"/>
          <p:cNvPicPr preferRelativeResize="0"/>
          <p:nvPr/>
        </p:nvPicPr>
        <p:blipFill>
          <a:blip r:embed="rId3"/>
          <a:stretch>
            <a:fillRect/>
          </a:stretch>
        </p:blipFill>
        <p:spPr>
          <a:xfrm flipH="1">
            <a:off x="1266244" y="731700"/>
            <a:ext cx="3174548" cy="2105400"/>
          </a:xfrm>
          <a:prstGeom prst="parallelogram">
            <a:avLst>
              <a:gd name="adj" fmla="val 51555"/>
            </a:avLst>
          </a:prstGeom>
          <a:noFill/>
          <a:ln>
            <a:noFill/>
          </a:ln>
        </p:spPr>
      </p:pic>
      <p:sp>
        <p:nvSpPr>
          <p:cNvPr id="6" name="Shape 120">
            <a:extLst>
              <a:ext uri="{FF2B5EF4-FFF2-40B4-BE49-F238E27FC236}">
                <a16:creationId xmlns:a16="http://schemas.microsoft.com/office/drawing/2014/main" id="{F1393498-A209-417E-8EC4-9D43D4A30AF1}"/>
              </a:ext>
            </a:extLst>
          </p:cNvPr>
          <p:cNvSpPr txBox="1">
            <a:spLocks/>
          </p:cNvSpPr>
          <p:nvPr/>
        </p:nvSpPr>
        <p:spPr>
          <a:xfrm>
            <a:off x="4113843" y="920347"/>
            <a:ext cx="5745081" cy="1563518"/>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Dosis"/>
              <a:buNone/>
              <a:defRPr sz="2400" b="0" i="0" u="none" strike="noStrike" cap="none">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r>
              <a:rPr lang="en" sz="5400" dirty="0">
                <a:solidFill>
                  <a:srgbClr val="FF8700"/>
                </a:solidFill>
              </a:rPr>
              <a:t>    _______</a:t>
            </a:r>
          </a:p>
          <a:p>
            <a:r>
              <a:rPr lang="en" sz="5400" dirty="0">
                <a:solidFill>
                  <a:srgbClr val="FF8700"/>
                </a:solidFill>
              </a:rPr>
              <a:t>Who </a:t>
            </a:r>
            <a:r>
              <a:rPr lang="en-US" sz="5400" dirty="0">
                <a:solidFill>
                  <a:srgbClr val="FF8700"/>
                </a:solidFill>
              </a:rPr>
              <a:t>We</a:t>
            </a:r>
            <a:r>
              <a:rPr lang="en" sz="5400" dirty="0">
                <a:solidFill>
                  <a:srgbClr val="FF8700"/>
                </a:solidFill>
              </a:rPr>
              <a:t> 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71338" y="2244081"/>
            <a:ext cx="5220000" cy="1159800"/>
          </a:xfrm>
          <a:prstGeom prst="rect">
            <a:avLst/>
          </a:prstGeom>
        </p:spPr>
        <p:txBody>
          <a:bodyPr lIns="91425" tIns="91425" rIns="91425" bIns="91425" anchor="b" anchorCtr="0">
            <a:noAutofit/>
          </a:bodyPr>
          <a:lstStyle/>
          <a:p>
            <a:pPr lvl="0" rtl="0">
              <a:spcBef>
                <a:spcPts val="0"/>
              </a:spcBef>
              <a:buNone/>
            </a:pPr>
            <a:r>
              <a:rPr lang="en-US" dirty="0"/>
              <a:t>S.W.O.T. for The Sprout Factory</a:t>
            </a:r>
            <a:endParaRPr lang="en" dirty="0"/>
          </a:p>
        </p:txBody>
      </p:sp>
      <p:sp>
        <p:nvSpPr>
          <p:cNvPr id="129" name="Shape 129"/>
          <p:cNvSpPr txBox="1">
            <a:spLocks noGrp="1"/>
          </p:cNvSpPr>
          <p:nvPr>
            <p:ph type="subTitle" idx="1"/>
          </p:nvPr>
        </p:nvSpPr>
        <p:spPr>
          <a:xfrm>
            <a:off x="1071338" y="2582350"/>
            <a:ext cx="5220000" cy="1643062"/>
          </a:xfrm>
          <a:prstGeom prst="rect">
            <a:avLst/>
          </a:prstGeom>
        </p:spPr>
        <p:txBody>
          <a:bodyPr lIns="91425" tIns="91425" rIns="91425" bIns="91425" anchor="t" anchorCtr="0">
            <a:noAutofit/>
          </a:bodyPr>
          <a:lstStyle/>
          <a:p>
            <a:pPr lvl="0" rtl="0">
              <a:spcBef>
                <a:spcPts val="0"/>
              </a:spcBef>
              <a:buNone/>
            </a:pPr>
            <a:r>
              <a:rPr lang="en" dirty="0"/>
              <a:t> </a:t>
            </a:r>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rtl="0">
              <a:spcBef>
                <a:spcPts val="0"/>
              </a:spcBef>
              <a:buNone/>
            </a:pPr>
            <a:r>
              <a:rPr lang="en-US" dirty="0"/>
              <a:t>S.W.O.T.</a:t>
            </a:r>
            <a:endParaRPr lang="en" dirty="0"/>
          </a:p>
        </p:txBody>
      </p:sp>
      <p:sp>
        <p:nvSpPr>
          <p:cNvPr id="255" name="Shape 255"/>
          <p:cNvSpPr txBox="1">
            <a:spLocks noGrp="1"/>
          </p:cNvSpPr>
          <p:nvPr>
            <p:ph type="body" idx="1"/>
          </p:nvPr>
        </p:nvSpPr>
        <p:spPr>
          <a:xfrm>
            <a:off x="1286540" y="1376750"/>
            <a:ext cx="2543151" cy="1645800"/>
          </a:xfrm>
          <a:prstGeom prst="rect">
            <a:avLst/>
          </a:prstGeom>
        </p:spPr>
        <p:txBody>
          <a:bodyPr lIns="91425" tIns="91425" rIns="91425" bIns="91425" anchor="t" anchorCtr="0">
            <a:noAutofit/>
          </a:bodyPr>
          <a:lstStyle/>
          <a:p>
            <a:pPr lvl="0" rtl="0">
              <a:spcBef>
                <a:spcPts val="0"/>
              </a:spcBef>
              <a:buNone/>
            </a:pPr>
            <a:r>
              <a:rPr lang="en-US" b="1" dirty="0"/>
              <a:t>Strengths</a:t>
            </a:r>
            <a:endParaRPr lang="en" b="1" dirty="0"/>
          </a:p>
          <a:p>
            <a:pPr marL="171450" lvl="0" indent="-171450">
              <a:buFontTx/>
              <a:buChar char="-"/>
            </a:pPr>
            <a:r>
              <a:rPr lang="en-US" sz="1400" dirty="0"/>
              <a:t>Production capacity </a:t>
            </a:r>
          </a:p>
          <a:p>
            <a:pPr marL="171450" lvl="0" indent="-171450">
              <a:buFontTx/>
              <a:buChar char="-"/>
            </a:pPr>
            <a:r>
              <a:rPr lang="en-US" sz="1400" dirty="0"/>
              <a:t>Prime location for Asian markets</a:t>
            </a:r>
          </a:p>
          <a:p>
            <a:pPr marL="171450" lvl="0" indent="-171450">
              <a:buFontTx/>
              <a:buChar char="-"/>
            </a:pPr>
            <a:r>
              <a:rPr lang="en-US" sz="1400" dirty="0"/>
              <a:t>E-commerce experience</a:t>
            </a:r>
          </a:p>
          <a:p>
            <a:pPr marL="171450" lvl="0" indent="-171450">
              <a:buFontTx/>
              <a:buChar char="-"/>
            </a:pPr>
            <a:r>
              <a:rPr lang="en-US" sz="1400" dirty="0"/>
              <a:t>Diverse line of products</a:t>
            </a:r>
            <a:endParaRPr lang="en" sz="1400" dirty="0"/>
          </a:p>
        </p:txBody>
      </p:sp>
      <p:sp>
        <p:nvSpPr>
          <p:cNvPr id="256" name="Shape 256"/>
          <p:cNvSpPr txBox="1">
            <a:spLocks noGrp="1"/>
          </p:cNvSpPr>
          <p:nvPr>
            <p:ph type="body" idx="2"/>
          </p:nvPr>
        </p:nvSpPr>
        <p:spPr>
          <a:xfrm>
            <a:off x="4795284" y="1376750"/>
            <a:ext cx="3476846" cy="1645800"/>
          </a:xfrm>
          <a:prstGeom prst="rect">
            <a:avLst/>
          </a:prstGeom>
        </p:spPr>
        <p:txBody>
          <a:bodyPr lIns="91425" tIns="91425" rIns="91425" bIns="91425" anchor="t" anchorCtr="0">
            <a:noAutofit/>
          </a:bodyPr>
          <a:lstStyle/>
          <a:p>
            <a:pPr lvl="0" rtl="0">
              <a:spcBef>
                <a:spcPts val="0"/>
              </a:spcBef>
              <a:buNone/>
            </a:pPr>
            <a:r>
              <a:rPr lang="en-US" b="1" dirty="0"/>
              <a:t>Weaknesses</a:t>
            </a:r>
            <a:endParaRPr lang="en" b="1" dirty="0"/>
          </a:p>
          <a:p>
            <a:pPr marL="171450" lvl="0" indent="-171450">
              <a:buFontTx/>
              <a:buChar char="-"/>
            </a:pPr>
            <a:r>
              <a:rPr lang="en-US" sz="1400" dirty="0"/>
              <a:t>Outdated and Underutilized   </a:t>
            </a:r>
          </a:p>
          <a:p>
            <a:pPr marL="171450" lvl="0" indent="-171450">
              <a:buFontTx/>
              <a:buChar char="-"/>
            </a:pPr>
            <a:r>
              <a:rPr lang="en-US" sz="1400" dirty="0"/>
              <a:t>e-commerce site </a:t>
            </a:r>
          </a:p>
          <a:p>
            <a:pPr marL="171450" lvl="0" indent="-171450">
              <a:buFontTx/>
              <a:buChar char="-"/>
            </a:pPr>
            <a:r>
              <a:rPr lang="en-US" sz="1400" dirty="0"/>
              <a:t>Non-organic yields higher profit margin</a:t>
            </a:r>
          </a:p>
          <a:p>
            <a:pPr marL="171450" lvl="0" indent="-171450">
              <a:buFontTx/>
              <a:buChar char="-"/>
            </a:pPr>
            <a:r>
              <a:rPr lang="en-US" sz="1400" dirty="0"/>
              <a:t>R &amp; D speed must increase</a:t>
            </a:r>
          </a:p>
          <a:p>
            <a:pPr marL="171450" lvl="0" indent="-171450">
              <a:buFontTx/>
              <a:buChar char="-"/>
            </a:pPr>
            <a:r>
              <a:rPr lang="en-US" sz="1400" dirty="0"/>
              <a:t>New markets available by ocean freight</a:t>
            </a:r>
            <a:endParaRPr lang="en" sz="1400" dirty="0"/>
          </a:p>
        </p:txBody>
      </p:sp>
      <p:sp>
        <p:nvSpPr>
          <p:cNvPr id="257" name="Shape 257"/>
          <p:cNvSpPr txBox="1">
            <a:spLocks noGrp="1"/>
          </p:cNvSpPr>
          <p:nvPr>
            <p:ph type="body" idx="3"/>
          </p:nvPr>
        </p:nvSpPr>
        <p:spPr>
          <a:xfrm>
            <a:off x="4795284" y="3022550"/>
            <a:ext cx="3034116" cy="1645800"/>
          </a:xfrm>
          <a:prstGeom prst="rect">
            <a:avLst/>
          </a:prstGeom>
        </p:spPr>
        <p:txBody>
          <a:bodyPr lIns="91425" tIns="91425" rIns="91425" bIns="91425" anchor="t" anchorCtr="0">
            <a:noAutofit/>
          </a:bodyPr>
          <a:lstStyle/>
          <a:p>
            <a:pPr lvl="0" rtl="0">
              <a:spcBef>
                <a:spcPts val="0"/>
              </a:spcBef>
              <a:buNone/>
            </a:pPr>
            <a:r>
              <a:rPr lang="en-US" b="1" dirty="0"/>
              <a:t>Opportunities</a:t>
            </a:r>
            <a:endParaRPr lang="en" b="1" dirty="0"/>
          </a:p>
          <a:p>
            <a:pPr marL="171450" lvl="0" indent="-171450">
              <a:buFontTx/>
              <a:buChar char="-"/>
            </a:pPr>
            <a:r>
              <a:rPr lang="en-US" sz="1400" dirty="0"/>
              <a:t>Organic produce demand is high</a:t>
            </a:r>
          </a:p>
          <a:p>
            <a:pPr marL="171450" lvl="0" indent="-171450">
              <a:buFontTx/>
              <a:buChar char="-"/>
            </a:pPr>
            <a:r>
              <a:rPr lang="en-US" sz="1400" dirty="0"/>
              <a:t>New products or services to offer</a:t>
            </a:r>
          </a:p>
          <a:p>
            <a:pPr marL="171450" lvl="0" indent="-171450">
              <a:buFontTx/>
              <a:buChar char="-"/>
            </a:pPr>
            <a:r>
              <a:rPr lang="en-US" sz="1400" dirty="0"/>
              <a:t>Partner with new market communities</a:t>
            </a:r>
          </a:p>
          <a:p>
            <a:pPr marL="171450" lvl="0" indent="-171450">
              <a:buFontTx/>
              <a:buChar char="-"/>
            </a:pPr>
            <a:r>
              <a:rPr lang="en-US" sz="1400" dirty="0"/>
              <a:t>Diverse line of products</a:t>
            </a:r>
            <a:endParaRPr lang="en" sz="1400" dirty="0"/>
          </a:p>
          <a:p>
            <a:pPr lvl="0" rtl="0">
              <a:spcBef>
                <a:spcPts val="0"/>
              </a:spcBef>
              <a:buNone/>
            </a:pPr>
            <a:endParaRPr sz="1200" dirty="0"/>
          </a:p>
        </p:txBody>
      </p:sp>
      <p:sp>
        <p:nvSpPr>
          <p:cNvPr id="258" name="Shape 258"/>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
        <p:nvSpPr>
          <p:cNvPr id="261" name="Shape 261"/>
          <p:cNvSpPr txBox="1">
            <a:spLocks noGrp="1"/>
          </p:cNvSpPr>
          <p:nvPr>
            <p:ph type="body" idx="3"/>
          </p:nvPr>
        </p:nvSpPr>
        <p:spPr>
          <a:xfrm>
            <a:off x="1180214" y="2881423"/>
            <a:ext cx="2828260" cy="1798053"/>
          </a:xfrm>
          <a:prstGeom prst="rect">
            <a:avLst/>
          </a:prstGeom>
        </p:spPr>
        <p:txBody>
          <a:bodyPr lIns="91425" tIns="91425" rIns="91425" bIns="91425" anchor="t" anchorCtr="0">
            <a:noAutofit/>
          </a:bodyPr>
          <a:lstStyle/>
          <a:p>
            <a:pPr lvl="0" rtl="0">
              <a:spcBef>
                <a:spcPts val="0"/>
              </a:spcBef>
              <a:buNone/>
            </a:pPr>
            <a:r>
              <a:rPr lang="en-US" b="1" dirty="0"/>
              <a:t>Threats</a:t>
            </a:r>
            <a:endParaRPr lang="en" b="1" dirty="0"/>
          </a:p>
          <a:p>
            <a:pPr marL="171450" lvl="0" indent="-171450">
              <a:buFontTx/>
              <a:buChar char="-"/>
            </a:pPr>
            <a:r>
              <a:rPr lang="en-US" sz="1400" dirty="0"/>
              <a:t>Other produce competitors</a:t>
            </a:r>
          </a:p>
          <a:p>
            <a:pPr marL="171450" lvl="0" indent="-171450">
              <a:buFontTx/>
              <a:buChar char="-"/>
            </a:pPr>
            <a:r>
              <a:rPr lang="en-US" sz="1400" dirty="0"/>
              <a:t>Economic concerns in target markets</a:t>
            </a:r>
          </a:p>
          <a:p>
            <a:pPr marL="171450" lvl="0" indent="-171450">
              <a:buFontTx/>
              <a:buChar char="-"/>
            </a:pPr>
            <a:r>
              <a:rPr lang="en-US" sz="1400" dirty="0"/>
              <a:t>New markets hesitant to adopt our products</a:t>
            </a:r>
          </a:p>
          <a:p>
            <a:pPr marL="171450" lvl="0" indent="-171450">
              <a:buFontTx/>
              <a:buChar char="-"/>
            </a:pPr>
            <a:r>
              <a:rPr lang="en-US" sz="1400" dirty="0"/>
              <a:t>Falling behind technologically</a:t>
            </a:r>
          </a:p>
          <a:p>
            <a:pPr marL="171450" lvl="0" indent="-171450">
              <a:buFontTx/>
              <a:buChar char="-"/>
            </a:pPr>
            <a:endParaRPr lang="en" sz="1200" dirty="0"/>
          </a:p>
          <a:p>
            <a:pPr lvl="0" rtl="0">
              <a:spcBef>
                <a:spcPts val="0"/>
              </a:spcBef>
              <a:buNone/>
            </a:pPr>
            <a:endParaRPr sz="1200" dirty="0"/>
          </a:p>
        </p:txBody>
      </p:sp>
      <p:cxnSp>
        <p:nvCxnSpPr>
          <p:cNvPr id="7" name="Straight Connector 6">
            <a:extLst>
              <a:ext uri="{FF2B5EF4-FFF2-40B4-BE49-F238E27FC236}">
                <a16:creationId xmlns:a16="http://schemas.microsoft.com/office/drawing/2014/main" id="{010F61D6-F83E-490E-8439-6861DDC42A15}"/>
              </a:ext>
            </a:extLst>
          </p:cNvPr>
          <p:cNvCxnSpPr/>
          <p:nvPr/>
        </p:nvCxnSpPr>
        <p:spPr>
          <a:xfrm>
            <a:off x="4306185" y="1560573"/>
            <a:ext cx="0" cy="2923954"/>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1885950"/>
            <a:ext cx="5220000" cy="1619200"/>
          </a:xfrm>
          <a:prstGeom prst="rect">
            <a:avLst/>
          </a:prstGeom>
        </p:spPr>
        <p:txBody>
          <a:bodyPr lIns="91425" tIns="91425" rIns="91425" bIns="91425" anchor="b" anchorCtr="0">
            <a:noAutofit/>
          </a:bodyPr>
          <a:lstStyle/>
          <a:p>
            <a:pPr lvl="0" rtl="0">
              <a:spcBef>
                <a:spcPts val="0"/>
              </a:spcBef>
              <a:buNone/>
            </a:pPr>
            <a:r>
              <a:rPr lang="en-US" dirty="0"/>
              <a:t>DBMS of choice:</a:t>
            </a:r>
            <a:br>
              <a:rPr lang="en-US" dirty="0"/>
            </a:br>
            <a:r>
              <a:rPr lang="en-US" dirty="0"/>
              <a:t>MS SQL Server</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Tree>
    <p:extLst>
      <p:ext uri="{BB962C8B-B14F-4D97-AF65-F5344CB8AC3E}">
        <p14:creationId xmlns:p14="http://schemas.microsoft.com/office/powerpoint/2010/main" val="302469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dirty="0"/>
              <a:t>M</a:t>
            </a:r>
            <a:r>
              <a:rPr lang="en-US" dirty="0"/>
              <a:t>S SQL Server</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a:t>MS SQL Azure based – low hourly cost</a:t>
            </a:r>
          </a:p>
          <a:p>
            <a:r>
              <a:rPr lang="en-US" sz="2800" dirty="0"/>
              <a:t>$.015 for MS SQL Standard with 50GB storage and 100 Databases per pool wit 50 Elastic Database Transaction Units (</a:t>
            </a:r>
            <a:r>
              <a:rPr lang="en-US" sz="2800" dirty="0" err="1"/>
              <a:t>eDTU</a:t>
            </a:r>
            <a:r>
              <a:rPr lang="en-US" sz="2800" dirty="0"/>
              <a:t>) per database</a:t>
            </a:r>
          </a:p>
          <a:p>
            <a:r>
              <a:rPr lang="en-US" sz="2800" dirty="0"/>
              <a:t>$1,314 per year </a:t>
            </a:r>
          </a:p>
          <a:p>
            <a:r>
              <a:rPr lang="en-US" sz="2800" dirty="0"/>
              <a:t>Scalable on the fly</a:t>
            </a:r>
          </a:p>
          <a:p>
            <a:r>
              <a:rPr lang="en-US" sz="2800" dirty="0"/>
              <a:t>Upgraded 24/7 support at $300 per month</a:t>
            </a:r>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5" y="1885950"/>
            <a:ext cx="5220000" cy="1619200"/>
          </a:xfrm>
          <a:prstGeom prst="rect">
            <a:avLst/>
          </a:prstGeom>
        </p:spPr>
        <p:txBody>
          <a:bodyPr lIns="91425" tIns="91425" rIns="91425" bIns="91425" anchor="b" anchorCtr="0">
            <a:noAutofit/>
          </a:bodyPr>
          <a:lstStyle/>
          <a:p>
            <a:pPr lvl="0" rtl="0">
              <a:spcBef>
                <a:spcPts val="0"/>
              </a:spcBef>
              <a:buNone/>
            </a:pPr>
            <a:r>
              <a:rPr lang="en-US" dirty="0"/>
              <a:t>The Sprout Factory Web App</a:t>
            </a:r>
            <a:endParaRPr lang="en" dirty="0"/>
          </a:p>
        </p:txBody>
      </p:sp>
      <p:sp>
        <p:nvSpPr>
          <p:cNvPr id="129" name="Shape 129"/>
          <p:cNvSpPr txBox="1">
            <a:spLocks noGrp="1"/>
          </p:cNvSpPr>
          <p:nvPr>
            <p:ph type="subTitle" idx="1"/>
          </p:nvPr>
        </p:nvSpPr>
        <p:spPr>
          <a:xfrm>
            <a:off x="1028475" y="3449650"/>
            <a:ext cx="5220000" cy="570000"/>
          </a:xfrm>
          <a:prstGeom prst="rect">
            <a:avLst/>
          </a:prstGeom>
        </p:spPr>
        <p:txBody>
          <a:bodyPr lIns="91425" tIns="91425" rIns="91425" bIns="91425" anchor="t" anchorCtr="0">
            <a:noAutofit/>
          </a:bodyPr>
          <a:lstStyle/>
          <a:p>
            <a:pPr lvl="0" rtl="0">
              <a:spcBef>
                <a:spcPts val="0"/>
              </a:spcBef>
              <a:buNone/>
            </a:pPr>
            <a:endParaRPr lang="en"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Tree>
    <p:extLst>
      <p:ext uri="{BB962C8B-B14F-4D97-AF65-F5344CB8AC3E}">
        <p14:creationId xmlns:p14="http://schemas.microsoft.com/office/powerpoint/2010/main" val="216172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US" dirty="0"/>
              <a:t>Sample Information Page</a:t>
            </a:r>
            <a:endParaRPr lang="en"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pic>
        <p:nvPicPr>
          <p:cNvPr id="3" name="Picture 2">
            <a:extLst>
              <a:ext uri="{FF2B5EF4-FFF2-40B4-BE49-F238E27FC236}">
                <a16:creationId xmlns:a16="http://schemas.microsoft.com/office/drawing/2014/main" id="{9D31DAF6-A340-4876-81C4-584E1C7A79AA}"/>
              </a:ext>
            </a:extLst>
          </p:cNvPr>
          <p:cNvPicPr>
            <a:picLocks noChangeAspect="1"/>
          </p:cNvPicPr>
          <p:nvPr/>
        </p:nvPicPr>
        <p:blipFill>
          <a:blip r:embed="rId3"/>
          <a:stretch>
            <a:fillRect/>
          </a:stretch>
        </p:blipFill>
        <p:spPr>
          <a:xfrm>
            <a:off x="594900" y="1117600"/>
            <a:ext cx="8249945" cy="3725333"/>
          </a:xfrm>
          <a:prstGeom prst="rect">
            <a:avLst/>
          </a:prstGeom>
        </p:spPr>
      </p:pic>
    </p:spTree>
    <p:extLst>
      <p:ext uri="{BB962C8B-B14F-4D97-AF65-F5344CB8AC3E}">
        <p14:creationId xmlns:p14="http://schemas.microsoft.com/office/powerpoint/2010/main" val="21109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US" dirty="0"/>
              <a:t>Sample Product Gallery Page</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pPr marL="457200" lvl="0" indent="-228600" rtl="0">
              <a:spcBef>
                <a:spcPts val="0"/>
              </a:spcBef>
            </a:pPr>
            <a:endParaRPr lang="en"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pic>
        <p:nvPicPr>
          <p:cNvPr id="4" name="Picture 3">
            <a:extLst>
              <a:ext uri="{FF2B5EF4-FFF2-40B4-BE49-F238E27FC236}">
                <a16:creationId xmlns:a16="http://schemas.microsoft.com/office/drawing/2014/main" id="{A8E2A91F-CE00-449A-A3E3-0BF9253BA51A}"/>
              </a:ext>
            </a:extLst>
          </p:cNvPr>
          <p:cNvPicPr>
            <a:picLocks noChangeAspect="1"/>
          </p:cNvPicPr>
          <p:nvPr/>
        </p:nvPicPr>
        <p:blipFill>
          <a:blip r:embed="rId3"/>
          <a:stretch>
            <a:fillRect/>
          </a:stretch>
        </p:blipFill>
        <p:spPr>
          <a:xfrm>
            <a:off x="699911" y="1104197"/>
            <a:ext cx="8205611" cy="3730732"/>
          </a:xfrm>
          <a:prstGeom prst="rect">
            <a:avLst/>
          </a:prstGeom>
        </p:spPr>
      </p:pic>
    </p:spTree>
    <p:extLst>
      <p:ext uri="{BB962C8B-B14F-4D97-AF65-F5344CB8AC3E}">
        <p14:creationId xmlns:p14="http://schemas.microsoft.com/office/powerpoint/2010/main" val="2715493263"/>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1287</Words>
  <Application>Microsoft Office PowerPoint</Application>
  <PresentationFormat>On-screen Show (16:9)</PresentationFormat>
  <Paragraphs>145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Dosis</vt:lpstr>
      <vt:lpstr>Roboto</vt:lpstr>
      <vt:lpstr>William template</vt:lpstr>
      <vt:lpstr>Case Study: The Sprout Factory</vt:lpstr>
      <vt:lpstr>The Sprout Factory  </vt:lpstr>
      <vt:lpstr>S.W.O.T. for The Sprout Factory</vt:lpstr>
      <vt:lpstr>S.W.O.T.</vt:lpstr>
      <vt:lpstr>DBMS of choice: MS SQL Server</vt:lpstr>
      <vt:lpstr>MS SQL Server</vt:lpstr>
      <vt:lpstr>The Sprout Factory Web App</vt:lpstr>
      <vt:lpstr>Sample Information Page</vt:lpstr>
      <vt:lpstr>Sample Product Gallery Page</vt:lpstr>
      <vt:lpstr>Sample Contact Page</vt:lpstr>
      <vt:lpstr>Sample Welcome Page</vt:lpstr>
      <vt:lpstr>Sample Recipe Page</vt:lpstr>
      <vt:lpstr>Sample Recipe Page cont.</vt:lpstr>
      <vt:lpstr>Sample Supplier Page</vt:lpstr>
      <vt:lpstr>Sample Supplier Page cont.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The Sprout Factory</dc:title>
  <dc:creator>$$$$$</dc:creator>
  <cp:lastModifiedBy>Joseph Ramirez</cp:lastModifiedBy>
  <cp:revision>39</cp:revision>
  <dcterms:modified xsi:type="dcterms:W3CDTF">2017-07-17T03:56:42Z</dcterms:modified>
</cp:coreProperties>
</file>