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72" r:id="rId10"/>
    <p:sldId id="273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7252-2608-4B86-A7CB-798804A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06DE-2CC5-4C0D-A13D-0BCB701F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Shapiro –Wilk Normality Test,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Two Hypotheses: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 : The distribution is normal.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 : The distribution is not normal.</a:t>
            </a:r>
          </a:p>
          <a:p>
            <a:r>
              <a:rPr lang="en-US" sz="2400" dirty="0"/>
              <a:t>Significance level:</a:t>
            </a:r>
          </a:p>
          <a:p>
            <a:pPr lvl="1">
              <a:lnSpc>
                <a:spcPct val="120000"/>
              </a:lnSpc>
            </a:pPr>
            <a:r>
              <a:rPr lang="el-GR" sz="2000" dirty="0"/>
              <a:t>α</a:t>
            </a:r>
            <a:r>
              <a:rPr lang="en-US" sz="2000" dirty="0"/>
              <a:t> = .05</a:t>
            </a:r>
          </a:p>
          <a:p>
            <a:r>
              <a:rPr lang="en-US" sz="2400" dirty="0"/>
              <a:t>P-value: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 the case of ABV, p-value = ~0.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This is the probability of observing an as-or-more extreme distribution.</a:t>
            </a:r>
          </a:p>
          <a:p>
            <a:r>
              <a:rPr lang="en-US" sz="2400" dirty="0"/>
              <a:t>Conclusion: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Since our p-value is lower than </a:t>
            </a:r>
            <a:r>
              <a:rPr lang="el-GR" sz="2000" dirty="0"/>
              <a:t>α</a:t>
            </a:r>
            <a:r>
              <a:rPr lang="en-US" sz="2000" dirty="0"/>
              <a:t>, we REJECT the Ho. We can conclude that there is sufficient evidence of non-normality in the distribution.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If the p-value was greater than .05, we would FAIL TO REJECT the Ho. In this case, we would say that there is not sufficient evidence of a non-normal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135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5D229-2BAA-485B-AFEB-E90F44C92A1E}"/>
              </a:ext>
            </a:extLst>
          </p:cNvPr>
          <p:cNvSpPr txBox="1"/>
          <p:nvPr/>
        </p:nvSpPr>
        <p:spPr>
          <a:xfrm>
            <a:off x="2831498" y="6118918"/>
            <a:ext cx="64739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many breweries already in high-population areas such as Texas &amp; California, expansion into Georgia &amp; Florida may be ideal.</a:t>
            </a:r>
          </a:p>
        </p:txBody>
      </p:sp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dirty="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 dirty="0"/>
              <a:t>62 NA values for ABV (62/2410 = 3%)</a:t>
            </a:r>
          </a:p>
          <a:p>
            <a:pPr lvl="1"/>
            <a:r>
              <a:rPr lang="en-US" sz="1700" dirty="0"/>
              <a:t>1005 NA values for IBU (1005/2410 = 42%)</a:t>
            </a:r>
          </a:p>
          <a:p>
            <a:pPr lvl="1"/>
            <a:r>
              <a:rPr lang="en-US" sz="1700" dirty="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To avoid removing &gt;40% of the dataset, we can impute by mean ABV / IBU.</a:t>
            </a:r>
          </a:p>
          <a:p>
            <a:pPr lvl="1"/>
            <a:r>
              <a:rPr lang="en-US" sz="1700" dirty="0"/>
              <a:t>Splitting the dataset up by Style categories can give us a more accurate mean to impute.</a:t>
            </a:r>
          </a:p>
          <a:p>
            <a:pPr lvl="1"/>
            <a:r>
              <a:rPr lang="en-US" sz="1700" dirty="0"/>
              <a:t>Style groups: (‘Ale’, ‘IPA’, ‘Stout’, ‘Lager’, ‘Other’).</a:t>
            </a:r>
          </a:p>
          <a:p>
            <a:endParaRPr lang="en-US" sz="1700" dirty="0"/>
          </a:p>
          <a:p>
            <a:r>
              <a:rPr lang="en-US" sz="1700" dirty="0"/>
              <a:t>Lastly, there are 5 NA values in the Style column (5/2410 = 0.2%) </a:t>
            </a:r>
          </a:p>
          <a:p>
            <a:pPr lvl="1"/>
            <a:r>
              <a:rPr lang="en-US" sz="1700" dirty="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Median IBU / ABV by State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there is a large range of mean IBUs, the majority of states exist within 30-40 IBU.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44 (88%) of states have a median ABV between .05 and .06.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D14245-C6ED-4939-94FC-B736162F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6"/>
            <a:ext cx="5559480" cy="3432978"/>
          </a:xfrm>
          <a:prstGeom prst="rect">
            <a:avLst/>
          </a:prstGeom>
        </p:spPr>
      </p:pic>
      <p:pic>
        <p:nvPicPr>
          <p:cNvPr id="6" name="Picture 5" descr="Chart, background pattern&#10;&#10;Description automatically generated">
            <a:extLst>
              <a:ext uri="{FF2B5EF4-FFF2-40B4-BE49-F238E27FC236}">
                <a16:creationId xmlns:a16="http://schemas.microsoft.com/office/drawing/2014/main" id="{D240E897-16A0-4433-83DF-C35DFCE3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9895"/>
            <a:ext cx="5546955" cy="3425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F4C96-3837-4B5E-AAAC-1A06CEC3D997}"/>
              </a:ext>
            </a:extLst>
          </p:cNvPr>
          <p:cNvSpPr txBox="1"/>
          <p:nvPr/>
        </p:nvSpPr>
        <p:spPr>
          <a:xfrm>
            <a:off x="3285215" y="6181903"/>
            <a:ext cx="533514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mean IBU and ABV should ideally be within the range of 30-40 IBU and 5%-6% ABV.</a:t>
            </a:r>
          </a:p>
        </p:txBody>
      </p:sp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 bulk of beers exist within 4.5 – 7 percent ABV, there are outliers with higher ABV percentages (up to 12.8%).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46541"/>
              </p:ext>
            </p:extLst>
          </p:nvPr>
        </p:nvGraphicFramePr>
        <p:xfrm>
          <a:off x="240761" y="56473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2BCE148-D4EC-4DA5-A8AA-382C95B7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14" y="2308938"/>
            <a:ext cx="5008675" cy="3091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8AF6E-0151-4A40-9869-AABC585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1" y="2308938"/>
            <a:ext cx="5008676" cy="3091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4450-5DCE-4129-AA0A-E7D9C9BE52DB}"/>
              </a:ext>
            </a:extLst>
          </p:cNvPr>
          <p:cNvSpPr txBox="1"/>
          <p:nvPr/>
        </p:nvSpPr>
        <p:spPr>
          <a:xfrm>
            <a:off x="7267073" y="5581739"/>
            <a:ext cx="47358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While many of our beers may exist in the popular range of 4.5-7% ABV, there is demand for more alcoholic beverages.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ABV and IBU have a moderate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As ABV changes, we can moderately expect IBU to move in the same direction.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BE780-078D-475D-B3DE-062ACD4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4" y="2661430"/>
            <a:ext cx="5480050" cy="338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A7CC9-FA9C-41BE-9A9D-28DC44C207EE}"/>
              </a:ext>
            </a:extLst>
          </p:cNvPr>
          <p:cNvSpPr txBox="1"/>
          <p:nvPr/>
        </p:nvSpPr>
        <p:spPr>
          <a:xfrm>
            <a:off x="7239572" y="3890752"/>
            <a:ext cx="473587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creating new products, we should aim to have compatible ABV and IBU. For example, a high-ABV and low-IBU beverage would not fit into the market.</a:t>
            </a:r>
          </a:p>
        </p:txBody>
      </p:sp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0D83-E0FD-436A-8C88-9AC93315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KNN 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3DDC-DE43-4114-98F3-9FA43B77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Using this modeling, we consider a beer’s K nearest neighbors to determine if they are an Ale or an IPA.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Beers are plotted by their ABV and IBU.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Each neighbor holds 1 vote, majority wins.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Sensitivity: Proportion of ‘Ale’ predictions that are correct.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Specificity: Proportion of ‘IPA’ predictions that are correct.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6B6356-688F-40D0-BA7A-C369E7FE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04" y="2470651"/>
            <a:ext cx="4488373" cy="277157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579B12-F94A-440E-8145-84C0D744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8323"/>
              </p:ext>
            </p:extLst>
          </p:nvPr>
        </p:nvGraphicFramePr>
        <p:xfrm>
          <a:off x="6079297" y="2565144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Maximum 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91.2%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Sensitivity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95.0%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13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Specificity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88.2%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E4BF74-EA05-4614-B017-30D902D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51136"/>
              </p:ext>
            </p:extLst>
          </p:nvPr>
        </p:nvGraphicFramePr>
        <p:xfrm>
          <a:off x="6112704" y="4660813"/>
          <a:ext cx="5546956" cy="1727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5974">
                  <a:extLst>
                    <a:ext uri="{9D8B030D-6E8A-4147-A177-3AD203B41FA5}">
                      <a16:colId xmlns:a16="http://schemas.microsoft.com/office/drawing/2014/main" val="3146153261"/>
                    </a:ext>
                  </a:extLst>
                </a:gridCol>
                <a:gridCol w="2250304">
                  <a:extLst>
                    <a:ext uri="{9D8B030D-6E8A-4147-A177-3AD203B41FA5}">
                      <a16:colId xmlns:a16="http://schemas.microsoft.com/office/drawing/2014/main" val="2940848280"/>
                    </a:ext>
                  </a:extLst>
                </a:gridCol>
                <a:gridCol w="980678">
                  <a:extLst>
                    <a:ext uri="{9D8B030D-6E8A-4147-A177-3AD203B41FA5}">
                      <a16:colId xmlns:a16="http://schemas.microsoft.com/office/drawing/2014/main" val="1326506330"/>
                    </a:ext>
                  </a:extLst>
                </a:gridCol>
              </a:tblGrid>
              <a:tr h="4241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Statistic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</a:t>
                      </a:r>
                    </a:p>
                  </a:txBody>
                  <a:tcPr marL="157609" marR="157609" marT="78804" marB="7880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03977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Accuracy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91.7%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45673424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Sensitivity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95.1%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2343149834"/>
                  </a:ext>
                </a:extLst>
              </a:tr>
              <a:tr h="2424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Specificity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86.2%</a:t>
                      </a:r>
                    </a:p>
                  </a:txBody>
                  <a:tcPr marL="157609" marR="157609" marT="78804" marB="78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57609" marR="157609" marT="78804" marB="78804"/>
                </a:tc>
                <a:extLst>
                  <a:ext uri="{0D108BD9-81ED-4DB2-BD59-A6C34878D82A}">
                    <a16:rowId xmlns:a16="http://schemas.microsoft.com/office/drawing/2014/main" val="1933025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6264E9-F87D-47C0-83F3-ABFD24EF8790}"/>
              </a:ext>
            </a:extLst>
          </p:cNvPr>
          <p:cNvSpPr txBox="1"/>
          <p:nvPr/>
        </p:nvSpPr>
        <p:spPr>
          <a:xfrm>
            <a:off x="1420923" y="2373011"/>
            <a:ext cx="379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Accuracy of 100 Models by K-value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F28D-C077-4413-A64C-EDB447F2A9DA}"/>
              </a:ext>
            </a:extLst>
          </p:cNvPr>
          <p:cNvSpPr txBox="1"/>
          <p:nvPr/>
        </p:nvSpPr>
        <p:spPr>
          <a:xfrm>
            <a:off x="805108" y="5224538"/>
            <a:ext cx="473587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considering only ABV and IBU, a KNN model can identify whether a beer is an Ale or IPA with &gt;90% accuracy. Therefore, we can conclude that ABV and IBU do not vary extremely within Styles.</a:t>
            </a:r>
          </a:p>
        </p:txBody>
      </p:sp>
    </p:spTree>
    <p:extLst>
      <p:ext uri="{BB962C8B-B14F-4D97-AF65-F5344CB8AC3E}">
        <p14:creationId xmlns:p14="http://schemas.microsoft.com/office/powerpoint/2010/main" val="4898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798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IBU / ABV by State</vt:lpstr>
      <vt:lpstr>Maximum ABV &amp; IBU</vt:lpstr>
      <vt:lpstr>ABV Distribution</vt:lpstr>
      <vt:lpstr>ABV &amp; IBU Correlation</vt:lpstr>
      <vt:lpstr>KNN Modeling</vt:lpstr>
      <vt:lpstr>Naïve Bayes Modeling</vt:lpstr>
      <vt:lpstr>Thank you for your attention.</vt:lpstr>
      <vt:lpstr>Shapiro –Wilk Normality Test,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15</cp:revision>
  <dcterms:created xsi:type="dcterms:W3CDTF">2021-10-11T20:15:10Z</dcterms:created>
  <dcterms:modified xsi:type="dcterms:W3CDTF">2021-10-21T01:04:22Z</dcterms:modified>
</cp:coreProperties>
</file>