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66" r:id="rId4"/>
    <p:sldId id="267" r:id="rId5"/>
    <p:sldId id="268" r:id="rId6"/>
    <p:sldId id="261" r:id="rId7"/>
    <p:sldId id="262" r:id="rId8"/>
    <p:sldId id="263" r:id="rId9"/>
    <p:sldId id="272" r:id="rId10"/>
    <p:sldId id="281" r:id="rId11"/>
    <p:sldId id="276" r:id="rId12"/>
    <p:sldId id="275" r:id="rId13"/>
    <p:sldId id="264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61" autoAdjust="0"/>
    <p:restoredTop sz="94660"/>
  </p:normalViewPr>
  <p:slideViewPr>
    <p:cSldViewPr snapToGrid="0">
      <p:cViewPr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53C96-C507-48DD-9B82-D32AAE9F79F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036FF-7924-4268-A947-30CD2A6A0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1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6701-4813-4ABA-9BDB-505F498B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44920-B7B0-4691-BFEA-C52E68735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1824-75FB-4AE0-83FF-F2D17FA7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A6BD5-6831-491D-89E8-0AEBAC71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16FFE-7A8A-41BD-9272-0F1B1AE9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3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7081-99E2-4902-AAF0-A33D76EC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A3A93-C038-4F36-8E0B-F3D1AE7D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1D6A-14AA-474E-BA54-0D766F83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E129-CDB4-43BF-9614-26C1C249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980B-9A48-4E12-B457-36651F5D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6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36A40-61A6-4237-957E-4FD7CD753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AE6A1-BA8B-4D71-A9E5-30C5F27E6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A6085-19AA-41D1-BEEE-DA2AB273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E9AD-E767-4356-AB24-2AB26D1B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E054-18D5-4903-A2BD-2FE1EDDB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FF0B-2816-4E9A-8458-A0C3DD03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4D91-297A-4120-A82A-79549E4F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7CEAE-50E6-471F-A17E-328CEB83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2C0E-2D6A-41A0-95BD-576D454B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ECEF-7964-44DF-A051-0251806B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7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18AA-9F82-4730-9F3B-03253A62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C4787-0FEB-4E1B-8E25-D18D4217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C4C43-35F6-43C1-ADE0-D516246E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42FB-BE0F-44D5-BC86-94ECA42D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A730-69C3-4CE7-A61A-9D550DD7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FC80-F3F7-4415-9EDE-90EFA1C9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B4369-113D-4BE7-A1F5-8186F73BD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D25B3-022F-45D0-B64A-7B1792E3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5B476-D1A0-4E53-B5CE-DAED2BB4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57C22-6CCE-4BA2-89C7-4C8E96D5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F7C09-BAFE-4AD5-BFFD-B4CB49F9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4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C13E-DDB9-4CF0-9E48-C995B0FC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54DF1-20D3-4AF0-95B4-93FEC952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4E655-490A-4854-A5B3-C208EA90F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22747-54C6-4B48-A884-D250CD5E8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E4CED-CCD0-4799-B6EA-5F3446834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2534D-A26F-454B-9B74-EEF9AFDF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264B3-1466-4FA0-B168-1512A345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9CF72-6757-4FA4-9D14-5A839336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C87E-6EEA-4F98-9CC4-1337BBA3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8D338-3B64-4DD8-9361-82591951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DEA01-11A6-4906-8332-45FE065C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DE350-DF6A-422F-A926-1A8A3951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92492-2270-4046-8E56-5C24C816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A704A-CE55-4C68-856E-242564C9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CD7F6-5215-43A1-A907-B0AC9F28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4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06CB-387E-4458-B08B-BB4C9697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1FA7-D82F-484C-9090-CF8C0BE83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6A4E-0738-494F-8446-23A7D9C53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2D12B-787F-474A-A200-78500349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70928-7060-4698-B171-8C431F1F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5729E-6B4A-4EAA-9EB9-56656397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6B7F-AB5D-4021-A897-E726E64F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4635F-BDF2-4521-8B60-9B8CAE4A5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03B19-3C56-4945-9E0B-004C508B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2570F-AE40-477B-B9B6-B3F35E21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18FCA-C15F-4A8B-9BE0-B6AD64CE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7AA48-A700-48AD-8AF5-2D9ED13E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1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7BA5C-96C1-4CAB-9854-623FFC8F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7D5D0-74A4-42A0-98A2-37E5D320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AA0C8-EC9C-455E-A493-37DE03517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5EDC-EE88-4A1F-BCD4-A74576B5EBD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539C8-6344-43DA-8D85-CC47B6811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D769-21DB-4A89-AC92-1EC82525A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6C9DA-7BE3-4B5B-846A-BE9B38F43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Beers &amp; Breweries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81163-EC84-40B6-87D7-3615D689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Alexander Lopez &amp; Eric Laigaie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16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F96D3-167E-4C17-81A1-1DCA31E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Naïve Bayes Modeling</a:t>
            </a: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888D-9D53-4108-9BA0-0D91E9A9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Using this modeling, we will consider IBU and ABV are conditionally independent and then find the probability for a beer being either an Ale or IPA.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ABV and IBU are continuous variables.</a:t>
            </a:r>
          </a:p>
          <a:p>
            <a:r>
              <a:rPr lang="en-US" sz="1200" dirty="0">
                <a:solidFill>
                  <a:schemeClr val="bg1"/>
                </a:solidFill>
              </a:rPr>
              <a:t>Sensitivity: The percentage of Ales that were identified correctly. </a:t>
            </a:r>
          </a:p>
          <a:p>
            <a:r>
              <a:rPr lang="en-US" sz="1200" dirty="0">
                <a:solidFill>
                  <a:schemeClr val="bg1"/>
                </a:solidFill>
              </a:rPr>
              <a:t>Specificity: The percentage of IPA’s that were identified correctly.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582FCF3E-F9D4-4A44-A3C2-951F3F09E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343452"/>
              </p:ext>
            </p:extLst>
          </p:nvPr>
        </p:nvGraphicFramePr>
        <p:xfrm>
          <a:off x="5550423" y="3453920"/>
          <a:ext cx="5890102" cy="22936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7405">
                  <a:extLst>
                    <a:ext uri="{9D8B030D-6E8A-4147-A177-3AD203B41FA5}">
                      <a16:colId xmlns:a16="http://schemas.microsoft.com/office/drawing/2014/main" val="3146153261"/>
                    </a:ext>
                  </a:extLst>
                </a:gridCol>
                <a:gridCol w="2902697">
                  <a:extLst>
                    <a:ext uri="{9D8B030D-6E8A-4147-A177-3AD203B41FA5}">
                      <a16:colId xmlns:a16="http://schemas.microsoft.com/office/drawing/2014/main" val="2940848280"/>
                    </a:ext>
                  </a:extLst>
                </a:gridCol>
              </a:tblGrid>
              <a:tr h="5734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Statistic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03977"/>
                  </a:ext>
                </a:extLst>
              </a:tr>
              <a:tr h="5734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Accuracy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91.1%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456734244"/>
                  </a:ext>
                </a:extLst>
              </a:tr>
              <a:tr h="5734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Sensitivity (Ale)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92.7%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2343149834"/>
                  </a:ext>
                </a:extLst>
              </a:tr>
              <a:tr h="5734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Specificity (IPA)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88.3%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93302521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BCDA314-5C0C-4950-8875-917E3B30D23D}"/>
              </a:ext>
            </a:extLst>
          </p:cNvPr>
          <p:cNvSpPr txBox="1"/>
          <p:nvPr/>
        </p:nvSpPr>
        <p:spPr>
          <a:xfrm>
            <a:off x="1059677" y="4252212"/>
            <a:ext cx="4058856" cy="1490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Like the KNN model, the Naïve Bayes model can identify whether a beer is an Ale or IPA with &gt;90% accuracy. </a:t>
            </a:r>
          </a:p>
          <a:p>
            <a:pPr algn="ctr"/>
            <a:r>
              <a:rPr lang="en-US" dirty="0"/>
              <a:t>Both models suggest that more alcoholic beers will likely be more bitter.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B11A93-665B-433C-A47C-F74967E87BC8}"/>
                  </a:ext>
                </a:extLst>
              </p:cNvPr>
              <p:cNvSpPr txBox="1"/>
              <p:nvPr/>
            </p:nvSpPr>
            <p:spPr>
              <a:xfrm>
                <a:off x="971546" y="3443833"/>
                <a:ext cx="4235118" cy="5690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latin typeface="Helvetica" pitchFamily="2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) +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|′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(′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B11A93-665B-433C-A47C-F74967E87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46" y="3443833"/>
                <a:ext cx="4235118" cy="569002"/>
              </a:xfrm>
              <a:prstGeom prst="rect">
                <a:avLst/>
              </a:prstGeom>
              <a:blipFill>
                <a:blip r:embed="rId2"/>
                <a:stretch>
                  <a:fillRect b="-4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37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DEE60-E8C5-4C1D-8F74-C3A1BFD9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Kruskal Wallis – Rank Sum Test Results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79C2-F10B-4B38-A564-DCCBB5BE0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This test compares a variable’s distribution between 2+ groups.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The results will either provide or not provide evidence to say that at least one group has a significantly different variable distribution.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ABV: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This test provides overwhelming evidence to suggest that at least one region has a significantly different mean ABV (p-value = .00035).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Further exploration is detailed on the next slide.</a:t>
            </a:r>
          </a:p>
          <a:p>
            <a:pPr lvl="2"/>
            <a:endParaRPr lang="en-US" sz="16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IBU: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This test does not provide sufficient evidence to say if any of the regions have a significantly different mean IBU (p-value = .0778).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No further exploration needed.</a:t>
            </a:r>
          </a:p>
        </p:txBody>
      </p:sp>
    </p:spTree>
    <p:extLst>
      <p:ext uri="{BB962C8B-B14F-4D97-AF65-F5344CB8AC3E}">
        <p14:creationId xmlns:p14="http://schemas.microsoft.com/office/powerpoint/2010/main" val="285389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Rank Sum Test – Adjacency Matrix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All region combinations were tested for different mean ABVs.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8 combinations were found to have a significant difference (p-value &lt; .05).</a:t>
            </a:r>
          </a:p>
          <a:p>
            <a:r>
              <a:rPr lang="en-US" sz="2200" dirty="0">
                <a:solidFill>
                  <a:schemeClr val="bg1"/>
                </a:solidFill>
              </a:rPr>
              <a:t>‘South’ is the least unique region, connecting with all others.</a:t>
            </a:r>
          </a:p>
          <a:p>
            <a:r>
              <a:rPr lang="en-US" sz="2200" dirty="0">
                <a:solidFill>
                  <a:schemeClr val="bg1"/>
                </a:solidFill>
              </a:rPr>
              <a:t>‘Great Lakes’ is the most unique, only connecting with 2 regions (South, Mountain).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EB2445-71B9-4575-8316-4163F73A3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76" b="11992"/>
          <a:stretch/>
        </p:blipFill>
        <p:spPr>
          <a:xfrm>
            <a:off x="363441" y="2960625"/>
            <a:ext cx="6000633" cy="286007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0BED8E9-3B1E-47E5-A7B4-E05FA360A351}"/>
              </a:ext>
            </a:extLst>
          </p:cNvPr>
          <p:cNvGrpSpPr/>
          <p:nvPr/>
        </p:nvGrpSpPr>
        <p:grpSpPr>
          <a:xfrm>
            <a:off x="6634552" y="2406314"/>
            <a:ext cx="5202583" cy="2750076"/>
            <a:chOff x="6352674" y="2406314"/>
            <a:chExt cx="5202583" cy="27500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74AB37-B27C-407D-B75A-09D0E09A491F}"/>
                </a:ext>
              </a:extLst>
            </p:cNvPr>
            <p:cNvSpPr/>
            <p:nvPr/>
          </p:nvSpPr>
          <p:spPr>
            <a:xfrm>
              <a:off x="6352674" y="2406314"/>
              <a:ext cx="5202583" cy="27500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D72DE61-C828-45BF-ACDF-76914F20E234}"/>
                </a:ext>
              </a:extLst>
            </p:cNvPr>
            <p:cNvGrpSpPr/>
            <p:nvPr/>
          </p:nvGrpSpPr>
          <p:grpSpPr>
            <a:xfrm>
              <a:off x="6352674" y="2924504"/>
              <a:ext cx="5202583" cy="2068304"/>
              <a:chOff x="3277173" y="2394848"/>
              <a:chExt cx="5697239" cy="206830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497787-F096-4559-9ADF-D929A31D52D5}"/>
                  </a:ext>
                </a:extLst>
              </p:cNvPr>
              <p:cNvSpPr txBox="1"/>
              <p:nvPr/>
            </p:nvSpPr>
            <p:spPr>
              <a:xfrm>
                <a:off x="4164072" y="2394848"/>
                <a:ext cx="1773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Midwest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3EE6BF0-B92D-4A31-B352-081EE7479CCA}"/>
                  </a:ext>
                </a:extLst>
              </p:cNvPr>
              <p:cNvSpPr txBox="1"/>
              <p:nvPr/>
            </p:nvSpPr>
            <p:spPr>
              <a:xfrm>
                <a:off x="7200613" y="3244334"/>
                <a:ext cx="1773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Mountain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55ABF-FEDA-4F06-A856-3E64ACC37C63}"/>
                  </a:ext>
                </a:extLst>
              </p:cNvPr>
              <p:cNvSpPr txBox="1"/>
              <p:nvPr/>
            </p:nvSpPr>
            <p:spPr>
              <a:xfrm>
                <a:off x="5209100" y="3244334"/>
                <a:ext cx="1773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South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387C19-8425-47D6-B97E-A34DF144B0C3}"/>
                  </a:ext>
                </a:extLst>
              </p:cNvPr>
              <p:cNvSpPr txBox="1"/>
              <p:nvPr/>
            </p:nvSpPr>
            <p:spPr>
              <a:xfrm>
                <a:off x="6254130" y="4093820"/>
                <a:ext cx="1773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Great Lakes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9D51FF5-6ADE-4822-A341-E5D9DFFDF48B}"/>
                  </a:ext>
                </a:extLst>
              </p:cNvPr>
              <p:cNvSpPr txBox="1"/>
              <p:nvPr/>
            </p:nvSpPr>
            <p:spPr>
              <a:xfrm>
                <a:off x="4164072" y="4093820"/>
                <a:ext cx="1773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2"/>
                    </a:solidFill>
                  </a:rPr>
                  <a:t>New England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795B70-0592-4324-90EF-3BBB35AAE152}"/>
                  </a:ext>
                </a:extLst>
              </p:cNvPr>
              <p:cNvSpPr txBox="1"/>
              <p:nvPr/>
            </p:nvSpPr>
            <p:spPr>
              <a:xfrm>
                <a:off x="3277173" y="3244334"/>
                <a:ext cx="1773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FF00"/>
                    </a:solidFill>
                  </a:rPr>
                  <a:t>Pacific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9FEADE-FE5D-4EE2-8F5A-9C4B0AD72ECA}"/>
                  </a:ext>
                </a:extLst>
              </p:cNvPr>
              <p:cNvSpPr txBox="1"/>
              <p:nvPr/>
            </p:nvSpPr>
            <p:spPr>
              <a:xfrm>
                <a:off x="6254131" y="2394848"/>
                <a:ext cx="1773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Atlantic</a:t>
                </a:r>
              </a:p>
            </p:txBody>
          </p:sp>
          <p:sp>
            <p:nvSpPr>
              <p:cNvPr id="35" name="Arrow: Left-Right 34">
                <a:extLst>
                  <a:ext uri="{FF2B5EF4-FFF2-40B4-BE49-F238E27FC236}">
                    <a16:creationId xmlns:a16="http://schemas.microsoft.com/office/drawing/2014/main" id="{033A377E-16C3-4AF3-BFF6-347DF78A8B80}"/>
                  </a:ext>
                </a:extLst>
              </p:cNvPr>
              <p:cNvSpPr/>
              <p:nvPr/>
            </p:nvSpPr>
            <p:spPr>
              <a:xfrm>
                <a:off x="4662523" y="3379932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Arrow: Left-Right 35">
                <a:extLst>
                  <a:ext uri="{FF2B5EF4-FFF2-40B4-BE49-F238E27FC236}">
                    <a16:creationId xmlns:a16="http://schemas.microsoft.com/office/drawing/2014/main" id="{5964CA82-5FE5-4DAB-A42E-FEE1AB02E261}"/>
                  </a:ext>
                </a:extLst>
              </p:cNvPr>
              <p:cNvSpPr/>
              <p:nvPr/>
            </p:nvSpPr>
            <p:spPr>
              <a:xfrm>
                <a:off x="6515386" y="3379932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row: Left-Right 36">
                <a:extLst>
                  <a:ext uri="{FF2B5EF4-FFF2-40B4-BE49-F238E27FC236}">
                    <a16:creationId xmlns:a16="http://schemas.microsoft.com/office/drawing/2014/main" id="{A0E7C3AA-5B14-4BA8-BAC9-5D70AD26D2ED}"/>
                  </a:ext>
                </a:extLst>
              </p:cNvPr>
              <p:cNvSpPr/>
              <p:nvPr/>
            </p:nvSpPr>
            <p:spPr>
              <a:xfrm rot="1946956">
                <a:off x="5168999" y="2961385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Left-Right 37">
                <a:extLst>
                  <a:ext uri="{FF2B5EF4-FFF2-40B4-BE49-F238E27FC236}">
                    <a16:creationId xmlns:a16="http://schemas.microsoft.com/office/drawing/2014/main" id="{EACD48FB-FFC6-440D-8281-2C9E6033311C}"/>
                  </a:ext>
                </a:extLst>
              </p:cNvPr>
              <p:cNvSpPr/>
              <p:nvPr/>
            </p:nvSpPr>
            <p:spPr>
              <a:xfrm rot="19648283">
                <a:off x="6117572" y="2962781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Left-Right 38">
                <a:extLst>
                  <a:ext uri="{FF2B5EF4-FFF2-40B4-BE49-F238E27FC236}">
                    <a16:creationId xmlns:a16="http://schemas.microsoft.com/office/drawing/2014/main" id="{1F2DE2E4-289C-460D-A1C4-BCB6DDFF3026}"/>
                  </a:ext>
                </a:extLst>
              </p:cNvPr>
              <p:cNvSpPr/>
              <p:nvPr/>
            </p:nvSpPr>
            <p:spPr>
              <a:xfrm rot="19498926">
                <a:off x="5119723" y="3816804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Left-Right 39">
                <a:extLst>
                  <a:ext uri="{FF2B5EF4-FFF2-40B4-BE49-F238E27FC236}">
                    <a16:creationId xmlns:a16="http://schemas.microsoft.com/office/drawing/2014/main" id="{1E47A2C0-18B3-4AF7-918B-F6AB841D3BCF}"/>
                  </a:ext>
                </a:extLst>
              </p:cNvPr>
              <p:cNvSpPr/>
              <p:nvPr/>
            </p:nvSpPr>
            <p:spPr>
              <a:xfrm rot="2320208">
                <a:off x="6117572" y="3841493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Left-Right 40">
                <a:extLst>
                  <a:ext uri="{FF2B5EF4-FFF2-40B4-BE49-F238E27FC236}">
                    <a16:creationId xmlns:a16="http://schemas.microsoft.com/office/drawing/2014/main" id="{72653902-2033-42F4-AAFF-DFEC4B6F9B6A}"/>
                  </a:ext>
                </a:extLst>
              </p:cNvPr>
              <p:cNvSpPr/>
              <p:nvPr/>
            </p:nvSpPr>
            <p:spPr>
              <a:xfrm>
                <a:off x="5584994" y="2535310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Arrow: Left-Right 41">
                <a:extLst>
                  <a:ext uri="{FF2B5EF4-FFF2-40B4-BE49-F238E27FC236}">
                    <a16:creationId xmlns:a16="http://schemas.microsoft.com/office/drawing/2014/main" id="{FAF2E9F3-8872-4994-8533-1ECEF0C15624}"/>
                  </a:ext>
                </a:extLst>
              </p:cNvPr>
              <p:cNvSpPr/>
              <p:nvPr/>
            </p:nvSpPr>
            <p:spPr>
              <a:xfrm rot="19248005">
                <a:off x="7155022" y="3830023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row: Left-Right 42">
                <a:extLst>
                  <a:ext uri="{FF2B5EF4-FFF2-40B4-BE49-F238E27FC236}">
                    <a16:creationId xmlns:a16="http://schemas.microsoft.com/office/drawing/2014/main" id="{BAB37131-1BA4-48FB-B9DD-6E4FA494BD84}"/>
                  </a:ext>
                </a:extLst>
              </p:cNvPr>
              <p:cNvSpPr/>
              <p:nvPr/>
            </p:nvSpPr>
            <p:spPr>
              <a:xfrm rot="2320208">
                <a:off x="4101128" y="3819662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Left-Right 43">
                <a:extLst>
                  <a:ext uri="{FF2B5EF4-FFF2-40B4-BE49-F238E27FC236}">
                    <a16:creationId xmlns:a16="http://schemas.microsoft.com/office/drawing/2014/main" id="{8D4CA174-11AF-4007-8108-1C9EC6E9E9B5}"/>
                  </a:ext>
                </a:extLst>
              </p:cNvPr>
              <p:cNvSpPr/>
              <p:nvPr/>
            </p:nvSpPr>
            <p:spPr>
              <a:xfrm rot="19392490">
                <a:off x="4097425" y="2988634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Left-Right 44">
                <a:extLst>
                  <a:ext uri="{FF2B5EF4-FFF2-40B4-BE49-F238E27FC236}">
                    <a16:creationId xmlns:a16="http://schemas.microsoft.com/office/drawing/2014/main" id="{3D21ACD0-8985-4A8B-9957-A8BEE1726D18}"/>
                  </a:ext>
                </a:extLst>
              </p:cNvPr>
              <p:cNvSpPr/>
              <p:nvPr/>
            </p:nvSpPr>
            <p:spPr>
              <a:xfrm rot="2320208">
                <a:off x="7258007" y="2968635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Left-Right 45">
                <a:extLst>
                  <a:ext uri="{FF2B5EF4-FFF2-40B4-BE49-F238E27FC236}">
                    <a16:creationId xmlns:a16="http://schemas.microsoft.com/office/drawing/2014/main" id="{F654C6ED-A78C-4E4D-9DCD-7A99158FF697}"/>
                  </a:ext>
                </a:extLst>
              </p:cNvPr>
              <p:cNvSpPr/>
              <p:nvPr/>
            </p:nvSpPr>
            <p:spPr>
              <a:xfrm rot="16200000">
                <a:off x="4457449" y="3422620"/>
                <a:ext cx="1280160" cy="91440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Connector: Curved 46">
                <a:extLst>
                  <a:ext uri="{FF2B5EF4-FFF2-40B4-BE49-F238E27FC236}">
                    <a16:creationId xmlns:a16="http://schemas.microsoft.com/office/drawing/2014/main" id="{43E9404D-0DAB-4513-A744-E6DFD7EF4506}"/>
                  </a:ext>
                </a:extLst>
              </p:cNvPr>
              <p:cNvCxnSpPr>
                <a:cxnSpLocks/>
                <a:stCxn id="34" idx="2"/>
                <a:endCxn id="39" idx="2"/>
              </p:cNvCxnSpPr>
              <p:nvPr/>
            </p:nvCxnSpPr>
            <p:spPr>
              <a:xfrm rot="5400000">
                <a:off x="5538032" y="2441340"/>
                <a:ext cx="1280160" cy="1925839"/>
              </a:xfrm>
              <a:prstGeom prst="curvedConnector3">
                <a:avLst>
                  <a:gd name="adj1" fmla="val 16772"/>
                </a:avLst>
              </a:prstGeom>
              <a:ln w="38100"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BCDC65-9DCD-48E2-B1F0-4FA4CDBBA013}"/>
                </a:ext>
              </a:extLst>
            </p:cNvPr>
            <p:cNvSpPr txBox="1"/>
            <p:nvPr/>
          </p:nvSpPr>
          <p:spPr>
            <a:xfrm>
              <a:off x="6352674" y="2422368"/>
              <a:ext cx="52025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Adjacency Matrix – Connection indicates a similar mean ABV.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EB92B2D-44AB-4C67-8982-CCFB1458EFD1}"/>
              </a:ext>
            </a:extLst>
          </p:cNvPr>
          <p:cNvSpPr txBox="1"/>
          <p:nvPr/>
        </p:nvSpPr>
        <p:spPr>
          <a:xfrm>
            <a:off x="6634552" y="5291988"/>
            <a:ext cx="5208684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Budweiser can use this evidence to determine where a new product’s ABV may land in each region. For instance, a more alcoholic beer in the Pacific region may stack up differently in the Great Lakes region.</a:t>
            </a:r>
          </a:p>
        </p:txBody>
      </p:sp>
    </p:spTree>
    <p:extLst>
      <p:ext uri="{BB962C8B-B14F-4D97-AF65-F5344CB8AC3E}">
        <p14:creationId xmlns:p14="http://schemas.microsoft.com/office/powerpoint/2010/main" val="450282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D0C5F-6A48-4722-B44E-EFC29C420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dirty="0"/>
              <a:t>Thank you for your attention.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CE01E-4027-4898-AECC-3F01F889A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Any questions or comments?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18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Shapiro –Wilk Normality Test,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Two Hypotheses: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Ho : The distribution is normal.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Ha : The distribution is not normal.</a:t>
            </a:r>
          </a:p>
          <a:p>
            <a:r>
              <a:rPr lang="en-US" sz="2400" dirty="0"/>
              <a:t>Significance level:</a:t>
            </a:r>
          </a:p>
          <a:p>
            <a:pPr lvl="1">
              <a:lnSpc>
                <a:spcPct val="120000"/>
              </a:lnSpc>
            </a:pPr>
            <a:r>
              <a:rPr lang="el-GR" sz="2000" dirty="0"/>
              <a:t>α</a:t>
            </a:r>
            <a:r>
              <a:rPr lang="en-US" sz="2000" dirty="0"/>
              <a:t> = .05</a:t>
            </a:r>
          </a:p>
          <a:p>
            <a:r>
              <a:rPr lang="en-US" sz="2400" dirty="0"/>
              <a:t>P-value: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In the case of ABV, p-value = ~0.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This is the probability of observing an as-or-more extreme distribution.</a:t>
            </a:r>
          </a:p>
          <a:p>
            <a:r>
              <a:rPr lang="en-US" sz="2400" dirty="0"/>
              <a:t>Conclusion: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Since our p-value is lower than </a:t>
            </a:r>
            <a:r>
              <a:rPr lang="el-GR" sz="2000" dirty="0"/>
              <a:t>α</a:t>
            </a:r>
            <a:r>
              <a:rPr lang="en-US" sz="2000" dirty="0"/>
              <a:t>, we REJECT the Ho. We can conclude that there is sufficient evidence of non-normality in the distribution.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If the p-value was greater than .05, we would FAIL TO REJECT the Ho. In this case, we would say that there is not sufficient evidence of a non-normal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11355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1E89E-00EE-4002-92E2-E411B74B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Breweries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22D0-C619-4C26-A4BA-7FC09690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Insight – top 5 states make up over 30% of breweries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7DE53A4-A061-7D4E-9962-91B0F6F57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90" y="2509911"/>
            <a:ext cx="787712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3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484BB-4047-4FC0-AC08-F1B6FB3D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Breweries by State Map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8A66B6FC-C6AC-48BE-9FD1-BA18ADAD9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59"/>
          <a:stretch/>
        </p:blipFill>
        <p:spPr>
          <a:xfrm>
            <a:off x="2831498" y="3031958"/>
            <a:ext cx="6473905" cy="34755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F5D229-2BAA-485B-AFEB-E90F44C92A1E}"/>
              </a:ext>
            </a:extLst>
          </p:cNvPr>
          <p:cNvSpPr txBox="1"/>
          <p:nvPr/>
        </p:nvSpPr>
        <p:spPr>
          <a:xfrm>
            <a:off x="2831498" y="6118918"/>
            <a:ext cx="64739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many breweries already in high-population areas such as Texas &amp; California, expansion into Georgia &amp; Florida may be ideal.</a:t>
            </a:r>
          </a:p>
        </p:txBody>
      </p:sp>
    </p:spTree>
    <p:extLst>
      <p:ext uri="{BB962C8B-B14F-4D97-AF65-F5344CB8AC3E}">
        <p14:creationId xmlns:p14="http://schemas.microsoft.com/office/powerpoint/2010/main" val="171269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9838C-A875-4307-A595-BBF66838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Null / Missing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B570-E045-4EC0-A4F9-A46D5D0F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1700" dirty="0"/>
              <a:t>There are large amounts of missing values in both ABV (alcohol by volume) and IBU (international bitterness unit)</a:t>
            </a:r>
          </a:p>
          <a:p>
            <a:pPr lvl="1"/>
            <a:r>
              <a:rPr lang="en-US" sz="1700" dirty="0"/>
              <a:t>62 NA values for ABV (62/2410 = 3%)</a:t>
            </a:r>
          </a:p>
          <a:p>
            <a:pPr lvl="1"/>
            <a:r>
              <a:rPr lang="en-US" sz="1700" dirty="0"/>
              <a:t>1005 NA values for IBU (1005/2410 = 42%)</a:t>
            </a:r>
          </a:p>
          <a:p>
            <a:pPr lvl="1"/>
            <a:r>
              <a:rPr lang="en-US" sz="1700" dirty="0"/>
              <a:t>Note: All missing ABV’s also have a missing IBU.</a:t>
            </a:r>
          </a:p>
          <a:p>
            <a:pPr marL="457200" lvl="1" indent="0">
              <a:buNone/>
            </a:pPr>
            <a:endParaRPr lang="en-US" sz="1700" dirty="0"/>
          </a:p>
          <a:p>
            <a:r>
              <a:rPr lang="en-US" sz="1700" dirty="0"/>
              <a:t>To avoid removing &gt;40% of the dataset, we can impute by mean ABV / IBU.</a:t>
            </a:r>
          </a:p>
          <a:p>
            <a:pPr lvl="1"/>
            <a:r>
              <a:rPr lang="en-US" sz="1700" dirty="0"/>
              <a:t>Splitting the dataset up by Style categories can give us a more accurate mean to impute.</a:t>
            </a:r>
          </a:p>
          <a:p>
            <a:pPr lvl="1"/>
            <a:r>
              <a:rPr lang="en-US" sz="1700" dirty="0"/>
              <a:t>Style groups: (‘Ale’, ‘IPA’, ‘Stout’, ‘Lager’, ‘Other’).</a:t>
            </a:r>
          </a:p>
          <a:p>
            <a:endParaRPr lang="en-US" sz="1700" dirty="0"/>
          </a:p>
          <a:p>
            <a:r>
              <a:rPr lang="en-US" sz="1700" dirty="0"/>
              <a:t>Lastly, there are 5 NA values in the Style column (5/2410 = 0.2%) </a:t>
            </a:r>
          </a:p>
          <a:p>
            <a:pPr lvl="1"/>
            <a:r>
              <a:rPr lang="en-US" sz="1700" dirty="0"/>
              <a:t>Since there is no simple way to impute the Style of a beer, these 5 observations with values of NA will be dropped.</a:t>
            </a:r>
          </a:p>
        </p:txBody>
      </p:sp>
    </p:spTree>
    <p:extLst>
      <p:ext uri="{BB962C8B-B14F-4D97-AF65-F5344CB8AC3E}">
        <p14:creationId xmlns:p14="http://schemas.microsoft.com/office/powerpoint/2010/main" val="194485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F96D3-167E-4C17-81A1-1DCA31E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Median IBU / ABV by State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888D-9D53-4108-9BA0-0D91E9A9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While there is a large range of mean IBUs, most states exist within 30-40 IBU.</a:t>
            </a:r>
          </a:p>
          <a:p>
            <a:r>
              <a:rPr lang="en-US" sz="2000" dirty="0">
                <a:solidFill>
                  <a:schemeClr val="bg1"/>
                </a:solidFill>
              </a:rPr>
              <a:t>44 (88%) of states have a median ABV between .05 and .06.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DD14245-C6ED-4939-94FC-B736162F1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2681946"/>
            <a:ext cx="5559480" cy="3432978"/>
          </a:xfrm>
          <a:prstGeom prst="rect">
            <a:avLst/>
          </a:prstGeom>
        </p:spPr>
      </p:pic>
      <p:pic>
        <p:nvPicPr>
          <p:cNvPr id="6" name="Picture 5" descr="Chart, background pattern&#10;&#10;Description automatically generated">
            <a:extLst>
              <a:ext uri="{FF2B5EF4-FFF2-40B4-BE49-F238E27FC236}">
                <a16:creationId xmlns:a16="http://schemas.microsoft.com/office/drawing/2014/main" id="{D240E897-16A0-4433-83DF-C35DFCE37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36" y="2689895"/>
            <a:ext cx="5546955" cy="34252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5F4C96-3837-4B5E-AAAC-1A06CEC3D997}"/>
              </a:ext>
            </a:extLst>
          </p:cNvPr>
          <p:cNvSpPr txBox="1"/>
          <p:nvPr/>
        </p:nvSpPr>
        <p:spPr>
          <a:xfrm>
            <a:off x="3285215" y="6181903"/>
            <a:ext cx="533514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median IBU and ABV should ideally be within the range of 30-40 IBU and 5%-6% ABV.</a:t>
            </a:r>
          </a:p>
        </p:txBody>
      </p:sp>
    </p:spTree>
    <p:extLst>
      <p:ext uri="{BB962C8B-B14F-4D97-AF65-F5344CB8AC3E}">
        <p14:creationId xmlns:p14="http://schemas.microsoft.com/office/powerpoint/2010/main" val="123043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69EF2-63DF-4FC1-AB36-CB2249B1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Maximum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9788-0925-4DA5-9395-1CF0581F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200" dirty="0"/>
              <a:t>The maximum ABV is .128.</a:t>
            </a:r>
          </a:p>
          <a:p>
            <a:pPr lvl="1"/>
            <a:r>
              <a:rPr lang="en-US" sz="2200" dirty="0"/>
              <a:t>Brewery : Upslope Brewing Company, Boulder, CO.</a:t>
            </a:r>
          </a:p>
          <a:p>
            <a:pPr lvl="1"/>
            <a:r>
              <a:rPr lang="en-US" sz="2200" dirty="0"/>
              <a:t>Beer : Lee Hill Series Vol. 5 - Belgian Style Quadrupel Ale.</a:t>
            </a:r>
          </a:p>
          <a:p>
            <a:pPr lvl="1"/>
            <a:r>
              <a:rPr lang="en-US" sz="2200" dirty="0"/>
              <a:t>Notes : This beer has an IBU of 0.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200" dirty="0"/>
              <a:t>The maximum IBU is 138.</a:t>
            </a:r>
          </a:p>
          <a:p>
            <a:pPr lvl="1"/>
            <a:r>
              <a:rPr lang="en-US" sz="2200" dirty="0"/>
              <a:t>Brewery : Astoria Brewing Company, Astoria, OR.</a:t>
            </a:r>
          </a:p>
          <a:p>
            <a:pPr lvl="1"/>
            <a:r>
              <a:rPr lang="en-US" sz="2200" dirty="0"/>
              <a:t>Beer : Bitter Bitch Imperial IPA.</a:t>
            </a:r>
          </a:p>
          <a:p>
            <a:pPr lvl="1"/>
            <a:r>
              <a:rPr lang="en-US" sz="2200" dirty="0"/>
              <a:t>Notes : This beer is of the Style ‘American Double / Imperial IPA’ and has an ABV of .082.</a:t>
            </a:r>
          </a:p>
        </p:txBody>
      </p:sp>
    </p:spTree>
    <p:extLst>
      <p:ext uri="{BB962C8B-B14F-4D97-AF65-F5344CB8AC3E}">
        <p14:creationId xmlns:p14="http://schemas.microsoft.com/office/powerpoint/2010/main" val="387985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EB76A-666F-4819-B8B6-FFCE5D24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ABV Distribution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1FFA1F-B23F-4082-ABD3-D20ADEF58886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The ABV distribution is skewed right.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While the bulk of beers exist within 4.5 – 7 percent ABV, there are outliers with higher ABV percentages (up to 12.8%).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The Shapiro-Wilk Normality Test gives us a p-value of &lt;2.2e-16. This supports the conclusion of non-normality.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B62F764-3880-49ED-8C95-A01D00B7E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46541"/>
              </p:ext>
            </p:extLst>
          </p:nvPr>
        </p:nvGraphicFramePr>
        <p:xfrm>
          <a:off x="240761" y="5647344"/>
          <a:ext cx="692534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7449">
                  <a:extLst>
                    <a:ext uri="{9D8B030D-6E8A-4147-A177-3AD203B41FA5}">
                      <a16:colId xmlns:a16="http://schemas.microsoft.com/office/drawing/2014/main" val="819411853"/>
                    </a:ext>
                  </a:extLst>
                </a:gridCol>
                <a:gridCol w="1264013">
                  <a:extLst>
                    <a:ext uri="{9D8B030D-6E8A-4147-A177-3AD203B41FA5}">
                      <a16:colId xmlns:a16="http://schemas.microsoft.com/office/drawing/2014/main" val="3496864432"/>
                    </a:ext>
                  </a:extLst>
                </a:gridCol>
                <a:gridCol w="1038154">
                  <a:extLst>
                    <a:ext uri="{9D8B030D-6E8A-4147-A177-3AD203B41FA5}">
                      <a16:colId xmlns:a16="http://schemas.microsoft.com/office/drawing/2014/main" val="548960430"/>
                    </a:ext>
                  </a:extLst>
                </a:gridCol>
                <a:gridCol w="886899">
                  <a:extLst>
                    <a:ext uri="{9D8B030D-6E8A-4147-A177-3AD203B41FA5}">
                      <a16:colId xmlns:a16="http://schemas.microsoft.com/office/drawing/2014/main" val="1352677794"/>
                    </a:ext>
                  </a:extLst>
                </a:gridCol>
                <a:gridCol w="983152">
                  <a:extLst>
                    <a:ext uri="{9D8B030D-6E8A-4147-A177-3AD203B41FA5}">
                      <a16:colId xmlns:a16="http://schemas.microsoft.com/office/drawing/2014/main" val="2609831439"/>
                    </a:ext>
                  </a:extLst>
                </a:gridCol>
                <a:gridCol w="1423164">
                  <a:extLst>
                    <a:ext uri="{9D8B030D-6E8A-4147-A177-3AD203B41FA5}">
                      <a16:colId xmlns:a16="http://schemas.microsoft.com/office/drawing/2014/main" val="4294260443"/>
                    </a:ext>
                  </a:extLst>
                </a:gridCol>
                <a:gridCol w="632517">
                  <a:extLst>
                    <a:ext uri="{9D8B030D-6E8A-4147-A177-3AD203B41FA5}">
                      <a16:colId xmlns:a16="http://schemas.microsoft.com/office/drawing/2014/main" val="1610410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St. Dev.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en-US" sz="1600" baseline="30000" dirty="0"/>
                        <a:t>rd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9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1214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2BCE148-D4EC-4DA5-A8AA-382C95B7A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214" y="2308938"/>
            <a:ext cx="5008675" cy="30910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A8AF6E-0151-4A40-9869-AABC5850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11" y="2308938"/>
            <a:ext cx="5008676" cy="30910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3D4450-5DCE-4129-AA0A-E7D9C9BE52DB}"/>
              </a:ext>
            </a:extLst>
          </p:cNvPr>
          <p:cNvSpPr txBox="1"/>
          <p:nvPr/>
        </p:nvSpPr>
        <p:spPr>
          <a:xfrm>
            <a:off x="7267073" y="5581739"/>
            <a:ext cx="4735879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While many of our beers may exist in the popular range of 4.5-7% ABV, there is demand for more alcoholic beverages.</a:t>
            </a:r>
          </a:p>
        </p:txBody>
      </p:sp>
    </p:spTree>
    <p:extLst>
      <p:ext uri="{BB962C8B-B14F-4D97-AF65-F5344CB8AC3E}">
        <p14:creationId xmlns:p14="http://schemas.microsoft.com/office/powerpoint/2010/main" val="245072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ABV &amp; IBU Correlation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ABV and IBU have a moderate positive correlation.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As ABV changes, we can moderately expect IBU to move in the same direction.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BE780-078D-475D-B3DE-062ACD4F3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14" y="2661430"/>
            <a:ext cx="5480050" cy="3381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FA7CC9-FA9C-41BE-9A9D-28DC44C207EE}"/>
              </a:ext>
            </a:extLst>
          </p:cNvPr>
          <p:cNvSpPr txBox="1"/>
          <p:nvPr/>
        </p:nvSpPr>
        <p:spPr>
          <a:xfrm>
            <a:off x="6819378" y="3752252"/>
            <a:ext cx="473587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creating new products, we should aim to have compatible ABV and IBU. For example, a high-ABV and low-IBU beverage would not fit into the market.</a:t>
            </a:r>
          </a:p>
        </p:txBody>
      </p:sp>
    </p:spTree>
    <p:extLst>
      <p:ext uri="{BB962C8B-B14F-4D97-AF65-F5344CB8AC3E}">
        <p14:creationId xmlns:p14="http://schemas.microsoft.com/office/powerpoint/2010/main" val="261346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20D83-E0FD-436A-8C88-9AC93315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KNN Modeling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D3DDC-DE43-4114-98F3-9FA43B77F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Using this modeling, we consider a beer’s K nearest neighbors to determine if they are an Ale or an IPA.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Beers are plotted by their ABV and IBU.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Each neighbor holds 1 vote, majority wins.</a:t>
            </a:r>
          </a:p>
          <a:p>
            <a:r>
              <a:rPr lang="en-US" sz="1200" dirty="0">
                <a:solidFill>
                  <a:schemeClr val="bg1"/>
                </a:solidFill>
              </a:rPr>
              <a:t>Sensitivity: The percentage of Ales that were identified correctly. </a:t>
            </a:r>
          </a:p>
          <a:p>
            <a:r>
              <a:rPr lang="en-US" sz="1200" dirty="0">
                <a:solidFill>
                  <a:schemeClr val="bg1"/>
                </a:solidFill>
              </a:rPr>
              <a:t>Specificity: The percentage of IPA’s that were identified correctly.</a:t>
            </a:r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006B6356-688F-40D0-BA7A-C369E7FE7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04" y="2470651"/>
            <a:ext cx="4488373" cy="2771570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9579B12-F94A-440E-8145-84C0D7443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635642"/>
              </p:ext>
            </p:extLst>
          </p:nvPr>
        </p:nvGraphicFramePr>
        <p:xfrm>
          <a:off x="6079297" y="2565144"/>
          <a:ext cx="5546956" cy="1727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5974">
                  <a:extLst>
                    <a:ext uri="{9D8B030D-6E8A-4147-A177-3AD203B41FA5}">
                      <a16:colId xmlns:a16="http://schemas.microsoft.com/office/drawing/2014/main" val="3146153261"/>
                    </a:ext>
                  </a:extLst>
                </a:gridCol>
                <a:gridCol w="2250304">
                  <a:extLst>
                    <a:ext uri="{9D8B030D-6E8A-4147-A177-3AD203B41FA5}">
                      <a16:colId xmlns:a16="http://schemas.microsoft.com/office/drawing/2014/main" val="2940848280"/>
                    </a:ext>
                  </a:extLst>
                </a:gridCol>
                <a:gridCol w="980678">
                  <a:extLst>
                    <a:ext uri="{9D8B030D-6E8A-4147-A177-3AD203B41FA5}">
                      <a16:colId xmlns:a16="http://schemas.microsoft.com/office/drawing/2014/main" val="1326506330"/>
                    </a:ext>
                  </a:extLst>
                </a:gridCol>
              </a:tblGrid>
              <a:tr h="4241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Statistic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Maximum Value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03977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Accuracy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91.2%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45673424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Sensitivity (Ale)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95.0%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13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234314983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Specificity (IPA)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88.2%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97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933025217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CE4BF74-EA05-4614-B017-30D902D32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523953"/>
              </p:ext>
            </p:extLst>
          </p:nvPr>
        </p:nvGraphicFramePr>
        <p:xfrm>
          <a:off x="6112704" y="4660813"/>
          <a:ext cx="5546956" cy="1727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5974">
                  <a:extLst>
                    <a:ext uri="{9D8B030D-6E8A-4147-A177-3AD203B41FA5}">
                      <a16:colId xmlns:a16="http://schemas.microsoft.com/office/drawing/2014/main" val="3146153261"/>
                    </a:ext>
                  </a:extLst>
                </a:gridCol>
                <a:gridCol w="2250304">
                  <a:extLst>
                    <a:ext uri="{9D8B030D-6E8A-4147-A177-3AD203B41FA5}">
                      <a16:colId xmlns:a16="http://schemas.microsoft.com/office/drawing/2014/main" val="2940848280"/>
                    </a:ext>
                  </a:extLst>
                </a:gridCol>
                <a:gridCol w="980678">
                  <a:extLst>
                    <a:ext uri="{9D8B030D-6E8A-4147-A177-3AD203B41FA5}">
                      <a16:colId xmlns:a16="http://schemas.microsoft.com/office/drawing/2014/main" val="1326506330"/>
                    </a:ext>
                  </a:extLst>
                </a:gridCol>
              </a:tblGrid>
              <a:tr h="4241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Statistic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K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03977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Accuracy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91.7%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45673424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Sensitivity (Ale)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95.1%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234314983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Specificity (IPA)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86.2%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933025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56264E9-F87D-47C0-83F3-ABFD24EF8790}"/>
              </a:ext>
            </a:extLst>
          </p:cNvPr>
          <p:cNvSpPr txBox="1"/>
          <p:nvPr/>
        </p:nvSpPr>
        <p:spPr>
          <a:xfrm>
            <a:off x="1420923" y="2373011"/>
            <a:ext cx="3797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Mean Accuracy of 100 Models by K-value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36F28D-C077-4413-A64C-EDB447F2A9DA}"/>
              </a:ext>
            </a:extLst>
          </p:cNvPr>
          <p:cNvSpPr txBox="1"/>
          <p:nvPr/>
        </p:nvSpPr>
        <p:spPr>
          <a:xfrm>
            <a:off x="805108" y="5224538"/>
            <a:ext cx="4735879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considering only ABV and IBU, a KNN model can identify whether a beer is an Ale or IPA with &gt;90% accuracy. Therefore, we can conclude that ABV and IBU do not vary extremely within Styles.</a:t>
            </a:r>
          </a:p>
        </p:txBody>
      </p:sp>
    </p:spTree>
    <p:extLst>
      <p:ext uri="{BB962C8B-B14F-4D97-AF65-F5344CB8AC3E}">
        <p14:creationId xmlns:p14="http://schemas.microsoft.com/office/powerpoint/2010/main" val="48988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1153</Words>
  <Application>Microsoft Office PowerPoint</Application>
  <PresentationFormat>Widescreen</PresentationFormat>
  <Paragraphs>142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Helvetica</vt:lpstr>
      <vt:lpstr>Office Theme</vt:lpstr>
      <vt:lpstr>Beers &amp; Breweries EDA</vt:lpstr>
      <vt:lpstr>Breweries by State</vt:lpstr>
      <vt:lpstr>Breweries by State Map</vt:lpstr>
      <vt:lpstr>Null / Missing Values</vt:lpstr>
      <vt:lpstr>Median IBU / ABV by State</vt:lpstr>
      <vt:lpstr>Maximum ABV &amp; IBU</vt:lpstr>
      <vt:lpstr>ABV Distribution</vt:lpstr>
      <vt:lpstr>ABV &amp; IBU Correlation</vt:lpstr>
      <vt:lpstr>KNN Modeling</vt:lpstr>
      <vt:lpstr>Naïve Bayes Modeling</vt:lpstr>
      <vt:lpstr>Kruskal Wallis – Rank Sum Test Results</vt:lpstr>
      <vt:lpstr>Rank Sum Test – Adjacency Matrix</vt:lpstr>
      <vt:lpstr>Thank you for your attention.</vt:lpstr>
      <vt:lpstr>Shapiro –Wilk Normality Test, Explained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&amp; Breweries EDA</dc:title>
  <dc:creator>Eric Laigaie</dc:creator>
  <cp:lastModifiedBy>Eric Laigaie</cp:lastModifiedBy>
  <cp:revision>23</cp:revision>
  <dcterms:created xsi:type="dcterms:W3CDTF">2021-10-11T20:15:10Z</dcterms:created>
  <dcterms:modified xsi:type="dcterms:W3CDTF">2021-10-22T04:36:01Z</dcterms:modified>
</cp:coreProperties>
</file>