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6" r:id="rId4"/>
    <p:sldId id="267" r:id="rId5"/>
    <p:sldId id="268" r:id="rId6"/>
    <p:sldId id="261" r:id="rId7"/>
    <p:sldId id="262" r:id="rId8"/>
    <p:sldId id="263" r:id="rId9"/>
    <p:sldId id="272" r:id="rId10"/>
    <p:sldId id="273" r:id="rId11"/>
    <p:sldId id="264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61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53C96-C507-48DD-9B82-D32AAE9F79F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036FF-7924-4268-A947-30CD2A6A0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1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6701-4813-4ABA-9BDB-505F498BA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44920-B7B0-4691-BFEA-C52E68735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81824-75FB-4AE0-83FF-F2D17FA7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A6BD5-6831-491D-89E8-0AEBAC71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16FFE-7A8A-41BD-9272-0F1B1AE9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3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7081-99E2-4902-AAF0-A33D76EC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A3A93-C038-4F36-8E0B-F3D1AE7D4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51D6A-14AA-474E-BA54-0D766F83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E129-CDB4-43BF-9614-26C1C249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5980B-9A48-4E12-B457-36651F5D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6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336A40-61A6-4237-957E-4FD7CD753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AE6A1-BA8B-4D71-A9E5-30C5F27E6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A6085-19AA-41D1-BEEE-DA2AB2736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FE9AD-E767-4356-AB24-2AB26D1B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BE054-18D5-4903-A2BD-2FE1EDDB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5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FF0B-2816-4E9A-8458-A0C3DD03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64D91-297A-4120-A82A-79549E4F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7CEAE-50E6-471F-A17E-328CEB83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D2C0E-2D6A-41A0-95BD-576D454B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9ECEF-7964-44DF-A051-0251806B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7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18AA-9F82-4730-9F3B-03253A624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C4787-0FEB-4E1B-8E25-D18D4217E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C4C43-35F6-43C1-ADE0-D516246E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142FB-BE0F-44D5-BC86-94ECA42D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FA730-69C3-4CE7-A61A-9D550DD7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2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FC80-F3F7-4415-9EDE-90EFA1C9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B4369-113D-4BE7-A1F5-8186F73BD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D25B3-022F-45D0-B64A-7B1792E35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5B476-D1A0-4E53-B5CE-DAED2BB4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57C22-6CCE-4BA2-89C7-4C8E96D5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F7C09-BAFE-4AD5-BFFD-B4CB49F9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4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C13E-DDB9-4CF0-9E48-C995B0FC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54DF1-20D3-4AF0-95B4-93FEC952C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4E655-490A-4854-A5B3-C208EA90F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22747-54C6-4B48-A884-D250CD5E8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E4CED-CCD0-4799-B6EA-5F3446834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82534D-A26F-454B-9B74-EEF9AFDF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264B3-1466-4FA0-B168-1512A3450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9CF72-6757-4FA4-9D14-5A839336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C87E-6EEA-4F98-9CC4-1337BBA3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8D338-3B64-4DD8-9361-82591951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DEA01-11A6-4906-8332-45FE065C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DE350-DF6A-422F-A926-1A8A3951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8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92492-2270-4046-8E56-5C24C816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A704A-CE55-4C68-856E-242564C9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CD7F6-5215-43A1-A907-B0AC9F28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4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06CB-387E-4458-B08B-BB4C96973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1FA7-D82F-484C-9090-CF8C0BE83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66A4E-0738-494F-8446-23A7D9C53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2D12B-787F-474A-A200-785003495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70928-7060-4698-B171-8C431F1F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5729E-6B4A-4EAA-9EB9-56656397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6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6B7F-AB5D-4021-A897-E726E64F3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4635F-BDF2-4521-8B60-9B8CAE4A5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03B19-3C56-4945-9E0B-004C508B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2570F-AE40-477B-B9B6-B3F35E21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18FCA-C15F-4A8B-9BE0-B6AD64CE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7AA48-A700-48AD-8AF5-2D9ED13E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1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C7BA5C-96C1-4CAB-9854-623FFC8F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7D5D0-74A4-42A0-98A2-37E5D320B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AA0C8-EC9C-455E-A493-37DE03517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F5EDC-EE88-4A1F-BCD4-A74576B5EBD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539C8-6344-43DA-8D85-CC47B6811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CD769-21DB-4A89-AC92-1EC82525A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4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6C9DA-7BE3-4B5B-846A-BE9B38F43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Beers &amp; Breweries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81163-EC84-40B6-87D7-3615D6896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Alexander Lopez &amp; Eric Laigaie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016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A7252-2608-4B86-A7CB-798804A3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B06DE-2CC5-4C0D-A13D-0BCB701FF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98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D0C5F-6A48-4722-B44E-EFC29C420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en-US" dirty="0"/>
              <a:t>Thank you for your attention.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CE01E-4027-4898-AECC-3F01F889A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 dirty="0"/>
              <a:t>Any questions or comments?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187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81954-DB60-4972-A47B-D14161CB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Shapiro –Wilk Normality Test,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C547-3AB5-4BD3-B1F3-879EF2DA9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Two Hypotheses: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Ho : The distribution is normal.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Ha : The distribution is not normal.</a:t>
            </a:r>
          </a:p>
          <a:p>
            <a:r>
              <a:rPr lang="en-US" sz="2400" dirty="0"/>
              <a:t>Significance level:</a:t>
            </a:r>
          </a:p>
          <a:p>
            <a:pPr lvl="1">
              <a:lnSpc>
                <a:spcPct val="120000"/>
              </a:lnSpc>
            </a:pPr>
            <a:r>
              <a:rPr lang="el-GR" sz="2000" dirty="0"/>
              <a:t>α</a:t>
            </a:r>
            <a:r>
              <a:rPr lang="en-US" sz="2000" dirty="0"/>
              <a:t> = .05</a:t>
            </a:r>
          </a:p>
          <a:p>
            <a:r>
              <a:rPr lang="en-US" sz="2400" dirty="0"/>
              <a:t>P-value: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In the case of ABV, p-value = ~0.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This is the probability of observing an as-or-more extreme distribution.</a:t>
            </a:r>
          </a:p>
          <a:p>
            <a:r>
              <a:rPr lang="en-US" sz="2400" dirty="0"/>
              <a:t>Conclusion: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Since our p-value is lower than </a:t>
            </a:r>
            <a:r>
              <a:rPr lang="el-GR" sz="2000" dirty="0"/>
              <a:t>α</a:t>
            </a:r>
            <a:r>
              <a:rPr lang="en-US" sz="2000" dirty="0"/>
              <a:t>, we REJECT the Ho. We can conclude that there is sufficient evidence of non-normality in the distribution.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If the p-value was greater than .05, we would FAIL TO REJECT the Ho. In this case, we would say that there is not sufficient evidence of a non-normal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11355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1E89E-00EE-4002-92E2-E411B74B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Breweries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122D0-C619-4C26-A4BA-7FC096906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Insight – top 5 states make up over 30% of breweries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7DE53A4-A061-7D4E-9962-91B0F6F57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890" y="2509911"/>
            <a:ext cx="787712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3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484BB-4047-4FC0-AC08-F1B6FB3D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Breweries by State Map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8A66B6FC-C6AC-48BE-9FD1-BA18ADAD9A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59"/>
          <a:stretch/>
        </p:blipFill>
        <p:spPr>
          <a:xfrm>
            <a:off x="2831498" y="3031958"/>
            <a:ext cx="6473905" cy="34755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F5D229-2BAA-485B-AFEB-E90F44C92A1E}"/>
              </a:ext>
            </a:extLst>
          </p:cNvPr>
          <p:cNvSpPr txBox="1"/>
          <p:nvPr/>
        </p:nvSpPr>
        <p:spPr>
          <a:xfrm>
            <a:off x="2831498" y="6118918"/>
            <a:ext cx="647390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many breweries already in high-population areas such as Texas &amp; California, expansion into Georgia &amp; Florida may be ideal.</a:t>
            </a:r>
          </a:p>
        </p:txBody>
      </p:sp>
    </p:spTree>
    <p:extLst>
      <p:ext uri="{BB962C8B-B14F-4D97-AF65-F5344CB8AC3E}">
        <p14:creationId xmlns:p14="http://schemas.microsoft.com/office/powerpoint/2010/main" val="171269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9838C-A875-4307-A595-BBF66838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Null / Missing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6B570-E045-4EC0-A4F9-A46D5D0F4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1700" dirty="0"/>
              <a:t>There are large amounts of missing values in both ABV (alcohol by volume) and IBU (international bitterness unit)</a:t>
            </a:r>
          </a:p>
          <a:p>
            <a:pPr lvl="1"/>
            <a:r>
              <a:rPr lang="en-US" sz="1700" dirty="0"/>
              <a:t>62 NA values for ABV (62/2410 = 3%)</a:t>
            </a:r>
          </a:p>
          <a:p>
            <a:pPr lvl="1"/>
            <a:r>
              <a:rPr lang="en-US" sz="1700" dirty="0"/>
              <a:t>1005 NA values for IBU (1005/2410 = 42%)</a:t>
            </a:r>
          </a:p>
          <a:p>
            <a:pPr lvl="1"/>
            <a:r>
              <a:rPr lang="en-US" sz="1700" dirty="0"/>
              <a:t>Note: All missing ABV’s also have a missing IBU.</a:t>
            </a:r>
          </a:p>
          <a:p>
            <a:pPr marL="457200" lvl="1" indent="0">
              <a:buNone/>
            </a:pPr>
            <a:endParaRPr lang="en-US" sz="1700" dirty="0"/>
          </a:p>
          <a:p>
            <a:r>
              <a:rPr lang="en-US" sz="1700" dirty="0"/>
              <a:t>To avoid removing &gt;40% of the dataset, we can impute by mean ABV / IBU.</a:t>
            </a:r>
          </a:p>
          <a:p>
            <a:pPr lvl="1"/>
            <a:r>
              <a:rPr lang="en-US" sz="1700" dirty="0"/>
              <a:t>Splitting the dataset up by Style categories can give us a more accurate mean to impute.</a:t>
            </a:r>
          </a:p>
          <a:p>
            <a:pPr lvl="1"/>
            <a:r>
              <a:rPr lang="en-US" sz="1700" dirty="0"/>
              <a:t>Style groups: (‘Ale’, ‘IPA’, ‘Stout’, ‘Lager’, ‘Other’).</a:t>
            </a:r>
          </a:p>
          <a:p>
            <a:endParaRPr lang="en-US" sz="1700" dirty="0"/>
          </a:p>
          <a:p>
            <a:r>
              <a:rPr lang="en-US" sz="1700" dirty="0"/>
              <a:t>Lastly, there are 5 NA values in the Style column (5/2410 = 0.2%) </a:t>
            </a:r>
          </a:p>
          <a:p>
            <a:pPr lvl="1"/>
            <a:r>
              <a:rPr lang="en-US" sz="1700" dirty="0"/>
              <a:t>Since there is no simple way to impute the Style of a beer, these 5 observations with values of NA will be dropped.</a:t>
            </a:r>
          </a:p>
        </p:txBody>
      </p:sp>
    </p:spTree>
    <p:extLst>
      <p:ext uri="{BB962C8B-B14F-4D97-AF65-F5344CB8AC3E}">
        <p14:creationId xmlns:p14="http://schemas.microsoft.com/office/powerpoint/2010/main" val="194485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F96D3-167E-4C17-81A1-1DCA31EB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Median IBU / ABV by State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888D-9D53-4108-9BA0-0D91E9A97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While there is a large range of mean IBUs, most states exist within 30-40 IBU.</a:t>
            </a:r>
          </a:p>
          <a:p>
            <a:r>
              <a:rPr lang="en-US" sz="2000" dirty="0">
                <a:solidFill>
                  <a:schemeClr val="bg1"/>
                </a:solidFill>
              </a:rPr>
              <a:t>44 (88%) of states have a median ABV between .05 and .06.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DD14245-C6ED-4939-94FC-B736162F1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08" y="2681946"/>
            <a:ext cx="5559480" cy="3432978"/>
          </a:xfrm>
          <a:prstGeom prst="rect">
            <a:avLst/>
          </a:prstGeom>
        </p:spPr>
      </p:pic>
      <p:pic>
        <p:nvPicPr>
          <p:cNvPr id="6" name="Picture 5" descr="Chart, background pattern&#10;&#10;Description automatically generated">
            <a:extLst>
              <a:ext uri="{FF2B5EF4-FFF2-40B4-BE49-F238E27FC236}">
                <a16:creationId xmlns:a16="http://schemas.microsoft.com/office/drawing/2014/main" id="{D240E897-16A0-4433-83DF-C35DFCE37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36" y="2689895"/>
            <a:ext cx="5546955" cy="34252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5F4C96-3837-4B5E-AAAC-1A06CEC3D997}"/>
              </a:ext>
            </a:extLst>
          </p:cNvPr>
          <p:cNvSpPr txBox="1"/>
          <p:nvPr/>
        </p:nvSpPr>
        <p:spPr>
          <a:xfrm>
            <a:off x="3285215" y="6181903"/>
            <a:ext cx="533514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 median IBU and ABV should ideally be within the range of 30-40 IBU and 5%-6% ABV.</a:t>
            </a:r>
          </a:p>
        </p:txBody>
      </p:sp>
    </p:spTree>
    <p:extLst>
      <p:ext uri="{BB962C8B-B14F-4D97-AF65-F5344CB8AC3E}">
        <p14:creationId xmlns:p14="http://schemas.microsoft.com/office/powerpoint/2010/main" val="123043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69EF2-63DF-4FC1-AB36-CB2249B1D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Maximum ABV &amp;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39788-0925-4DA5-9395-1CF0581F6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200" dirty="0"/>
              <a:t>The maximum ABV is .128.</a:t>
            </a:r>
          </a:p>
          <a:p>
            <a:pPr lvl="1"/>
            <a:r>
              <a:rPr lang="en-US" sz="2200" dirty="0"/>
              <a:t>Brewery : Upslope Brewing Company, Boulder, CO.</a:t>
            </a:r>
          </a:p>
          <a:p>
            <a:pPr lvl="1"/>
            <a:r>
              <a:rPr lang="en-US" sz="2200" dirty="0"/>
              <a:t>Beer : Lee Hill Series Vol. 5 - Belgian Style Quadrupel Ale.</a:t>
            </a:r>
          </a:p>
          <a:p>
            <a:pPr lvl="1"/>
            <a:r>
              <a:rPr lang="en-US" sz="2200" dirty="0"/>
              <a:t>Notes : This beer has an IBU of 0.</a:t>
            </a:r>
          </a:p>
          <a:p>
            <a:pPr marL="457200" lvl="1" indent="0">
              <a:buNone/>
            </a:pPr>
            <a:endParaRPr lang="en-US" sz="2200" dirty="0"/>
          </a:p>
          <a:p>
            <a:r>
              <a:rPr lang="en-US" sz="2200" dirty="0"/>
              <a:t>The maximum IBU is 138.</a:t>
            </a:r>
          </a:p>
          <a:p>
            <a:pPr lvl="1"/>
            <a:r>
              <a:rPr lang="en-US" sz="2200" dirty="0"/>
              <a:t>Brewery : Astoria Brewing Company, Astoria, OR.</a:t>
            </a:r>
          </a:p>
          <a:p>
            <a:pPr lvl="1"/>
            <a:r>
              <a:rPr lang="en-US" sz="2200" dirty="0"/>
              <a:t>Beer : Bitter Bitch Imperial IPA.</a:t>
            </a:r>
          </a:p>
          <a:p>
            <a:pPr lvl="1"/>
            <a:r>
              <a:rPr lang="en-US" sz="2200" dirty="0"/>
              <a:t>Notes : This beer is of the Style ‘American Double / Imperial IPA’ and has an ABV of .082.</a:t>
            </a:r>
          </a:p>
        </p:txBody>
      </p:sp>
    </p:spTree>
    <p:extLst>
      <p:ext uri="{BB962C8B-B14F-4D97-AF65-F5344CB8AC3E}">
        <p14:creationId xmlns:p14="http://schemas.microsoft.com/office/powerpoint/2010/main" val="387985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EB76A-666F-4819-B8B6-FFCE5D24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 dirty="0">
                <a:solidFill>
                  <a:schemeClr val="bg1"/>
                </a:solidFill>
              </a:rPr>
              <a:t>ABV Distribution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D1FFA1F-B23F-4082-ABD3-D20ADEF58886}"/>
              </a:ext>
            </a:extLst>
          </p:cNvPr>
          <p:cNvSpPr txBox="1"/>
          <p:nvPr/>
        </p:nvSpPr>
        <p:spPr>
          <a:xfrm>
            <a:off x="4945336" y="506727"/>
            <a:ext cx="6609921" cy="152674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The ABV distribution is skewed right.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While the bulk of beers exist within 4.5 – 7 percent ABV, there are outliers with higher ABV percentages (up to 12.8%).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The Shapiro-Wilk Normality Test gives us a p-value of &lt;2.2e-16. This supports the conclusion of non-normality.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B62F764-3880-49ED-8C95-A01D00B7E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046541"/>
              </p:ext>
            </p:extLst>
          </p:nvPr>
        </p:nvGraphicFramePr>
        <p:xfrm>
          <a:off x="240761" y="5647344"/>
          <a:ext cx="6925348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7449">
                  <a:extLst>
                    <a:ext uri="{9D8B030D-6E8A-4147-A177-3AD203B41FA5}">
                      <a16:colId xmlns:a16="http://schemas.microsoft.com/office/drawing/2014/main" val="819411853"/>
                    </a:ext>
                  </a:extLst>
                </a:gridCol>
                <a:gridCol w="1264013">
                  <a:extLst>
                    <a:ext uri="{9D8B030D-6E8A-4147-A177-3AD203B41FA5}">
                      <a16:colId xmlns:a16="http://schemas.microsoft.com/office/drawing/2014/main" val="3496864432"/>
                    </a:ext>
                  </a:extLst>
                </a:gridCol>
                <a:gridCol w="1038154">
                  <a:extLst>
                    <a:ext uri="{9D8B030D-6E8A-4147-A177-3AD203B41FA5}">
                      <a16:colId xmlns:a16="http://schemas.microsoft.com/office/drawing/2014/main" val="548960430"/>
                    </a:ext>
                  </a:extLst>
                </a:gridCol>
                <a:gridCol w="886899">
                  <a:extLst>
                    <a:ext uri="{9D8B030D-6E8A-4147-A177-3AD203B41FA5}">
                      <a16:colId xmlns:a16="http://schemas.microsoft.com/office/drawing/2014/main" val="1352677794"/>
                    </a:ext>
                  </a:extLst>
                </a:gridCol>
                <a:gridCol w="983152">
                  <a:extLst>
                    <a:ext uri="{9D8B030D-6E8A-4147-A177-3AD203B41FA5}">
                      <a16:colId xmlns:a16="http://schemas.microsoft.com/office/drawing/2014/main" val="2609831439"/>
                    </a:ext>
                  </a:extLst>
                </a:gridCol>
                <a:gridCol w="1423164">
                  <a:extLst>
                    <a:ext uri="{9D8B030D-6E8A-4147-A177-3AD203B41FA5}">
                      <a16:colId xmlns:a16="http://schemas.microsoft.com/office/drawing/2014/main" val="4294260443"/>
                    </a:ext>
                  </a:extLst>
                </a:gridCol>
                <a:gridCol w="632517">
                  <a:extLst>
                    <a:ext uri="{9D8B030D-6E8A-4147-A177-3AD203B41FA5}">
                      <a16:colId xmlns:a16="http://schemas.microsoft.com/office/drawing/2014/main" val="1610410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r>
                        <a:rPr lang="en-US" sz="1600" baseline="30000" dirty="0"/>
                        <a:t>st</a:t>
                      </a:r>
                      <a:r>
                        <a:rPr lang="en-US" sz="1600" dirty="0"/>
                        <a:t> Quartile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Median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St. Dev.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r>
                        <a:rPr lang="en-US" sz="1600" baseline="30000" dirty="0"/>
                        <a:t>rd</a:t>
                      </a:r>
                      <a:r>
                        <a:rPr lang="en-US" sz="1600" dirty="0"/>
                        <a:t> Quartile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Max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19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.013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.067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.128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11214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2BCE148-D4EC-4DA5-A8AA-382C95B7A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214" y="2308938"/>
            <a:ext cx="5008675" cy="30910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A8AF6E-0151-4A40-9869-AABC5850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11" y="2308938"/>
            <a:ext cx="5008676" cy="30910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3D4450-5DCE-4129-AA0A-E7D9C9BE52DB}"/>
              </a:ext>
            </a:extLst>
          </p:cNvPr>
          <p:cNvSpPr txBox="1"/>
          <p:nvPr/>
        </p:nvSpPr>
        <p:spPr>
          <a:xfrm>
            <a:off x="7267073" y="5581739"/>
            <a:ext cx="4735879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While many of our beers may exist in the popular range of 4.5-7% ABV, there is demand for more alcoholic beverages.</a:t>
            </a:r>
          </a:p>
        </p:txBody>
      </p:sp>
    </p:spTree>
    <p:extLst>
      <p:ext uri="{BB962C8B-B14F-4D97-AF65-F5344CB8AC3E}">
        <p14:creationId xmlns:p14="http://schemas.microsoft.com/office/powerpoint/2010/main" val="2450727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81954-DB60-4972-A47B-D14161CB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ABV &amp; IBU Correlation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C547-3AB5-4BD3-B1F3-879EF2DA9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ABV and IBU have a moderate positive correlation.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As ABV changes, we can moderately expect IBU to move in the same direction.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3BE780-078D-475D-B3DE-062ACD4F3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14" y="2661430"/>
            <a:ext cx="5480050" cy="3381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FA7CC9-FA9C-41BE-9A9D-28DC44C207EE}"/>
              </a:ext>
            </a:extLst>
          </p:cNvPr>
          <p:cNvSpPr txBox="1"/>
          <p:nvPr/>
        </p:nvSpPr>
        <p:spPr>
          <a:xfrm>
            <a:off x="6819378" y="3752252"/>
            <a:ext cx="4735879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When creating new products, we should aim to have compatible ABV and IBU. For example, a high-ABV and low-IBU beverage would not fit into the market.</a:t>
            </a:r>
          </a:p>
        </p:txBody>
      </p:sp>
    </p:spTree>
    <p:extLst>
      <p:ext uri="{BB962C8B-B14F-4D97-AF65-F5344CB8AC3E}">
        <p14:creationId xmlns:p14="http://schemas.microsoft.com/office/powerpoint/2010/main" val="261346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20D83-E0FD-436A-8C88-9AC933156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KNN Modeling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D3DDC-DE43-4114-98F3-9FA43B77F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Using this modeling, we consider a beer’s K nearest neighbors to determine if they are an Ale or an IPA.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Beers are plotted by their ABV and IBU.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Each neighbor holds 1 vote, majority wins.</a:t>
            </a:r>
          </a:p>
          <a:p>
            <a:r>
              <a:rPr lang="en-US" sz="1200" dirty="0">
                <a:solidFill>
                  <a:schemeClr val="bg1"/>
                </a:solidFill>
              </a:rPr>
              <a:t>Sensitivity: The percentage of Ales that were identified correctly. </a:t>
            </a:r>
          </a:p>
          <a:p>
            <a:r>
              <a:rPr lang="en-US" sz="1200" dirty="0">
                <a:solidFill>
                  <a:schemeClr val="bg1"/>
                </a:solidFill>
              </a:rPr>
              <a:t>Specificity: The percentage of IPA’s that were identified correctly.</a:t>
            </a:r>
          </a:p>
        </p:txBody>
      </p:sp>
      <p:pic>
        <p:nvPicPr>
          <p:cNvPr id="4" name="Picture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006B6356-688F-40D0-BA7A-C369E7FE7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04" y="2470651"/>
            <a:ext cx="4488373" cy="2771570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9579B12-F94A-440E-8145-84C0D7443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635642"/>
              </p:ext>
            </p:extLst>
          </p:nvPr>
        </p:nvGraphicFramePr>
        <p:xfrm>
          <a:off x="6079297" y="2565144"/>
          <a:ext cx="5546956" cy="17277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15974">
                  <a:extLst>
                    <a:ext uri="{9D8B030D-6E8A-4147-A177-3AD203B41FA5}">
                      <a16:colId xmlns:a16="http://schemas.microsoft.com/office/drawing/2014/main" val="3146153261"/>
                    </a:ext>
                  </a:extLst>
                </a:gridCol>
                <a:gridCol w="2250304">
                  <a:extLst>
                    <a:ext uri="{9D8B030D-6E8A-4147-A177-3AD203B41FA5}">
                      <a16:colId xmlns:a16="http://schemas.microsoft.com/office/drawing/2014/main" val="2940848280"/>
                    </a:ext>
                  </a:extLst>
                </a:gridCol>
                <a:gridCol w="980678">
                  <a:extLst>
                    <a:ext uri="{9D8B030D-6E8A-4147-A177-3AD203B41FA5}">
                      <a16:colId xmlns:a16="http://schemas.microsoft.com/office/drawing/2014/main" val="1326506330"/>
                    </a:ext>
                  </a:extLst>
                </a:gridCol>
              </a:tblGrid>
              <a:tr h="4241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Statistic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Maximum Value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K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03977"/>
                  </a:ext>
                </a:extLst>
              </a:tr>
              <a:tr h="242404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Accuracy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91.2%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1456734244"/>
                  </a:ext>
                </a:extLst>
              </a:tr>
              <a:tr h="2424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Sensitivity (Ale)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95.0%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13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2343149834"/>
                  </a:ext>
                </a:extLst>
              </a:tr>
              <a:tr h="2424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Specificity (IPA)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88.2%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97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1933025217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ECE4BF74-EA05-4614-B017-30D902D32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523953"/>
              </p:ext>
            </p:extLst>
          </p:nvPr>
        </p:nvGraphicFramePr>
        <p:xfrm>
          <a:off x="6112704" y="4660813"/>
          <a:ext cx="5546956" cy="17277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15974">
                  <a:extLst>
                    <a:ext uri="{9D8B030D-6E8A-4147-A177-3AD203B41FA5}">
                      <a16:colId xmlns:a16="http://schemas.microsoft.com/office/drawing/2014/main" val="3146153261"/>
                    </a:ext>
                  </a:extLst>
                </a:gridCol>
                <a:gridCol w="2250304">
                  <a:extLst>
                    <a:ext uri="{9D8B030D-6E8A-4147-A177-3AD203B41FA5}">
                      <a16:colId xmlns:a16="http://schemas.microsoft.com/office/drawing/2014/main" val="2940848280"/>
                    </a:ext>
                  </a:extLst>
                </a:gridCol>
                <a:gridCol w="980678">
                  <a:extLst>
                    <a:ext uri="{9D8B030D-6E8A-4147-A177-3AD203B41FA5}">
                      <a16:colId xmlns:a16="http://schemas.microsoft.com/office/drawing/2014/main" val="1326506330"/>
                    </a:ext>
                  </a:extLst>
                </a:gridCol>
              </a:tblGrid>
              <a:tr h="4241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Statistic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Value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K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03977"/>
                  </a:ext>
                </a:extLst>
              </a:tr>
              <a:tr h="242404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Accuracy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91.7%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1456734244"/>
                  </a:ext>
                </a:extLst>
              </a:tr>
              <a:tr h="2424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Sensitivity (Ale)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95.1%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2343149834"/>
                  </a:ext>
                </a:extLst>
              </a:tr>
              <a:tr h="2424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Specificity (IPA)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86.2%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1933025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56264E9-F87D-47C0-83F3-ABFD24EF8790}"/>
              </a:ext>
            </a:extLst>
          </p:cNvPr>
          <p:cNvSpPr txBox="1"/>
          <p:nvPr/>
        </p:nvSpPr>
        <p:spPr>
          <a:xfrm>
            <a:off x="1420923" y="2373011"/>
            <a:ext cx="3797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Mean Accuracy of 100 Models by K-value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36F28D-C077-4413-A64C-EDB447F2A9DA}"/>
              </a:ext>
            </a:extLst>
          </p:cNvPr>
          <p:cNvSpPr txBox="1"/>
          <p:nvPr/>
        </p:nvSpPr>
        <p:spPr>
          <a:xfrm>
            <a:off x="805108" y="5224538"/>
            <a:ext cx="4735879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When considering only ABV and IBU, a KNN model can identify whether a beer is an Ale or IPA with &gt;90% accuracy. Therefore, we can conclude that ABV and IBU do not vary extremely within Styles.</a:t>
            </a:r>
          </a:p>
        </p:txBody>
      </p:sp>
    </p:spTree>
    <p:extLst>
      <p:ext uri="{BB962C8B-B14F-4D97-AF65-F5344CB8AC3E}">
        <p14:creationId xmlns:p14="http://schemas.microsoft.com/office/powerpoint/2010/main" val="48988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806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Beers &amp; Breweries EDA</vt:lpstr>
      <vt:lpstr>Breweries by State</vt:lpstr>
      <vt:lpstr>Breweries by State Map</vt:lpstr>
      <vt:lpstr>Null / Missing Values</vt:lpstr>
      <vt:lpstr>Median IBU / ABV by State</vt:lpstr>
      <vt:lpstr>Maximum ABV &amp; IBU</vt:lpstr>
      <vt:lpstr>ABV Distribution</vt:lpstr>
      <vt:lpstr>ABV &amp; IBU Correlation</vt:lpstr>
      <vt:lpstr>KNN Modeling</vt:lpstr>
      <vt:lpstr>Naïve Bayes Modeling</vt:lpstr>
      <vt:lpstr>Thank you for your attention.</vt:lpstr>
      <vt:lpstr>Shapiro –Wilk Normality Test, Explained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Beers &amp; Breweries EDA</dc:title>
  <dc:creator>Eric Laigaie</dc:creator>
  <cp:lastModifiedBy>Eric Laigaie</cp:lastModifiedBy>
  <cp:revision>18</cp:revision>
  <dcterms:created xsi:type="dcterms:W3CDTF">2021-10-11T20:15:10Z</dcterms:created>
  <dcterms:modified xsi:type="dcterms:W3CDTF">2021-10-21T01:18:03Z</dcterms:modified>
</cp:coreProperties>
</file>