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61" r:id="rId7"/>
    <p:sldId id="262" r:id="rId8"/>
    <p:sldId id="263" r:id="rId9"/>
    <p:sldId id="272" r:id="rId10"/>
    <p:sldId id="281" r:id="rId11"/>
    <p:sldId id="276" r:id="rId12"/>
    <p:sldId id="275" r:id="rId13"/>
    <p:sldId id="264" r:id="rId14"/>
    <p:sldId id="27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53C96-C507-48DD-9B82-D32AAE9F79F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36FF-7924-4268-A947-30CD2A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Naïve Bayes Modeling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Using this modeling, we will consider IBU and ABV are conditionally independent and then find the probability for a beer being either an Ale or IPA.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ABV and IBU are continuous variables.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Sensitivity: The percentage of Ales that were identified correctly.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Specificity: The percentage of IPA’s that were identified correctly.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582FCF3E-F9D4-4A44-A3C2-951F3F09E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43452"/>
              </p:ext>
            </p:extLst>
          </p:nvPr>
        </p:nvGraphicFramePr>
        <p:xfrm>
          <a:off x="5550423" y="3453920"/>
          <a:ext cx="5890102" cy="2293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7405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902697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</a:tblGrid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91.1%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92.7%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5734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88.3%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CDA314-5C0C-4950-8875-917E3B30D23D}"/>
              </a:ext>
            </a:extLst>
          </p:cNvPr>
          <p:cNvSpPr txBox="1"/>
          <p:nvPr/>
        </p:nvSpPr>
        <p:spPr>
          <a:xfrm>
            <a:off x="1059677" y="4252212"/>
            <a:ext cx="4058856" cy="1490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 the KNN model, the Naïve Bayes model can identify whether a beer is an Ale or IPA with &gt;90% accuracy. </a:t>
            </a:r>
          </a:p>
          <a:p>
            <a:pPr algn="ctr"/>
            <a:r>
              <a:rPr lang="en-US" dirty="0"/>
              <a:t>Both models suggest that more alcoholic beers will likely be more bitter.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11A93-665B-433C-A47C-F74967E87BC8}"/>
                  </a:ext>
                </a:extLst>
              </p:cNvPr>
              <p:cNvSpPr txBox="1"/>
              <p:nvPr/>
            </p:nvSpPr>
            <p:spPr>
              <a:xfrm>
                <a:off x="971546" y="3443833"/>
                <a:ext cx="4235118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Helvetica" pitchFamily="2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|′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(′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Helvetica" pitchFamily="2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11A93-665B-433C-A47C-F74967E8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46" y="3443833"/>
                <a:ext cx="4235118" cy="569002"/>
              </a:xfrm>
              <a:prstGeom prst="rect">
                <a:avLst/>
              </a:prstGeom>
              <a:blipFill>
                <a:blip r:embed="rId2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37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DEE60-E8C5-4C1D-8F74-C3A1BFD9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Kruskal Wallis – Rank Sum Test 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79C2-F10B-4B38-A564-DCCBB5BE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test compares a variable’s distribution between 2+ groups.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results will either provide or not provide evidence to say that at least one group has a significantly different variable distribution.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ABV: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This test provides overwhelming evidence to suggest that at least one region has a significantly different mean ABV (p-value = .00035).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Further exploration is detailed on the next slide.</a:t>
            </a:r>
          </a:p>
          <a:p>
            <a:pPr lvl="2"/>
            <a:endParaRPr lang="en-US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IBU: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This test does not provide sufficient evidence to say if any of the regions have a significantly different mean IBU (p-value = .0778).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No further exploration needed.</a:t>
            </a:r>
          </a:p>
        </p:txBody>
      </p:sp>
    </p:spTree>
    <p:extLst>
      <p:ext uri="{BB962C8B-B14F-4D97-AF65-F5344CB8AC3E}">
        <p14:creationId xmlns:p14="http://schemas.microsoft.com/office/powerpoint/2010/main" val="285389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Rank Sum Test – Adjacency Matrix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All region combinations were tested for different mean ABVs.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8 combinations were found to have a significant difference (p-value &lt; .05).</a:t>
            </a:r>
          </a:p>
          <a:p>
            <a:r>
              <a:rPr lang="en-US" sz="2200" dirty="0">
                <a:solidFill>
                  <a:schemeClr val="bg1"/>
                </a:solidFill>
              </a:rPr>
              <a:t>‘South’ is the least unique region, connecting with all others.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‘Great Lakes’ is the most unique, only connecting with 2 regions (South, Mountain).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EB2445-71B9-4575-8316-4163F73A3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6" b="11992"/>
          <a:stretch/>
        </p:blipFill>
        <p:spPr>
          <a:xfrm>
            <a:off x="363441" y="2960625"/>
            <a:ext cx="6000633" cy="28600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BED8E9-3B1E-47E5-A7B4-E05FA360A351}"/>
              </a:ext>
            </a:extLst>
          </p:cNvPr>
          <p:cNvGrpSpPr/>
          <p:nvPr/>
        </p:nvGrpSpPr>
        <p:grpSpPr>
          <a:xfrm>
            <a:off x="6634552" y="2406314"/>
            <a:ext cx="5202583" cy="2750076"/>
            <a:chOff x="6352674" y="2406314"/>
            <a:chExt cx="5202583" cy="27500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74AB37-B27C-407D-B75A-09D0E09A491F}"/>
                </a:ext>
              </a:extLst>
            </p:cNvPr>
            <p:cNvSpPr/>
            <p:nvPr/>
          </p:nvSpPr>
          <p:spPr>
            <a:xfrm>
              <a:off x="6352674" y="2406314"/>
              <a:ext cx="5202583" cy="27500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D72DE61-C828-45BF-ACDF-76914F20E234}"/>
                </a:ext>
              </a:extLst>
            </p:cNvPr>
            <p:cNvGrpSpPr/>
            <p:nvPr/>
          </p:nvGrpSpPr>
          <p:grpSpPr>
            <a:xfrm>
              <a:off x="6352674" y="2924504"/>
              <a:ext cx="5202583" cy="2068304"/>
              <a:chOff x="3277173" y="2394848"/>
              <a:chExt cx="5697239" cy="206830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497787-F096-4559-9ADF-D929A31D52D5}"/>
                  </a:ext>
                </a:extLst>
              </p:cNvPr>
              <p:cNvSpPr txBox="1"/>
              <p:nvPr/>
            </p:nvSpPr>
            <p:spPr>
              <a:xfrm>
                <a:off x="4164072" y="2394848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Midwest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EE6BF0-B92D-4A31-B352-081EE7479CCA}"/>
                  </a:ext>
                </a:extLst>
              </p:cNvPr>
              <p:cNvSpPr txBox="1"/>
              <p:nvPr/>
            </p:nvSpPr>
            <p:spPr>
              <a:xfrm>
                <a:off x="7200613" y="3244334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Mountain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55ABF-FEDA-4F06-A856-3E64ACC37C63}"/>
                  </a:ext>
                </a:extLst>
              </p:cNvPr>
              <p:cNvSpPr txBox="1"/>
              <p:nvPr/>
            </p:nvSpPr>
            <p:spPr>
              <a:xfrm>
                <a:off x="5209100" y="3244334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South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387C19-8425-47D6-B97E-A34DF144B0C3}"/>
                  </a:ext>
                </a:extLst>
              </p:cNvPr>
              <p:cNvSpPr txBox="1"/>
              <p:nvPr/>
            </p:nvSpPr>
            <p:spPr>
              <a:xfrm>
                <a:off x="6254130" y="4093820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Great Lakes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D51FF5-6ADE-4822-A341-E5D9DFFDF48B}"/>
                  </a:ext>
                </a:extLst>
              </p:cNvPr>
              <p:cNvSpPr txBox="1"/>
              <p:nvPr/>
            </p:nvSpPr>
            <p:spPr>
              <a:xfrm>
                <a:off x="4164072" y="4093820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New England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795B70-0592-4324-90EF-3BBB35AAE152}"/>
                  </a:ext>
                </a:extLst>
              </p:cNvPr>
              <p:cNvSpPr txBox="1"/>
              <p:nvPr/>
            </p:nvSpPr>
            <p:spPr>
              <a:xfrm>
                <a:off x="3277173" y="3244334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Pacific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9FEADE-FE5D-4EE2-8F5A-9C4B0AD72ECA}"/>
                  </a:ext>
                </a:extLst>
              </p:cNvPr>
              <p:cNvSpPr txBox="1"/>
              <p:nvPr/>
            </p:nvSpPr>
            <p:spPr>
              <a:xfrm>
                <a:off x="6254131" y="2394848"/>
                <a:ext cx="177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Atlantic</a:t>
                </a:r>
              </a:p>
            </p:txBody>
          </p:sp>
          <p:sp>
            <p:nvSpPr>
              <p:cNvPr id="35" name="Arrow: Left-Right 34">
                <a:extLst>
                  <a:ext uri="{FF2B5EF4-FFF2-40B4-BE49-F238E27FC236}">
                    <a16:creationId xmlns:a16="http://schemas.microsoft.com/office/drawing/2014/main" id="{033A377E-16C3-4AF3-BFF6-347DF78A8B80}"/>
                  </a:ext>
                </a:extLst>
              </p:cNvPr>
              <p:cNvSpPr/>
              <p:nvPr/>
            </p:nvSpPr>
            <p:spPr>
              <a:xfrm>
                <a:off x="4662523" y="3379932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row: Left-Right 35">
                <a:extLst>
                  <a:ext uri="{FF2B5EF4-FFF2-40B4-BE49-F238E27FC236}">
                    <a16:creationId xmlns:a16="http://schemas.microsoft.com/office/drawing/2014/main" id="{5964CA82-5FE5-4DAB-A42E-FEE1AB02E261}"/>
                  </a:ext>
                </a:extLst>
              </p:cNvPr>
              <p:cNvSpPr/>
              <p:nvPr/>
            </p:nvSpPr>
            <p:spPr>
              <a:xfrm>
                <a:off x="6515386" y="3379932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row: Left-Right 36">
                <a:extLst>
                  <a:ext uri="{FF2B5EF4-FFF2-40B4-BE49-F238E27FC236}">
                    <a16:creationId xmlns:a16="http://schemas.microsoft.com/office/drawing/2014/main" id="{A0E7C3AA-5B14-4BA8-BAC9-5D70AD26D2ED}"/>
                  </a:ext>
                </a:extLst>
              </p:cNvPr>
              <p:cNvSpPr/>
              <p:nvPr/>
            </p:nvSpPr>
            <p:spPr>
              <a:xfrm rot="1946956">
                <a:off x="5168999" y="2961385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Left-Right 37">
                <a:extLst>
                  <a:ext uri="{FF2B5EF4-FFF2-40B4-BE49-F238E27FC236}">
                    <a16:creationId xmlns:a16="http://schemas.microsoft.com/office/drawing/2014/main" id="{EACD48FB-FFC6-440D-8281-2C9E6033311C}"/>
                  </a:ext>
                </a:extLst>
              </p:cNvPr>
              <p:cNvSpPr/>
              <p:nvPr/>
            </p:nvSpPr>
            <p:spPr>
              <a:xfrm rot="19648283">
                <a:off x="6117572" y="2962781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Left-Right 38">
                <a:extLst>
                  <a:ext uri="{FF2B5EF4-FFF2-40B4-BE49-F238E27FC236}">
                    <a16:creationId xmlns:a16="http://schemas.microsoft.com/office/drawing/2014/main" id="{1F2DE2E4-289C-460D-A1C4-BCB6DDFF3026}"/>
                  </a:ext>
                </a:extLst>
              </p:cNvPr>
              <p:cNvSpPr/>
              <p:nvPr/>
            </p:nvSpPr>
            <p:spPr>
              <a:xfrm rot="19498926">
                <a:off x="5119723" y="3816804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Left-Right 39">
                <a:extLst>
                  <a:ext uri="{FF2B5EF4-FFF2-40B4-BE49-F238E27FC236}">
                    <a16:creationId xmlns:a16="http://schemas.microsoft.com/office/drawing/2014/main" id="{1E47A2C0-18B3-4AF7-918B-F6AB841D3BCF}"/>
                  </a:ext>
                </a:extLst>
              </p:cNvPr>
              <p:cNvSpPr/>
              <p:nvPr/>
            </p:nvSpPr>
            <p:spPr>
              <a:xfrm rot="2320208">
                <a:off x="6117572" y="3841493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Left-Right 40">
                <a:extLst>
                  <a:ext uri="{FF2B5EF4-FFF2-40B4-BE49-F238E27FC236}">
                    <a16:creationId xmlns:a16="http://schemas.microsoft.com/office/drawing/2014/main" id="{72653902-2033-42F4-AAFF-DFEC4B6F9B6A}"/>
                  </a:ext>
                </a:extLst>
              </p:cNvPr>
              <p:cNvSpPr/>
              <p:nvPr/>
            </p:nvSpPr>
            <p:spPr>
              <a:xfrm>
                <a:off x="5584994" y="2535310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Arrow: Left-Right 41">
                <a:extLst>
                  <a:ext uri="{FF2B5EF4-FFF2-40B4-BE49-F238E27FC236}">
                    <a16:creationId xmlns:a16="http://schemas.microsoft.com/office/drawing/2014/main" id="{FAF2E9F3-8872-4994-8533-1ECEF0C15624}"/>
                  </a:ext>
                </a:extLst>
              </p:cNvPr>
              <p:cNvSpPr/>
              <p:nvPr/>
            </p:nvSpPr>
            <p:spPr>
              <a:xfrm rot="19248005">
                <a:off x="7155022" y="3830023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Left-Right 42">
                <a:extLst>
                  <a:ext uri="{FF2B5EF4-FFF2-40B4-BE49-F238E27FC236}">
                    <a16:creationId xmlns:a16="http://schemas.microsoft.com/office/drawing/2014/main" id="{BAB37131-1BA4-48FB-B9DD-6E4FA494BD84}"/>
                  </a:ext>
                </a:extLst>
              </p:cNvPr>
              <p:cNvSpPr/>
              <p:nvPr/>
            </p:nvSpPr>
            <p:spPr>
              <a:xfrm rot="2320208">
                <a:off x="4101128" y="3819662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Left-Right 43">
                <a:extLst>
                  <a:ext uri="{FF2B5EF4-FFF2-40B4-BE49-F238E27FC236}">
                    <a16:creationId xmlns:a16="http://schemas.microsoft.com/office/drawing/2014/main" id="{8D4CA174-11AF-4007-8108-1C9EC6E9E9B5}"/>
                  </a:ext>
                </a:extLst>
              </p:cNvPr>
              <p:cNvSpPr/>
              <p:nvPr/>
            </p:nvSpPr>
            <p:spPr>
              <a:xfrm rot="19392490">
                <a:off x="4097425" y="2988634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Left-Right 44">
                <a:extLst>
                  <a:ext uri="{FF2B5EF4-FFF2-40B4-BE49-F238E27FC236}">
                    <a16:creationId xmlns:a16="http://schemas.microsoft.com/office/drawing/2014/main" id="{3D21ACD0-8985-4A8B-9957-A8BEE1726D18}"/>
                  </a:ext>
                </a:extLst>
              </p:cNvPr>
              <p:cNvSpPr/>
              <p:nvPr/>
            </p:nvSpPr>
            <p:spPr>
              <a:xfrm rot="2320208">
                <a:off x="7258007" y="2968635"/>
                <a:ext cx="935026" cy="88408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Left-Right 45">
                <a:extLst>
                  <a:ext uri="{FF2B5EF4-FFF2-40B4-BE49-F238E27FC236}">
                    <a16:creationId xmlns:a16="http://schemas.microsoft.com/office/drawing/2014/main" id="{F654C6ED-A78C-4E4D-9DCD-7A99158FF697}"/>
                  </a:ext>
                </a:extLst>
              </p:cNvPr>
              <p:cNvSpPr/>
              <p:nvPr/>
            </p:nvSpPr>
            <p:spPr>
              <a:xfrm rot="16200000">
                <a:off x="4457449" y="3422620"/>
                <a:ext cx="1280160" cy="91440"/>
              </a:xfrm>
              <a:prstGeom prst="left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43E9404D-0DAB-4513-A744-E6DFD7EF4506}"/>
                  </a:ext>
                </a:extLst>
              </p:cNvPr>
              <p:cNvCxnSpPr>
                <a:cxnSpLocks/>
                <a:stCxn id="34" idx="2"/>
                <a:endCxn id="39" idx="2"/>
              </p:cNvCxnSpPr>
              <p:nvPr/>
            </p:nvCxnSpPr>
            <p:spPr>
              <a:xfrm rot="5400000">
                <a:off x="5538032" y="2441340"/>
                <a:ext cx="1280160" cy="1925839"/>
              </a:xfrm>
              <a:prstGeom prst="curvedConnector3">
                <a:avLst>
                  <a:gd name="adj1" fmla="val 16772"/>
                </a:avLst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BCDC65-9DCD-48E2-B1F0-4FA4CDBBA013}"/>
                </a:ext>
              </a:extLst>
            </p:cNvPr>
            <p:cNvSpPr txBox="1"/>
            <p:nvPr/>
          </p:nvSpPr>
          <p:spPr>
            <a:xfrm>
              <a:off x="6352674" y="2422368"/>
              <a:ext cx="5202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Adjacency Matrix – Connection indicates a similar mean ABV.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EB92B2D-44AB-4C67-8982-CCFB1458EFD1}"/>
              </a:ext>
            </a:extLst>
          </p:cNvPr>
          <p:cNvSpPr txBox="1"/>
          <p:nvPr/>
        </p:nvSpPr>
        <p:spPr>
          <a:xfrm>
            <a:off x="6634552" y="5291988"/>
            <a:ext cx="520868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Budweiser can use this evidence to determine where a new product’s ABV may land in each region. For instance, a more alcoholic beer in the Pacific region may stack up differently in the Great Lakes region.</a:t>
            </a:r>
          </a:p>
        </p:txBody>
      </p:sp>
    </p:spTree>
    <p:extLst>
      <p:ext uri="{BB962C8B-B14F-4D97-AF65-F5344CB8AC3E}">
        <p14:creationId xmlns:p14="http://schemas.microsoft.com/office/powerpoint/2010/main" val="45028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Shapiro –Wilk Normality Test,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Two Hypotheses: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 : The distribution is normal.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 : The distribution is not normal.</a:t>
            </a:r>
          </a:p>
          <a:p>
            <a:r>
              <a:rPr lang="en-US" sz="2400" dirty="0"/>
              <a:t>Significance level:</a:t>
            </a:r>
          </a:p>
          <a:p>
            <a:pPr lvl="1">
              <a:lnSpc>
                <a:spcPct val="120000"/>
              </a:lnSpc>
            </a:pPr>
            <a:r>
              <a:rPr lang="el-GR" sz="2000" dirty="0"/>
              <a:t>α</a:t>
            </a:r>
            <a:r>
              <a:rPr lang="en-US" sz="2000" dirty="0"/>
              <a:t> = .05</a:t>
            </a:r>
          </a:p>
          <a:p>
            <a:r>
              <a:rPr lang="en-US" sz="2400" dirty="0"/>
              <a:t>P-value: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 the case of ABV, p-value = ~0.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This is the probability of observing an as-or-more extreme distribution.</a:t>
            </a:r>
          </a:p>
          <a:p>
            <a:r>
              <a:rPr lang="en-US" sz="2400" dirty="0"/>
              <a:t>Conclusion: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Since our p-value is lower than </a:t>
            </a:r>
            <a:r>
              <a:rPr lang="el-GR" sz="2000" dirty="0"/>
              <a:t>α</a:t>
            </a:r>
            <a:r>
              <a:rPr lang="en-US" sz="2000" dirty="0"/>
              <a:t>, we REJECT the Ho. We can conclude that there is sufficient evidence of non-normality in the distribution.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If the p-value was greater than .05, we would FAIL TO REJECT the Ho. In this case, we would say that there is not sufficient evidence of a non-normal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11355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000" dirty="0"/>
              <a:t>YouTube: </a:t>
            </a:r>
          </a:p>
          <a:p>
            <a:r>
              <a:rPr lang="en-US" sz="2000" dirty="0"/>
              <a:t>GitHub:</a:t>
            </a:r>
          </a:p>
        </p:txBody>
      </p:sp>
    </p:spTree>
    <p:extLst>
      <p:ext uri="{BB962C8B-B14F-4D97-AF65-F5344CB8AC3E}">
        <p14:creationId xmlns:p14="http://schemas.microsoft.com/office/powerpoint/2010/main" val="138727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0" y="2509911"/>
            <a:ext cx="78771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9"/>
          <a:stretch/>
        </p:blipFill>
        <p:spPr>
          <a:xfrm>
            <a:off x="2831498" y="3031958"/>
            <a:ext cx="6473905" cy="3475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F5D229-2BAA-485B-AFEB-E90F44C92A1E}"/>
              </a:ext>
            </a:extLst>
          </p:cNvPr>
          <p:cNvSpPr txBox="1"/>
          <p:nvPr/>
        </p:nvSpPr>
        <p:spPr>
          <a:xfrm>
            <a:off x="2831498" y="6118918"/>
            <a:ext cx="64739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many breweries already in high-population areas such as Texas &amp; California, expansion into Georgia &amp; Florida may be ideal.</a:t>
            </a:r>
          </a:p>
        </p:txBody>
      </p:sp>
    </p:spTree>
    <p:extLst>
      <p:ext uri="{BB962C8B-B14F-4D97-AF65-F5344CB8AC3E}">
        <p14:creationId xmlns:p14="http://schemas.microsoft.com/office/powerpoint/2010/main" val="17126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 dirty="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 dirty="0"/>
              <a:t>62 NA values for ABV (62/2410 = 3%)</a:t>
            </a:r>
          </a:p>
          <a:p>
            <a:pPr lvl="1"/>
            <a:r>
              <a:rPr lang="en-US" sz="1700" dirty="0"/>
              <a:t>1005 NA values for IBU (1005/2410 = 42%)</a:t>
            </a:r>
          </a:p>
          <a:p>
            <a:pPr lvl="1"/>
            <a:r>
              <a:rPr lang="en-US" sz="1700" dirty="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1700" dirty="0"/>
              <a:t>To avoid removing &gt;40% of the dataset, we can impute by mean ABV / IBU.</a:t>
            </a:r>
          </a:p>
          <a:p>
            <a:pPr lvl="1"/>
            <a:r>
              <a:rPr lang="en-US" sz="1700" dirty="0"/>
              <a:t>Splitting the dataset up by Style categories can give us a more accurate mean to impute.</a:t>
            </a:r>
          </a:p>
          <a:p>
            <a:pPr lvl="1"/>
            <a:r>
              <a:rPr lang="en-US" sz="1700" dirty="0"/>
              <a:t>Style groups: (‘Ale’, ‘IPA’, ‘Stout’, ‘Lager’, ‘Other’).</a:t>
            </a:r>
          </a:p>
          <a:p>
            <a:endParaRPr lang="en-US" sz="1700" dirty="0"/>
          </a:p>
          <a:p>
            <a:r>
              <a:rPr lang="en-US" sz="1700" dirty="0"/>
              <a:t>Lastly, there are 5 NA values in the Style column (5/2410 = 0.2%) </a:t>
            </a:r>
          </a:p>
          <a:p>
            <a:pPr lvl="1"/>
            <a:r>
              <a:rPr lang="en-US" sz="1700" dirty="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194485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Median IBU / ABV by State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While there is a large range of mean IBUs, most states exist within 30-40 IBU.</a:t>
            </a:r>
          </a:p>
          <a:p>
            <a:r>
              <a:rPr lang="en-US" sz="2000" dirty="0">
                <a:solidFill>
                  <a:schemeClr val="bg1"/>
                </a:solidFill>
              </a:rPr>
              <a:t>44 (88%) of states have a median ABV between .05 and .06.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DD14245-C6ED-4939-94FC-B736162F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681946"/>
            <a:ext cx="5559480" cy="3432978"/>
          </a:xfrm>
          <a:prstGeom prst="rect">
            <a:avLst/>
          </a:prstGeom>
        </p:spPr>
      </p:pic>
      <p:pic>
        <p:nvPicPr>
          <p:cNvPr id="6" name="Picture 5" descr="Chart, background pattern&#10;&#10;Description automatically generated">
            <a:extLst>
              <a:ext uri="{FF2B5EF4-FFF2-40B4-BE49-F238E27FC236}">
                <a16:creationId xmlns:a16="http://schemas.microsoft.com/office/drawing/2014/main" id="{D240E897-16A0-4433-83DF-C35DFCE3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689895"/>
            <a:ext cx="5546955" cy="3425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F4C96-3837-4B5E-AAAC-1A06CEC3D997}"/>
              </a:ext>
            </a:extLst>
          </p:cNvPr>
          <p:cNvSpPr txBox="1"/>
          <p:nvPr/>
        </p:nvSpPr>
        <p:spPr>
          <a:xfrm>
            <a:off x="3285215" y="6181903"/>
            <a:ext cx="533514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median IBU and ABV should ideally be within the range of 30-40 IBU and 5%-6% ABV.</a:t>
            </a:r>
          </a:p>
        </p:txBody>
      </p:sp>
    </p:spTree>
    <p:extLst>
      <p:ext uri="{BB962C8B-B14F-4D97-AF65-F5344CB8AC3E}">
        <p14:creationId xmlns:p14="http://schemas.microsoft.com/office/powerpoint/2010/main" val="12304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/>
              <a:t>The maximum ABV is .128.</a:t>
            </a:r>
          </a:p>
          <a:p>
            <a:pPr lvl="1"/>
            <a:r>
              <a:rPr lang="en-US" sz="2200" dirty="0"/>
              <a:t>Brewery : Upslope Brewing Company, Boulder, CO.</a:t>
            </a:r>
          </a:p>
          <a:p>
            <a:pPr lvl="1"/>
            <a:r>
              <a:rPr lang="en-US" sz="2200" dirty="0"/>
              <a:t>Beer : Lee Hill Series Vol. 5 - Belgian Style Quadrupel Ale.</a:t>
            </a:r>
          </a:p>
          <a:p>
            <a:pPr lvl="1"/>
            <a:r>
              <a:rPr lang="en-US" sz="2200" dirty="0"/>
              <a:t>Notes : This beer has an IBU of 0.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maximum IBU is 138.</a:t>
            </a:r>
          </a:p>
          <a:p>
            <a:pPr lvl="1"/>
            <a:r>
              <a:rPr lang="en-US" sz="2200" dirty="0"/>
              <a:t>Brewery : Astoria Brewing Company, Astoria, OR.</a:t>
            </a:r>
          </a:p>
          <a:p>
            <a:pPr lvl="1"/>
            <a:r>
              <a:rPr lang="en-US" sz="2200" dirty="0"/>
              <a:t>Beer : Bitter Bitch Imperial IPA.</a:t>
            </a:r>
          </a:p>
          <a:p>
            <a:pPr lvl="1"/>
            <a:r>
              <a:rPr lang="en-US" sz="2200" dirty="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ABV Distribution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1FFA1F-B23F-4082-ABD3-D20ADEF58886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ABV distribution is skewed right.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While the bulk of beers exist within 4.5 – 7 percent ABV, there are outliers with higher ABV percentages (up to 12.8%).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Shapiro-Wilk Normality Test gives us a p-value of &lt;2.2e-16. This supports the conclusion of non-normality.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62F764-3880-49ED-8C95-A01D00B7E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46541"/>
              </p:ext>
            </p:extLst>
          </p:nvPr>
        </p:nvGraphicFramePr>
        <p:xfrm>
          <a:off x="240761" y="5647344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2BCE148-D4EC-4DA5-A8AA-382C95B7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14" y="2308938"/>
            <a:ext cx="5008675" cy="3091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8AF6E-0151-4A40-9869-AABC5850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1" y="2308938"/>
            <a:ext cx="5008676" cy="3091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D4450-5DCE-4129-AA0A-E7D9C9BE52DB}"/>
              </a:ext>
            </a:extLst>
          </p:cNvPr>
          <p:cNvSpPr txBox="1"/>
          <p:nvPr/>
        </p:nvSpPr>
        <p:spPr>
          <a:xfrm>
            <a:off x="7267073" y="5581739"/>
            <a:ext cx="473587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While many of our beers may exist in the popular range of 4.5-7% ABV, there is demand for more alcoholic beverages.</a:t>
            </a:r>
          </a:p>
        </p:txBody>
      </p:sp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ABV and IBU have a moderate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As ABV changes, we can moderately expect IBU to move in the same direction.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BE780-078D-475D-B3DE-062ACD4F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4" y="2661430"/>
            <a:ext cx="5480050" cy="3381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FA7CC9-FA9C-41BE-9A9D-28DC44C207EE}"/>
              </a:ext>
            </a:extLst>
          </p:cNvPr>
          <p:cNvSpPr txBox="1"/>
          <p:nvPr/>
        </p:nvSpPr>
        <p:spPr>
          <a:xfrm>
            <a:off x="6819378" y="3752252"/>
            <a:ext cx="473587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creating new products, we should aim to have compatible ABV and IBU. For example, a high-ABV and low-IBU beverage would not fit into the market.</a:t>
            </a:r>
          </a:p>
        </p:txBody>
      </p:sp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20D83-E0FD-436A-8C88-9AC93315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KNN Modeling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3DDC-DE43-4114-98F3-9FA43B77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Using this modeling, we consider a beer’s K nearest neighbors to determine if they are an Ale or an IPA.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Beers are plotted by their ABV and IBU.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Each neighbor holds 1 vote, majority wins.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Sensitivity: The percentage of Ales that were identified correctly.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Specificity: The percentage of IPA’s that were identified correctly.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006B6356-688F-40D0-BA7A-C369E7FE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04" y="2470651"/>
            <a:ext cx="4488373" cy="277157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579B12-F94A-440E-8145-84C0D7443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35642"/>
              </p:ext>
            </p:extLst>
          </p:nvPr>
        </p:nvGraphicFramePr>
        <p:xfrm>
          <a:off x="6079297" y="2565144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Maximum 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91.2%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95.0%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13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88.2%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CE4BF74-EA05-4614-B017-30D902D3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23953"/>
              </p:ext>
            </p:extLst>
          </p:nvPr>
        </p:nvGraphicFramePr>
        <p:xfrm>
          <a:off x="6112704" y="4660813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91.7%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95.1%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86.2%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6264E9-F87D-47C0-83F3-ABFD24EF8790}"/>
              </a:ext>
            </a:extLst>
          </p:cNvPr>
          <p:cNvSpPr txBox="1"/>
          <p:nvPr/>
        </p:nvSpPr>
        <p:spPr>
          <a:xfrm>
            <a:off x="1420923" y="2373011"/>
            <a:ext cx="379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Accuracy of 100 Models by K-value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6F28D-C077-4413-A64C-EDB447F2A9DA}"/>
              </a:ext>
            </a:extLst>
          </p:cNvPr>
          <p:cNvSpPr txBox="1"/>
          <p:nvPr/>
        </p:nvSpPr>
        <p:spPr>
          <a:xfrm>
            <a:off x="805108" y="5224538"/>
            <a:ext cx="4735879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considering only ABV and IBU, a KNN model can identify whether a beer is an Ale or IPA with &gt;90% accuracy. Therefore, we can conclude that ABV and IBU do not vary extremely within Styles.</a:t>
            </a:r>
          </a:p>
        </p:txBody>
      </p:sp>
    </p:spTree>
    <p:extLst>
      <p:ext uri="{BB962C8B-B14F-4D97-AF65-F5344CB8AC3E}">
        <p14:creationId xmlns:p14="http://schemas.microsoft.com/office/powerpoint/2010/main" val="48988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1158</Words>
  <Application>Microsoft Macintosh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</vt:lpstr>
      <vt:lpstr>Office Theme</vt:lpstr>
      <vt:lpstr>Beers &amp; Breweries EDA</vt:lpstr>
      <vt:lpstr>Breweries by State</vt:lpstr>
      <vt:lpstr>Breweries by State Map</vt:lpstr>
      <vt:lpstr>Null / Missing Values</vt:lpstr>
      <vt:lpstr>Median IBU / ABV by State</vt:lpstr>
      <vt:lpstr>Maximum ABV &amp; IBU</vt:lpstr>
      <vt:lpstr>ABV Distribution</vt:lpstr>
      <vt:lpstr>ABV &amp; IBU Correlation</vt:lpstr>
      <vt:lpstr>KNN Modeling</vt:lpstr>
      <vt:lpstr>Naïve Bayes Modeling</vt:lpstr>
      <vt:lpstr>Kruskal Wallis – Rank Sum Test Results</vt:lpstr>
      <vt:lpstr>Rank Sum Test – Adjacency Matrix</vt:lpstr>
      <vt:lpstr>Thank you for your attention.</vt:lpstr>
      <vt:lpstr>Shapiro –Wilk Normality Test, Explained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Lopez, Alexander</cp:lastModifiedBy>
  <cp:revision>24</cp:revision>
  <dcterms:created xsi:type="dcterms:W3CDTF">2021-10-11T20:15:10Z</dcterms:created>
  <dcterms:modified xsi:type="dcterms:W3CDTF">2021-10-22T04:53:45Z</dcterms:modified>
</cp:coreProperties>
</file>