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69" r:id="rId7"/>
    <p:sldId id="261" r:id="rId8"/>
    <p:sldId id="262" r:id="rId9"/>
    <p:sldId id="263" r:id="rId10"/>
    <p:sldId id="26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53C96-C507-48DD-9B82-D32AAE9F79F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36FF-7924-4268-A947-30CD2A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Shapiro –Wilk Normality Test,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Two Hypotheses: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Ho : The distribution is normal.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 : The distribution is not normal.</a:t>
            </a:r>
          </a:p>
          <a:p>
            <a:r>
              <a:rPr lang="en-US" sz="2400" dirty="0"/>
              <a:t>Significance level:</a:t>
            </a:r>
          </a:p>
          <a:p>
            <a:pPr lvl="1">
              <a:lnSpc>
                <a:spcPct val="120000"/>
              </a:lnSpc>
            </a:pPr>
            <a:r>
              <a:rPr lang="el-GR" sz="2000" dirty="0"/>
              <a:t>α</a:t>
            </a:r>
            <a:r>
              <a:rPr lang="en-US" sz="2000" dirty="0"/>
              <a:t> = .05</a:t>
            </a:r>
          </a:p>
          <a:p>
            <a:r>
              <a:rPr lang="en-US" sz="2400" dirty="0"/>
              <a:t>P-value: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 the case of ABV, p-value = ~0.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This is the probability of observing an as-or-more extreme distribution.</a:t>
            </a:r>
          </a:p>
          <a:p>
            <a:r>
              <a:rPr lang="en-US" sz="2400" dirty="0"/>
              <a:t>Conclusion: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Since our p-value is lower than </a:t>
            </a:r>
            <a:r>
              <a:rPr lang="el-GR" sz="2000" dirty="0"/>
              <a:t>α</a:t>
            </a:r>
            <a:r>
              <a:rPr lang="en-US" sz="2000" dirty="0"/>
              <a:t>, we REJECT the Ho. We can conclude that there is sufficient evidence of non-normality in the distribution.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If the p-value was greater than .05, we would FAIL TO REJECT the Ho. In this case, we would say that there is not sufficient evidence of a non-normal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1135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Insight – top 5 states make up over 30% of breweries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53A4-A061-7D4E-9962-91B0F6F5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0" y="2509911"/>
            <a:ext cx="78771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 Map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9"/>
          <a:stretch/>
        </p:blipFill>
        <p:spPr>
          <a:xfrm>
            <a:off x="2831498" y="3031958"/>
            <a:ext cx="6473905" cy="34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/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/>
              <a:t>There are large amounts of missing values in both ABV (alcohol by volume) and IBU (international bitterness unit)</a:t>
            </a:r>
          </a:p>
          <a:p>
            <a:pPr lvl="1"/>
            <a:r>
              <a:rPr lang="en-US" sz="1700"/>
              <a:t>62 NA values for ABV (62/2410 = 3%)</a:t>
            </a:r>
          </a:p>
          <a:p>
            <a:pPr lvl="1"/>
            <a:r>
              <a:rPr lang="en-US" sz="1700"/>
              <a:t>1005 NA values for IBU (1005/2410 = 42%)</a:t>
            </a:r>
          </a:p>
          <a:p>
            <a:pPr lvl="1"/>
            <a:r>
              <a:rPr lang="en-US" sz="1700"/>
              <a:t>Note: All missing ABV’s also have a missing IBU.</a:t>
            </a:r>
          </a:p>
          <a:p>
            <a:pPr marL="457200" lvl="1" indent="0">
              <a:buNone/>
            </a:pPr>
            <a:endParaRPr lang="en-US" sz="1700"/>
          </a:p>
          <a:p>
            <a:r>
              <a:rPr lang="en-US" sz="1700"/>
              <a:t>However, it is possible for beers to have 0 ABV or IBU.</a:t>
            </a:r>
          </a:p>
          <a:p>
            <a:pPr lvl="1"/>
            <a:r>
              <a:rPr lang="en-US" sz="1700"/>
              <a:t>Therefore, we can assume NA values are equal to 0 to avoid removing approx. 40% of data.</a:t>
            </a:r>
          </a:p>
          <a:p>
            <a:endParaRPr lang="en-US" sz="1700"/>
          </a:p>
          <a:p>
            <a:r>
              <a:rPr lang="en-US" sz="1700"/>
              <a:t>Lastly, there are 5 NA values in the Style column (5/2410 = 0.2%) </a:t>
            </a:r>
          </a:p>
          <a:p>
            <a:pPr lvl="1"/>
            <a:r>
              <a:rPr lang="en-US" sz="1700"/>
              <a:t>Since there is no simple way to impute the Style of a beer, these 5 observations with values of NA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194485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Median ABV / IBU by State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 fontScale="925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&gt;40% of IBU observations are 0 so many states have median = 0 </a:t>
            </a:r>
          </a:p>
          <a:p>
            <a:r>
              <a:rPr lang="en-US" sz="2200" dirty="0">
                <a:solidFill>
                  <a:schemeClr val="bg1"/>
                </a:solidFill>
              </a:rPr>
              <a:t>State IBU Avg gives better insight</a:t>
            </a:r>
          </a:p>
          <a:p>
            <a:r>
              <a:rPr lang="en-US" sz="2200" dirty="0">
                <a:solidFill>
                  <a:schemeClr val="bg1"/>
                </a:solidFill>
              </a:rPr>
              <a:t>44 (88%) of states have a median ABV between .05 and .06.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57FC5C-5B86-4F9B-A2CC-F99D5222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681945"/>
            <a:ext cx="5559480" cy="3432979"/>
          </a:xfrm>
          <a:prstGeom prst="rect">
            <a:avLst/>
          </a:prstGeom>
        </p:spPr>
      </p:pic>
      <p:pic>
        <p:nvPicPr>
          <p:cNvPr id="4" name="Picture 3" descr="Chart, background pattern&#10;&#10;Description automatically generated">
            <a:extLst>
              <a:ext uri="{FF2B5EF4-FFF2-40B4-BE49-F238E27FC236}">
                <a16:creationId xmlns:a16="http://schemas.microsoft.com/office/drawing/2014/main" id="{869EC84C-2932-49A1-AEB6-F28C07C4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683020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 IBU by State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97EB854-B189-2542-9C68-C16EEE797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49" y="2509911"/>
            <a:ext cx="873800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dirty="0"/>
              <a:t>The maximum ABV is .128.</a:t>
            </a:r>
          </a:p>
          <a:p>
            <a:pPr lvl="1"/>
            <a:r>
              <a:rPr lang="en-US" sz="2200" dirty="0"/>
              <a:t>Brewery : Upslope Brewing Company, Boulder, CO.</a:t>
            </a:r>
          </a:p>
          <a:p>
            <a:pPr lvl="1"/>
            <a:r>
              <a:rPr lang="en-US" sz="2200" dirty="0"/>
              <a:t>Beer : Lee Hill Series Vol. 5 - Belgian Style Quadrupel Ale.</a:t>
            </a:r>
          </a:p>
          <a:p>
            <a:pPr lvl="1"/>
            <a:r>
              <a:rPr lang="en-US" sz="2200" dirty="0"/>
              <a:t>Notes : This beer has an IBU of 0.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The maximum IBU is 138.</a:t>
            </a:r>
          </a:p>
          <a:p>
            <a:pPr lvl="1"/>
            <a:r>
              <a:rPr lang="en-US" sz="2200" dirty="0"/>
              <a:t>Brewery : Astoria Brewing Company, Astoria, OR.</a:t>
            </a:r>
          </a:p>
          <a:p>
            <a:pPr lvl="1"/>
            <a:r>
              <a:rPr lang="en-US" sz="2200" dirty="0"/>
              <a:t>Beer : Bitter Bitch Imperial IPA.</a:t>
            </a:r>
          </a:p>
          <a:p>
            <a:pPr lvl="1"/>
            <a:r>
              <a:rPr lang="en-US" sz="2200" dirty="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ABV Distribution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1FFA1F-B23F-4082-ABD3-D20ADEF58886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ABV distribution is skewed right.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While there are ~50 beers at ABV=0, there is a long tail of high-ABV beers.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Shapiro-Wilk Normality Test gives us a p-value of &lt;2.2e-16. This supports the conclusion of non-normality.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A09E736-D7A4-4783-98D4-09BB08CE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439566"/>
            <a:ext cx="5559480" cy="343297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285A350-421F-4A63-95B4-34F43214E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7" y="2525961"/>
            <a:ext cx="5546955" cy="342524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62F764-3880-49ED-8C95-A01D00B7E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84121"/>
              </p:ext>
            </p:extLst>
          </p:nvPr>
        </p:nvGraphicFramePr>
        <p:xfrm>
          <a:off x="2633326" y="5980433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After filtering out beers with 0 IBU and/or ABV, the correlation between IBU &amp; ABV increases by 78%.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Full dataset has a weak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Alcoholic dataset has a moderate positive correlation.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401872F-6767-4CB1-8E5B-CE827ED7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21" y="2833201"/>
            <a:ext cx="5559480" cy="343297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EF2880A-BB78-4203-B182-27A2A184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9" y="2833201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546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Beers &amp; Breweries EDA</vt:lpstr>
      <vt:lpstr>Breweries by State</vt:lpstr>
      <vt:lpstr>Breweries by State Map</vt:lpstr>
      <vt:lpstr>Null / Missing Values</vt:lpstr>
      <vt:lpstr>Median ABV / IBU by State</vt:lpstr>
      <vt:lpstr>Mean IBU by State</vt:lpstr>
      <vt:lpstr>Maximum ABV &amp; IBU</vt:lpstr>
      <vt:lpstr>ABV Distribution</vt:lpstr>
      <vt:lpstr>ABV &amp; IBU Correlation</vt:lpstr>
      <vt:lpstr>Thank you for your attention.</vt:lpstr>
      <vt:lpstr>Shapiro –Wilk Normality Test,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Eric Laigaie</cp:lastModifiedBy>
  <cp:revision>13</cp:revision>
  <dcterms:created xsi:type="dcterms:W3CDTF">2021-10-11T20:15:10Z</dcterms:created>
  <dcterms:modified xsi:type="dcterms:W3CDTF">2021-10-12T23:49:01Z</dcterms:modified>
</cp:coreProperties>
</file>