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53C96-C507-48DD-9B82-D32AAE9F79FE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036FF-7924-4268-A947-30CD2A6A0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6701-4813-4ABA-9BDB-505F498BA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44920-B7B0-4691-BFEA-C52E68735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81824-75FB-4AE0-83FF-F2D17FA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6BD5-6831-491D-89E8-0AEBAC71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6FFE-7A8A-41BD-9272-0F1B1AE9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3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081-99E2-4902-AAF0-A33D76E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3A93-C038-4F36-8E0B-F3D1AE7D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D6A-14AA-474E-BA54-0D766F8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E129-CDB4-43BF-9614-26C1C249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980B-9A48-4E12-B457-36651F5D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36A40-61A6-4237-957E-4FD7CD753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E6A1-BA8B-4D71-A9E5-30C5F27E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6085-19AA-41D1-BEEE-DA2AB273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E9AD-E767-4356-AB24-2AB26D1B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E054-18D5-4903-A2BD-2FE1EDDB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FF0B-2816-4E9A-8458-A0C3DD0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4D91-297A-4120-A82A-79549E4F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7CEAE-50E6-471F-A17E-328CEB83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2C0E-2D6A-41A0-95BD-576D454B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ECEF-7964-44DF-A051-025180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18AA-9F82-4730-9F3B-03253A62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4787-0FEB-4E1B-8E25-D18D4217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4C43-35F6-43C1-ADE0-D516246E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42FB-BE0F-44D5-BC86-94ECA42D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A730-69C3-4CE7-A61A-9D550DD7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C80-F3F7-4415-9EDE-90EFA1C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4369-113D-4BE7-A1F5-8186F73BD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D25B3-022F-45D0-B64A-7B1792E35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B476-D1A0-4E53-B5CE-DAED2BB4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57C22-6CCE-4BA2-89C7-4C8E96D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7C09-BAFE-4AD5-BFFD-B4CB49F9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C13E-DDB9-4CF0-9E48-C995B0F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4DF1-20D3-4AF0-95B4-93FEC95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4E655-490A-4854-A5B3-C208EA90F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22747-54C6-4B48-A884-D250CD5E8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4CED-CCD0-4799-B6EA-5F34468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534D-A26F-454B-9B74-EEF9AFDF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264B3-1466-4FA0-B168-1512A345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9CF72-6757-4FA4-9D14-5A839336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C87E-6EEA-4F98-9CC4-1337BBA3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8D338-3B64-4DD8-9361-82591951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EA01-11A6-4906-8332-45FE065C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DE350-DF6A-422F-A926-1A8A395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92492-2270-4046-8E56-5C24C816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704A-CE55-4C68-856E-242564C9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CD7F6-5215-43A1-A907-B0AC9F28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6CB-387E-4458-B08B-BB4C9697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1FA7-D82F-484C-9090-CF8C0BE8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6A4E-0738-494F-8446-23A7D9C53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2D12B-787F-474A-A200-7850034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928-7060-4698-B171-8C431F1F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5729E-6B4A-4EAA-9EB9-56656397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6B7F-AB5D-4021-A897-E726E64F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4635F-BDF2-4521-8B60-9B8CAE4A5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03B19-3C56-4945-9E0B-004C508B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2570F-AE40-477B-B9B6-B3F35E21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18FCA-C15F-4A8B-9BE0-B6AD64CE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AA48-A700-48AD-8AF5-2D9ED13E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1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BA5C-96C1-4CAB-9854-623FFC8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D5D0-74A4-42A0-98A2-37E5D320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AA0C8-EC9C-455E-A493-37DE0351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5EDC-EE88-4A1F-BCD4-A74576B5EBDA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39C8-6344-43DA-8D85-CC47B681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D769-21DB-4A89-AC92-1EC82525A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3870-3932-41C8-933F-E78F7EE09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C9DA-7BE3-4B5B-846A-BE9B38F43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Beers &amp; Breweries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81163-EC84-40B6-87D7-3615D689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Alexander Lopez &amp; Eric Laigaie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D0C5F-6A48-4722-B44E-EFC29C420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E01E-4027-4898-AECC-3F01F88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dirty="0"/>
              <a:t>Any questions or comments?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9E-00EE-4002-92E2-E411B74B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22D0-C619-4C26-A4BA-7FC09690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Insight – top 5 states make up over 30% of breweries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DE53A4-A061-7D4E-9962-91B0F6F57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0" y="2509911"/>
            <a:ext cx="78771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484BB-4047-4FC0-AC08-F1B6FB3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Breweries by State Map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8A66B6FC-C6AC-48BE-9FD1-BA18ADAD9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9"/>
          <a:stretch/>
        </p:blipFill>
        <p:spPr>
          <a:xfrm>
            <a:off x="2831498" y="3031958"/>
            <a:ext cx="6473905" cy="34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9838C-A875-4307-A595-BBF668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Null /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B570-E045-4EC0-A4F9-A46D5D0F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/>
              <a:t>There are large amounts of missing values in both ABV (alcohol by volume) and IBU (international bitterness unit)</a:t>
            </a:r>
          </a:p>
          <a:p>
            <a:pPr lvl="1"/>
            <a:r>
              <a:rPr lang="en-US" sz="1700"/>
              <a:t>62 NA values for ABV (62/2410 = 3%)</a:t>
            </a:r>
          </a:p>
          <a:p>
            <a:pPr lvl="1"/>
            <a:r>
              <a:rPr lang="en-US" sz="1700"/>
              <a:t>1005 NA values for IBU (1005/2410 = 42%)</a:t>
            </a:r>
          </a:p>
          <a:p>
            <a:pPr lvl="1"/>
            <a:r>
              <a:rPr lang="en-US" sz="1700"/>
              <a:t>Note: All missing ABV’s also have a missing IBU.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However, it is possible for beers to have 0 ABV or IBU.</a:t>
            </a:r>
          </a:p>
          <a:p>
            <a:pPr lvl="1"/>
            <a:r>
              <a:rPr lang="en-US" sz="1700"/>
              <a:t>Therefore, we can assume NA values are equal to 0 to avoid removing approx. 40% of data.</a:t>
            </a:r>
          </a:p>
          <a:p>
            <a:endParaRPr lang="en-US" sz="1700"/>
          </a:p>
          <a:p>
            <a:r>
              <a:rPr lang="en-US" sz="1700"/>
              <a:t>Lastly, there are 5 NA values in the Style column (5/2410 = 0.2%) </a:t>
            </a:r>
          </a:p>
          <a:p>
            <a:pPr lvl="1"/>
            <a:r>
              <a:rPr lang="en-US" sz="1700"/>
              <a:t>Since there is no simple way to impute the Style of a beer, these 5 observations with values of NA will be dropped.</a:t>
            </a:r>
          </a:p>
        </p:txBody>
      </p:sp>
    </p:spTree>
    <p:extLst>
      <p:ext uri="{BB962C8B-B14F-4D97-AF65-F5344CB8AC3E}">
        <p14:creationId xmlns:p14="http://schemas.microsoft.com/office/powerpoint/2010/main" val="1944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Median ABV / IBU by State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888D-9D53-4108-9BA0-0D91E9A9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&gt;40% of IBU observations are 0 so many states have median = 0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State IBU Avg gives better insight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57FC5C-5B86-4F9B-A2CC-F99D5222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681945"/>
            <a:ext cx="5559480" cy="3432979"/>
          </a:xfrm>
          <a:prstGeom prst="rect">
            <a:avLst/>
          </a:prstGeom>
        </p:spPr>
      </p:pic>
      <p:pic>
        <p:nvPicPr>
          <p:cNvPr id="4" name="Picture 3" descr="Chart, background pattern&#10;&#10;Description automatically generated">
            <a:extLst>
              <a:ext uri="{FF2B5EF4-FFF2-40B4-BE49-F238E27FC236}">
                <a16:creationId xmlns:a16="http://schemas.microsoft.com/office/drawing/2014/main" id="{869EC84C-2932-49A1-AEB6-F28C07C4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683020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F96D3-167E-4C17-81A1-1DCA31E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IBU by State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97EB854-B189-2542-9C68-C16EEE797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9" y="2509911"/>
            <a:ext cx="873800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9EF2-63DF-4FC1-AB36-CB2249B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Maximum ABV &amp;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9788-0925-4DA5-9395-1CF0581F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The maximum ABV is .128.</a:t>
            </a:r>
          </a:p>
          <a:p>
            <a:pPr lvl="1"/>
            <a:r>
              <a:rPr lang="en-US" sz="2200" dirty="0"/>
              <a:t>Brewery : Upslope Brewing Company, Boulder, CO.</a:t>
            </a:r>
          </a:p>
          <a:p>
            <a:pPr lvl="1"/>
            <a:r>
              <a:rPr lang="en-US" sz="2200" dirty="0"/>
              <a:t>Beer : Lee Hill Series Vol. 5 - Belgian Style Quadrupel Ale.</a:t>
            </a:r>
          </a:p>
          <a:p>
            <a:pPr lvl="1"/>
            <a:r>
              <a:rPr lang="en-US" sz="2200" dirty="0"/>
              <a:t>Notes : This beer has an IBU of 0.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The maximum IBU is 138.</a:t>
            </a:r>
          </a:p>
          <a:p>
            <a:pPr lvl="1"/>
            <a:r>
              <a:rPr lang="en-US" sz="2200" dirty="0"/>
              <a:t>Brewery : Astoria Brewing Company, Astoria, OR.</a:t>
            </a:r>
          </a:p>
          <a:p>
            <a:pPr lvl="1"/>
            <a:r>
              <a:rPr lang="en-US" sz="2200" dirty="0"/>
              <a:t>Beer : Bitter Bitch Imperial IPA.</a:t>
            </a:r>
          </a:p>
          <a:p>
            <a:pPr lvl="1"/>
            <a:r>
              <a:rPr lang="en-US" sz="2200" dirty="0"/>
              <a:t>Notes : This beer is of the Style ‘American Double / Imperial IPA’ and has an ABV of .082.</a:t>
            </a:r>
          </a:p>
        </p:txBody>
      </p:sp>
    </p:spTree>
    <p:extLst>
      <p:ext uri="{BB962C8B-B14F-4D97-AF65-F5344CB8AC3E}">
        <p14:creationId xmlns:p14="http://schemas.microsoft.com/office/powerpoint/2010/main" val="38798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EB76A-666F-4819-B8B6-FFCE5D24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ABV Distribution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1FFA1F-B23F-4082-ABD3-D20ADEF58886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ABV distribution is skewed right.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While there are ~50 beers at ABV=0, there is a long tail of high-ABV beers.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The Shapiro-Wilke Normality Test gives us a p-value of &lt;2.2e-16. This supports the conclusion of non-normality.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3A09E736-D7A4-4783-98D4-09BB08CE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439566"/>
            <a:ext cx="5559480" cy="343297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285A350-421F-4A63-95B4-34F43214E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7" y="2525961"/>
            <a:ext cx="5546955" cy="3425244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62F764-3880-49ED-8C95-A01D00B7E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84121"/>
              </p:ext>
            </p:extLst>
          </p:nvPr>
        </p:nvGraphicFramePr>
        <p:xfrm>
          <a:off x="2633326" y="5980433"/>
          <a:ext cx="69253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7449">
                  <a:extLst>
                    <a:ext uri="{9D8B030D-6E8A-4147-A177-3AD203B41FA5}">
                      <a16:colId xmlns:a16="http://schemas.microsoft.com/office/drawing/2014/main" val="819411853"/>
                    </a:ext>
                  </a:extLst>
                </a:gridCol>
                <a:gridCol w="1264013">
                  <a:extLst>
                    <a:ext uri="{9D8B030D-6E8A-4147-A177-3AD203B41FA5}">
                      <a16:colId xmlns:a16="http://schemas.microsoft.com/office/drawing/2014/main" val="3496864432"/>
                    </a:ext>
                  </a:extLst>
                </a:gridCol>
                <a:gridCol w="1038154">
                  <a:extLst>
                    <a:ext uri="{9D8B030D-6E8A-4147-A177-3AD203B41FA5}">
                      <a16:colId xmlns:a16="http://schemas.microsoft.com/office/drawing/2014/main" val="548960430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1352677794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2609831439"/>
                    </a:ext>
                  </a:extLst>
                </a:gridCol>
                <a:gridCol w="1423164">
                  <a:extLst>
                    <a:ext uri="{9D8B030D-6E8A-4147-A177-3AD203B41FA5}">
                      <a16:colId xmlns:a16="http://schemas.microsoft.com/office/drawing/2014/main" val="4294260443"/>
                    </a:ext>
                  </a:extLst>
                </a:gridCol>
                <a:gridCol w="632517">
                  <a:extLst>
                    <a:ext uri="{9D8B030D-6E8A-4147-A177-3AD203B41FA5}">
                      <a16:colId xmlns:a16="http://schemas.microsoft.com/office/drawing/2014/main" val="1610410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St. Dev.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r>
                        <a:rPr lang="en-US" sz="1600" baseline="30000" dirty="0"/>
                        <a:t>rd</a:t>
                      </a:r>
                      <a:r>
                        <a:rPr lang="en-US" sz="1600" dirty="0"/>
                        <a:t> Quartile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1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72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81954-DB60-4972-A47B-D14161CB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ABV &amp; IBU Correlation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C547-3AB5-4BD3-B1F3-879EF2DA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After filtering out beers with 0 IBU and/or ABV, the correlation between IBU &amp; ABV increases by 78%.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Full dataset has a weak positive correlation.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Alcoholic dataset has a moderate positive correlation.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401872F-6767-4CB1-8E5B-CE827ED7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621" y="2833201"/>
            <a:ext cx="5559480" cy="343297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EF2880A-BB78-4203-B182-27A2A184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9" y="2833201"/>
            <a:ext cx="5546955" cy="34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6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409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Beers &amp; Breweries EDA</vt:lpstr>
      <vt:lpstr>Breweries by State</vt:lpstr>
      <vt:lpstr>Breweries by State Map</vt:lpstr>
      <vt:lpstr>Null / Missing Values</vt:lpstr>
      <vt:lpstr>Median ABV / IBU by State</vt:lpstr>
      <vt:lpstr>Mean IBU by State</vt:lpstr>
      <vt:lpstr>Maximum ABV &amp; IBU</vt:lpstr>
      <vt:lpstr>ABV Distribution</vt:lpstr>
      <vt:lpstr>ABV &amp; IBU Correlation</vt:lpstr>
      <vt:lpstr>Thank you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&amp; Breweries EDA</dc:title>
  <dc:creator>Eric Laigaie</dc:creator>
  <cp:lastModifiedBy>Eric Laigaie</cp:lastModifiedBy>
  <cp:revision>10</cp:revision>
  <dcterms:created xsi:type="dcterms:W3CDTF">2021-10-11T20:15:10Z</dcterms:created>
  <dcterms:modified xsi:type="dcterms:W3CDTF">2021-10-12T04:39:52Z</dcterms:modified>
</cp:coreProperties>
</file>