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9" r:id="rId5"/>
    <p:sldId id="258" r:id="rId6"/>
    <p:sldId id="260" r:id="rId7"/>
    <p:sldId id="265"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68"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BE1C1-796E-4BA0-9707-64A438108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26DCAE-EE7B-4FE4-B94F-6581103520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FEE93D-C4C3-47D2-B96D-75C0D3D38CC7}"/>
              </a:ext>
            </a:extLst>
          </p:cNvPr>
          <p:cNvSpPr>
            <a:spLocks noGrp="1"/>
          </p:cNvSpPr>
          <p:nvPr>
            <p:ph type="dt" sz="half" idx="10"/>
          </p:nvPr>
        </p:nvSpPr>
        <p:spPr/>
        <p:txBody>
          <a:bodyPr/>
          <a:lstStyle/>
          <a:p>
            <a:fld id="{8B5DA48E-77D2-4AEE-A100-8C50A530016A}" type="datetimeFigureOut">
              <a:rPr lang="en-US" smtClean="0"/>
              <a:t>12/3/2021</a:t>
            </a:fld>
            <a:endParaRPr lang="en-US" dirty="0"/>
          </a:p>
        </p:txBody>
      </p:sp>
      <p:sp>
        <p:nvSpPr>
          <p:cNvPr id="5" name="Footer Placeholder 4">
            <a:extLst>
              <a:ext uri="{FF2B5EF4-FFF2-40B4-BE49-F238E27FC236}">
                <a16:creationId xmlns:a16="http://schemas.microsoft.com/office/drawing/2014/main" id="{48AE9862-BD88-49B4-B383-DABC2882DD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A9EE41-878E-4152-8B02-74FA865CD304}"/>
              </a:ext>
            </a:extLst>
          </p:cNvPr>
          <p:cNvSpPr>
            <a:spLocks noGrp="1"/>
          </p:cNvSpPr>
          <p:nvPr>
            <p:ph type="sldNum" sz="quarter" idx="12"/>
          </p:nvPr>
        </p:nvSpPr>
        <p:spPr/>
        <p:txBody>
          <a:bodyPr/>
          <a:lstStyle/>
          <a:p>
            <a:fld id="{0934CE64-D9D9-4146-88AB-EB52338D85FC}" type="slidenum">
              <a:rPr lang="en-US" smtClean="0"/>
              <a:t>‹#›</a:t>
            </a:fld>
            <a:endParaRPr lang="en-US" dirty="0"/>
          </a:p>
        </p:txBody>
      </p:sp>
    </p:spTree>
    <p:extLst>
      <p:ext uri="{BB962C8B-B14F-4D97-AF65-F5344CB8AC3E}">
        <p14:creationId xmlns:p14="http://schemas.microsoft.com/office/powerpoint/2010/main" val="1784115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3D50-1F64-47E2-A548-7559F29D1C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092231-D034-403B-9D56-AE0DC9D4B1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0805E-72B1-4540-BFF1-5ADAEFCC18E2}"/>
              </a:ext>
            </a:extLst>
          </p:cNvPr>
          <p:cNvSpPr>
            <a:spLocks noGrp="1"/>
          </p:cNvSpPr>
          <p:nvPr>
            <p:ph type="dt" sz="half" idx="10"/>
          </p:nvPr>
        </p:nvSpPr>
        <p:spPr/>
        <p:txBody>
          <a:bodyPr/>
          <a:lstStyle/>
          <a:p>
            <a:fld id="{8B5DA48E-77D2-4AEE-A100-8C50A530016A}" type="datetimeFigureOut">
              <a:rPr lang="en-US" smtClean="0"/>
              <a:t>12/3/2021</a:t>
            </a:fld>
            <a:endParaRPr lang="en-US" dirty="0"/>
          </a:p>
        </p:txBody>
      </p:sp>
      <p:sp>
        <p:nvSpPr>
          <p:cNvPr id="5" name="Footer Placeholder 4">
            <a:extLst>
              <a:ext uri="{FF2B5EF4-FFF2-40B4-BE49-F238E27FC236}">
                <a16:creationId xmlns:a16="http://schemas.microsoft.com/office/drawing/2014/main" id="{30B5E5FF-5ED4-43BD-8478-75ABD10D6C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B4FCA1-AB4D-40E9-90D7-6D9D3B6E8F92}"/>
              </a:ext>
            </a:extLst>
          </p:cNvPr>
          <p:cNvSpPr>
            <a:spLocks noGrp="1"/>
          </p:cNvSpPr>
          <p:nvPr>
            <p:ph type="sldNum" sz="quarter" idx="12"/>
          </p:nvPr>
        </p:nvSpPr>
        <p:spPr/>
        <p:txBody>
          <a:bodyPr/>
          <a:lstStyle/>
          <a:p>
            <a:fld id="{0934CE64-D9D9-4146-88AB-EB52338D85FC}" type="slidenum">
              <a:rPr lang="en-US" smtClean="0"/>
              <a:t>‹#›</a:t>
            </a:fld>
            <a:endParaRPr lang="en-US" dirty="0"/>
          </a:p>
        </p:txBody>
      </p:sp>
    </p:spTree>
    <p:extLst>
      <p:ext uri="{BB962C8B-B14F-4D97-AF65-F5344CB8AC3E}">
        <p14:creationId xmlns:p14="http://schemas.microsoft.com/office/powerpoint/2010/main" val="300270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19C5A8-173F-45F2-BC89-1E2F8A212F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C5635A-B1B8-48A5-9521-54735881D1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E72D7-D3AF-47EC-ACDC-113B2B5A0383}"/>
              </a:ext>
            </a:extLst>
          </p:cNvPr>
          <p:cNvSpPr>
            <a:spLocks noGrp="1"/>
          </p:cNvSpPr>
          <p:nvPr>
            <p:ph type="dt" sz="half" idx="10"/>
          </p:nvPr>
        </p:nvSpPr>
        <p:spPr/>
        <p:txBody>
          <a:bodyPr/>
          <a:lstStyle/>
          <a:p>
            <a:fld id="{8B5DA48E-77D2-4AEE-A100-8C50A530016A}" type="datetimeFigureOut">
              <a:rPr lang="en-US" smtClean="0"/>
              <a:t>12/3/2021</a:t>
            </a:fld>
            <a:endParaRPr lang="en-US" dirty="0"/>
          </a:p>
        </p:txBody>
      </p:sp>
      <p:sp>
        <p:nvSpPr>
          <p:cNvPr id="5" name="Footer Placeholder 4">
            <a:extLst>
              <a:ext uri="{FF2B5EF4-FFF2-40B4-BE49-F238E27FC236}">
                <a16:creationId xmlns:a16="http://schemas.microsoft.com/office/drawing/2014/main" id="{06394A63-0A6D-4CE6-A0D9-DA1B21AB89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FFA8D1-CADA-4D23-BE2C-4309CE317ED4}"/>
              </a:ext>
            </a:extLst>
          </p:cNvPr>
          <p:cNvSpPr>
            <a:spLocks noGrp="1"/>
          </p:cNvSpPr>
          <p:nvPr>
            <p:ph type="sldNum" sz="quarter" idx="12"/>
          </p:nvPr>
        </p:nvSpPr>
        <p:spPr/>
        <p:txBody>
          <a:bodyPr/>
          <a:lstStyle/>
          <a:p>
            <a:fld id="{0934CE64-D9D9-4146-88AB-EB52338D85FC}" type="slidenum">
              <a:rPr lang="en-US" smtClean="0"/>
              <a:t>‹#›</a:t>
            </a:fld>
            <a:endParaRPr lang="en-US" dirty="0"/>
          </a:p>
        </p:txBody>
      </p:sp>
    </p:spTree>
    <p:extLst>
      <p:ext uri="{BB962C8B-B14F-4D97-AF65-F5344CB8AC3E}">
        <p14:creationId xmlns:p14="http://schemas.microsoft.com/office/powerpoint/2010/main" val="32995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960BD-7EA8-4EFA-95D0-E4CFFF26C8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1DBBB8-70BB-4509-BFBD-259711405B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8F9A8-607F-460A-A76D-130C0E69F6EC}"/>
              </a:ext>
            </a:extLst>
          </p:cNvPr>
          <p:cNvSpPr>
            <a:spLocks noGrp="1"/>
          </p:cNvSpPr>
          <p:nvPr>
            <p:ph type="dt" sz="half" idx="10"/>
          </p:nvPr>
        </p:nvSpPr>
        <p:spPr/>
        <p:txBody>
          <a:bodyPr/>
          <a:lstStyle/>
          <a:p>
            <a:fld id="{8B5DA48E-77D2-4AEE-A100-8C50A530016A}" type="datetimeFigureOut">
              <a:rPr lang="en-US" smtClean="0"/>
              <a:t>12/3/2021</a:t>
            </a:fld>
            <a:endParaRPr lang="en-US" dirty="0"/>
          </a:p>
        </p:txBody>
      </p:sp>
      <p:sp>
        <p:nvSpPr>
          <p:cNvPr id="5" name="Footer Placeholder 4">
            <a:extLst>
              <a:ext uri="{FF2B5EF4-FFF2-40B4-BE49-F238E27FC236}">
                <a16:creationId xmlns:a16="http://schemas.microsoft.com/office/drawing/2014/main" id="{F822FCA0-B913-4F46-B49F-96A47722F5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91C3896-2FF3-4585-B688-1519B64E25F0}"/>
              </a:ext>
            </a:extLst>
          </p:cNvPr>
          <p:cNvSpPr>
            <a:spLocks noGrp="1"/>
          </p:cNvSpPr>
          <p:nvPr>
            <p:ph type="sldNum" sz="quarter" idx="12"/>
          </p:nvPr>
        </p:nvSpPr>
        <p:spPr/>
        <p:txBody>
          <a:bodyPr/>
          <a:lstStyle/>
          <a:p>
            <a:fld id="{0934CE64-D9D9-4146-88AB-EB52338D85FC}" type="slidenum">
              <a:rPr lang="en-US" smtClean="0"/>
              <a:t>‹#›</a:t>
            </a:fld>
            <a:endParaRPr lang="en-US" dirty="0"/>
          </a:p>
        </p:txBody>
      </p:sp>
    </p:spTree>
    <p:extLst>
      <p:ext uri="{BB962C8B-B14F-4D97-AF65-F5344CB8AC3E}">
        <p14:creationId xmlns:p14="http://schemas.microsoft.com/office/powerpoint/2010/main" val="101047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39B3-0457-4E4E-98FB-8B467BA070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87AA81-BCE5-48DC-9C9B-072A4F0235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5B48F1-CE67-4629-B289-A71C3AE76346}"/>
              </a:ext>
            </a:extLst>
          </p:cNvPr>
          <p:cNvSpPr>
            <a:spLocks noGrp="1"/>
          </p:cNvSpPr>
          <p:nvPr>
            <p:ph type="dt" sz="half" idx="10"/>
          </p:nvPr>
        </p:nvSpPr>
        <p:spPr/>
        <p:txBody>
          <a:bodyPr/>
          <a:lstStyle/>
          <a:p>
            <a:fld id="{8B5DA48E-77D2-4AEE-A100-8C50A530016A}" type="datetimeFigureOut">
              <a:rPr lang="en-US" smtClean="0"/>
              <a:t>12/3/2021</a:t>
            </a:fld>
            <a:endParaRPr lang="en-US" dirty="0"/>
          </a:p>
        </p:txBody>
      </p:sp>
      <p:sp>
        <p:nvSpPr>
          <p:cNvPr id="5" name="Footer Placeholder 4">
            <a:extLst>
              <a:ext uri="{FF2B5EF4-FFF2-40B4-BE49-F238E27FC236}">
                <a16:creationId xmlns:a16="http://schemas.microsoft.com/office/drawing/2014/main" id="{CCE18E49-2613-4788-B73A-14492334D2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D534AF-C656-4165-A998-3777FBD8E164}"/>
              </a:ext>
            </a:extLst>
          </p:cNvPr>
          <p:cNvSpPr>
            <a:spLocks noGrp="1"/>
          </p:cNvSpPr>
          <p:nvPr>
            <p:ph type="sldNum" sz="quarter" idx="12"/>
          </p:nvPr>
        </p:nvSpPr>
        <p:spPr/>
        <p:txBody>
          <a:bodyPr/>
          <a:lstStyle/>
          <a:p>
            <a:fld id="{0934CE64-D9D9-4146-88AB-EB52338D85FC}" type="slidenum">
              <a:rPr lang="en-US" smtClean="0"/>
              <a:t>‹#›</a:t>
            </a:fld>
            <a:endParaRPr lang="en-US" dirty="0"/>
          </a:p>
        </p:txBody>
      </p:sp>
    </p:spTree>
    <p:extLst>
      <p:ext uri="{BB962C8B-B14F-4D97-AF65-F5344CB8AC3E}">
        <p14:creationId xmlns:p14="http://schemas.microsoft.com/office/powerpoint/2010/main" val="408191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9A43-9D47-484E-9049-F5702539C9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7B02EF-AF3B-41DD-8B2F-417928324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389E5A-2AA0-4DEC-9236-36210F0813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9F6F1F-46D0-4DCE-AFBC-3627E3E20E0C}"/>
              </a:ext>
            </a:extLst>
          </p:cNvPr>
          <p:cNvSpPr>
            <a:spLocks noGrp="1"/>
          </p:cNvSpPr>
          <p:nvPr>
            <p:ph type="dt" sz="half" idx="10"/>
          </p:nvPr>
        </p:nvSpPr>
        <p:spPr/>
        <p:txBody>
          <a:bodyPr/>
          <a:lstStyle/>
          <a:p>
            <a:fld id="{8B5DA48E-77D2-4AEE-A100-8C50A530016A}" type="datetimeFigureOut">
              <a:rPr lang="en-US" smtClean="0"/>
              <a:t>12/3/2021</a:t>
            </a:fld>
            <a:endParaRPr lang="en-US" dirty="0"/>
          </a:p>
        </p:txBody>
      </p:sp>
      <p:sp>
        <p:nvSpPr>
          <p:cNvPr id="6" name="Footer Placeholder 5">
            <a:extLst>
              <a:ext uri="{FF2B5EF4-FFF2-40B4-BE49-F238E27FC236}">
                <a16:creationId xmlns:a16="http://schemas.microsoft.com/office/drawing/2014/main" id="{BA493F18-0E18-4B2D-954B-6ADB194A3D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E79DE1-12CF-465B-B12E-3D1072BA06A4}"/>
              </a:ext>
            </a:extLst>
          </p:cNvPr>
          <p:cNvSpPr>
            <a:spLocks noGrp="1"/>
          </p:cNvSpPr>
          <p:nvPr>
            <p:ph type="sldNum" sz="quarter" idx="12"/>
          </p:nvPr>
        </p:nvSpPr>
        <p:spPr/>
        <p:txBody>
          <a:bodyPr/>
          <a:lstStyle/>
          <a:p>
            <a:fld id="{0934CE64-D9D9-4146-88AB-EB52338D85FC}" type="slidenum">
              <a:rPr lang="en-US" smtClean="0"/>
              <a:t>‹#›</a:t>
            </a:fld>
            <a:endParaRPr lang="en-US" dirty="0"/>
          </a:p>
        </p:txBody>
      </p:sp>
    </p:spTree>
    <p:extLst>
      <p:ext uri="{BB962C8B-B14F-4D97-AF65-F5344CB8AC3E}">
        <p14:creationId xmlns:p14="http://schemas.microsoft.com/office/powerpoint/2010/main" val="94157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BC33-A142-4E96-B9FB-DE4C6BB66B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F3CD34-E201-40F4-98E7-33BCD6FF6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C72F27-6725-4F64-B855-FCDC8A6462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7143F0-5AED-4C0A-AE98-A2525912D0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24170B-A7BB-4F8D-B06F-B0DAF01FD5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E36127-D333-4762-A6AA-0BB4DAB141FB}"/>
              </a:ext>
            </a:extLst>
          </p:cNvPr>
          <p:cNvSpPr>
            <a:spLocks noGrp="1"/>
          </p:cNvSpPr>
          <p:nvPr>
            <p:ph type="dt" sz="half" idx="10"/>
          </p:nvPr>
        </p:nvSpPr>
        <p:spPr/>
        <p:txBody>
          <a:bodyPr/>
          <a:lstStyle/>
          <a:p>
            <a:fld id="{8B5DA48E-77D2-4AEE-A100-8C50A530016A}" type="datetimeFigureOut">
              <a:rPr lang="en-US" smtClean="0"/>
              <a:t>12/3/2021</a:t>
            </a:fld>
            <a:endParaRPr lang="en-US" dirty="0"/>
          </a:p>
        </p:txBody>
      </p:sp>
      <p:sp>
        <p:nvSpPr>
          <p:cNvPr id="8" name="Footer Placeholder 7">
            <a:extLst>
              <a:ext uri="{FF2B5EF4-FFF2-40B4-BE49-F238E27FC236}">
                <a16:creationId xmlns:a16="http://schemas.microsoft.com/office/drawing/2014/main" id="{476A113E-4219-4D55-88E1-BBEE7997086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5FAD59C-B025-427C-B81A-D388102564C2}"/>
              </a:ext>
            </a:extLst>
          </p:cNvPr>
          <p:cNvSpPr>
            <a:spLocks noGrp="1"/>
          </p:cNvSpPr>
          <p:nvPr>
            <p:ph type="sldNum" sz="quarter" idx="12"/>
          </p:nvPr>
        </p:nvSpPr>
        <p:spPr/>
        <p:txBody>
          <a:bodyPr/>
          <a:lstStyle/>
          <a:p>
            <a:fld id="{0934CE64-D9D9-4146-88AB-EB52338D85FC}" type="slidenum">
              <a:rPr lang="en-US" smtClean="0"/>
              <a:t>‹#›</a:t>
            </a:fld>
            <a:endParaRPr lang="en-US" dirty="0"/>
          </a:p>
        </p:txBody>
      </p:sp>
    </p:spTree>
    <p:extLst>
      <p:ext uri="{BB962C8B-B14F-4D97-AF65-F5344CB8AC3E}">
        <p14:creationId xmlns:p14="http://schemas.microsoft.com/office/powerpoint/2010/main" val="39679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AB85-9D13-4174-AC51-FE7907758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BFC94A-A338-4803-8B7E-0BF0A9366800}"/>
              </a:ext>
            </a:extLst>
          </p:cNvPr>
          <p:cNvSpPr>
            <a:spLocks noGrp="1"/>
          </p:cNvSpPr>
          <p:nvPr>
            <p:ph type="dt" sz="half" idx="10"/>
          </p:nvPr>
        </p:nvSpPr>
        <p:spPr/>
        <p:txBody>
          <a:bodyPr/>
          <a:lstStyle/>
          <a:p>
            <a:fld id="{8B5DA48E-77D2-4AEE-A100-8C50A530016A}" type="datetimeFigureOut">
              <a:rPr lang="en-US" smtClean="0"/>
              <a:t>12/3/2021</a:t>
            </a:fld>
            <a:endParaRPr lang="en-US" dirty="0"/>
          </a:p>
        </p:txBody>
      </p:sp>
      <p:sp>
        <p:nvSpPr>
          <p:cNvPr id="4" name="Footer Placeholder 3">
            <a:extLst>
              <a:ext uri="{FF2B5EF4-FFF2-40B4-BE49-F238E27FC236}">
                <a16:creationId xmlns:a16="http://schemas.microsoft.com/office/drawing/2014/main" id="{C5567BB1-4B55-48C1-BDD9-0CCDE344D91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08A9210-F07B-4DEC-B4B1-0828A6A89FB5}"/>
              </a:ext>
            </a:extLst>
          </p:cNvPr>
          <p:cNvSpPr>
            <a:spLocks noGrp="1"/>
          </p:cNvSpPr>
          <p:nvPr>
            <p:ph type="sldNum" sz="quarter" idx="12"/>
          </p:nvPr>
        </p:nvSpPr>
        <p:spPr/>
        <p:txBody>
          <a:bodyPr/>
          <a:lstStyle/>
          <a:p>
            <a:fld id="{0934CE64-D9D9-4146-88AB-EB52338D85FC}" type="slidenum">
              <a:rPr lang="en-US" smtClean="0"/>
              <a:t>‹#›</a:t>
            </a:fld>
            <a:endParaRPr lang="en-US" dirty="0"/>
          </a:p>
        </p:txBody>
      </p:sp>
    </p:spTree>
    <p:extLst>
      <p:ext uri="{BB962C8B-B14F-4D97-AF65-F5344CB8AC3E}">
        <p14:creationId xmlns:p14="http://schemas.microsoft.com/office/powerpoint/2010/main" val="12295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15B7A7-6B8E-428F-A124-03F0212725C2}"/>
              </a:ext>
            </a:extLst>
          </p:cNvPr>
          <p:cNvSpPr>
            <a:spLocks noGrp="1"/>
          </p:cNvSpPr>
          <p:nvPr>
            <p:ph type="dt" sz="half" idx="10"/>
          </p:nvPr>
        </p:nvSpPr>
        <p:spPr/>
        <p:txBody>
          <a:bodyPr/>
          <a:lstStyle/>
          <a:p>
            <a:fld id="{8B5DA48E-77D2-4AEE-A100-8C50A530016A}" type="datetimeFigureOut">
              <a:rPr lang="en-US" smtClean="0"/>
              <a:t>12/3/2021</a:t>
            </a:fld>
            <a:endParaRPr lang="en-US" dirty="0"/>
          </a:p>
        </p:txBody>
      </p:sp>
      <p:sp>
        <p:nvSpPr>
          <p:cNvPr id="3" name="Footer Placeholder 2">
            <a:extLst>
              <a:ext uri="{FF2B5EF4-FFF2-40B4-BE49-F238E27FC236}">
                <a16:creationId xmlns:a16="http://schemas.microsoft.com/office/drawing/2014/main" id="{150F6FE3-39CA-4C4D-80DB-D6633D05DB9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07B40E-6ACD-4F0D-95DE-7836F1BEB476}"/>
              </a:ext>
            </a:extLst>
          </p:cNvPr>
          <p:cNvSpPr>
            <a:spLocks noGrp="1"/>
          </p:cNvSpPr>
          <p:nvPr>
            <p:ph type="sldNum" sz="quarter" idx="12"/>
          </p:nvPr>
        </p:nvSpPr>
        <p:spPr/>
        <p:txBody>
          <a:bodyPr/>
          <a:lstStyle/>
          <a:p>
            <a:fld id="{0934CE64-D9D9-4146-88AB-EB52338D85FC}" type="slidenum">
              <a:rPr lang="en-US" smtClean="0"/>
              <a:t>‹#›</a:t>
            </a:fld>
            <a:endParaRPr lang="en-US" dirty="0"/>
          </a:p>
        </p:txBody>
      </p:sp>
    </p:spTree>
    <p:extLst>
      <p:ext uri="{BB962C8B-B14F-4D97-AF65-F5344CB8AC3E}">
        <p14:creationId xmlns:p14="http://schemas.microsoft.com/office/powerpoint/2010/main" val="3686949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DD96-1ABE-49A3-8FE3-AF659EAEA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99B9A6-9BAC-476A-917D-78A2F75117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C5D593-CD01-4E8E-BE70-CD61D2F85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70D6ED-5903-4FB5-9430-9F2382545A0D}"/>
              </a:ext>
            </a:extLst>
          </p:cNvPr>
          <p:cNvSpPr>
            <a:spLocks noGrp="1"/>
          </p:cNvSpPr>
          <p:nvPr>
            <p:ph type="dt" sz="half" idx="10"/>
          </p:nvPr>
        </p:nvSpPr>
        <p:spPr/>
        <p:txBody>
          <a:bodyPr/>
          <a:lstStyle/>
          <a:p>
            <a:fld id="{8B5DA48E-77D2-4AEE-A100-8C50A530016A}" type="datetimeFigureOut">
              <a:rPr lang="en-US" smtClean="0"/>
              <a:t>12/3/2021</a:t>
            </a:fld>
            <a:endParaRPr lang="en-US" dirty="0"/>
          </a:p>
        </p:txBody>
      </p:sp>
      <p:sp>
        <p:nvSpPr>
          <p:cNvPr id="6" name="Footer Placeholder 5">
            <a:extLst>
              <a:ext uri="{FF2B5EF4-FFF2-40B4-BE49-F238E27FC236}">
                <a16:creationId xmlns:a16="http://schemas.microsoft.com/office/drawing/2014/main" id="{1366F463-EE18-42E7-81E7-D384954895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6D5E92B-0761-4365-BDB7-05199B33E042}"/>
              </a:ext>
            </a:extLst>
          </p:cNvPr>
          <p:cNvSpPr>
            <a:spLocks noGrp="1"/>
          </p:cNvSpPr>
          <p:nvPr>
            <p:ph type="sldNum" sz="quarter" idx="12"/>
          </p:nvPr>
        </p:nvSpPr>
        <p:spPr/>
        <p:txBody>
          <a:bodyPr/>
          <a:lstStyle/>
          <a:p>
            <a:fld id="{0934CE64-D9D9-4146-88AB-EB52338D85FC}" type="slidenum">
              <a:rPr lang="en-US" smtClean="0"/>
              <a:t>‹#›</a:t>
            </a:fld>
            <a:endParaRPr lang="en-US" dirty="0"/>
          </a:p>
        </p:txBody>
      </p:sp>
    </p:spTree>
    <p:extLst>
      <p:ext uri="{BB962C8B-B14F-4D97-AF65-F5344CB8AC3E}">
        <p14:creationId xmlns:p14="http://schemas.microsoft.com/office/powerpoint/2010/main" val="832379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BFDEA-4BAD-4F6B-852C-20E5B55556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D9E0D9-D7FA-4C80-A14B-70048F8DD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CDB8187-D301-46ED-896F-749200AFF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1F0501-8B56-46AD-BC7F-6396459E4171}"/>
              </a:ext>
            </a:extLst>
          </p:cNvPr>
          <p:cNvSpPr>
            <a:spLocks noGrp="1"/>
          </p:cNvSpPr>
          <p:nvPr>
            <p:ph type="dt" sz="half" idx="10"/>
          </p:nvPr>
        </p:nvSpPr>
        <p:spPr/>
        <p:txBody>
          <a:bodyPr/>
          <a:lstStyle/>
          <a:p>
            <a:fld id="{8B5DA48E-77D2-4AEE-A100-8C50A530016A}" type="datetimeFigureOut">
              <a:rPr lang="en-US" smtClean="0"/>
              <a:t>12/3/2021</a:t>
            </a:fld>
            <a:endParaRPr lang="en-US" dirty="0"/>
          </a:p>
        </p:txBody>
      </p:sp>
      <p:sp>
        <p:nvSpPr>
          <p:cNvPr id="6" name="Footer Placeholder 5">
            <a:extLst>
              <a:ext uri="{FF2B5EF4-FFF2-40B4-BE49-F238E27FC236}">
                <a16:creationId xmlns:a16="http://schemas.microsoft.com/office/drawing/2014/main" id="{37CD51D6-B6FA-4CF3-B73B-E1B4017B87C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4C5F42-7026-48E9-AFDA-1EB4B9D400DC}"/>
              </a:ext>
            </a:extLst>
          </p:cNvPr>
          <p:cNvSpPr>
            <a:spLocks noGrp="1"/>
          </p:cNvSpPr>
          <p:nvPr>
            <p:ph type="sldNum" sz="quarter" idx="12"/>
          </p:nvPr>
        </p:nvSpPr>
        <p:spPr/>
        <p:txBody>
          <a:bodyPr/>
          <a:lstStyle/>
          <a:p>
            <a:fld id="{0934CE64-D9D9-4146-88AB-EB52338D85FC}" type="slidenum">
              <a:rPr lang="en-US" smtClean="0"/>
              <a:t>‹#›</a:t>
            </a:fld>
            <a:endParaRPr lang="en-US" dirty="0"/>
          </a:p>
        </p:txBody>
      </p:sp>
    </p:spTree>
    <p:extLst>
      <p:ext uri="{BB962C8B-B14F-4D97-AF65-F5344CB8AC3E}">
        <p14:creationId xmlns:p14="http://schemas.microsoft.com/office/powerpoint/2010/main" val="107595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691D89-9BBF-42EC-96E6-53BE166557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6FB6F-68BD-4F67-A57E-8C968A4E9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7E3C4-4A8C-4BA9-8FD1-308EF9185D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5DA48E-77D2-4AEE-A100-8C50A530016A}" type="datetimeFigureOut">
              <a:rPr lang="en-US" smtClean="0"/>
              <a:t>12/3/2021</a:t>
            </a:fld>
            <a:endParaRPr lang="en-US" dirty="0"/>
          </a:p>
        </p:txBody>
      </p:sp>
      <p:sp>
        <p:nvSpPr>
          <p:cNvPr id="5" name="Footer Placeholder 4">
            <a:extLst>
              <a:ext uri="{FF2B5EF4-FFF2-40B4-BE49-F238E27FC236}">
                <a16:creationId xmlns:a16="http://schemas.microsoft.com/office/drawing/2014/main" id="{32C7A378-2058-4C57-AD3A-66708D3590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90414D8-F794-4F20-BDD4-F5AC126E76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4CE64-D9D9-4146-88AB-EB52338D85FC}" type="slidenum">
              <a:rPr lang="en-US" smtClean="0"/>
              <a:t>‹#›</a:t>
            </a:fld>
            <a:endParaRPr lang="en-US" dirty="0"/>
          </a:p>
        </p:txBody>
      </p:sp>
    </p:spTree>
    <p:extLst>
      <p:ext uri="{BB962C8B-B14F-4D97-AF65-F5344CB8AC3E}">
        <p14:creationId xmlns:p14="http://schemas.microsoft.com/office/powerpoint/2010/main" val="1190730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B35536C-E894-40C4-B094-BE537456ACE5}"/>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Frito Lay Employment Insights</a:t>
            </a:r>
          </a:p>
        </p:txBody>
      </p:sp>
      <p:sp>
        <p:nvSpPr>
          <p:cNvPr id="3" name="Subtitle 2">
            <a:extLst>
              <a:ext uri="{FF2B5EF4-FFF2-40B4-BE49-F238E27FC236}">
                <a16:creationId xmlns:a16="http://schemas.microsoft.com/office/drawing/2014/main" id="{A8771B6E-D843-4CCA-BD6D-25E3A8FB6D2D}"/>
              </a:ext>
            </a:extLst>
          </p:cNvPr>
          <p:cNvSpPr>
            <a:spLocks noGrp="1"/>
          </p:cNvSpPr>
          <p:nvPr>
            <p:ph type="subTitle" idx="1"/>
          </p:nvPr>
        </p:nvSpPr>
        <p:spPr>
          <a:xfrm>
            <a:off x="1350682" y="4870824"/>
            <a:ext cx="10005951" cy="1458258"/>
          </a:xfrm>
        </p:spPr>
        <p:txBody>
          <a:bodyPr anchor="ctr">
            <a:normAutofit/>
          </a:bodyPr>
          <a:lstStyle/>
          <a:p>
            <a:pPr algn="l"/>
            <a:r>
              <a:rPr lang="en-US" dirty="0"/>
              <a:t>Eric Laigaie</a:t>
            </a:r>
          </a:p>
        </p:txBody>
      </p:sp>
    </p:spTree>
    <p:extLst>
      <p:ext uri="{BB962C8B-B14F-4D97-AF65-F5344CB8AC3E}">
        <p14:creationId xmlns:p14="http://schemas.microsoft.com/office/powerpoint/2010/main" val="158931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060C2B-66EC-4683-9A05-984ACEBAF4F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Data Cleaning</a:t>
            </a:r>
          </a:p>
        </p:txBody>
      </p:sp>
      <p:sp>
        <p:nvSpPr>
          <p:cNvPr id="3" name="Content Placeholder 2">
            <a:extLst>
              <a:ext uri="{FF2B5EF4-FFF2-40B4-BE49-F238E27FC236}">
                <a16:creationId xmlns:a16="http://schemas.microsoft.com/office/drawing/2014/main" id="{ED24D38E-CDD5-4C1E-A5AD-3170199161A0}"/>
              </a:ext>
            </a:extLst>
          </p:cNvPr>
          <p:cNvSpPr>
            <a:spLocks noGrp="1"/>
          </p:cNvSpPr>
          <p:nvPr>
            <p:ph idx="1"/>
          </p:nvPr>
        </p:nvSpPr>
        <p:spPr>
          <a:xfrm>
            <a:off x="1371599" y="2318197"/>
            <a:ext cx="9724031" cy="3683358"/>
          </a:xfrm>
        </p:spPr>
        <p:txBody>
          <a:bodyPr anchor="ctr">
            <a:normAutofit fontScale="92500" lnSpcReduction="10000"/>
          </a:bodyPr>
          <a:lstStyle/>
          <a:p>
            <a:pPr>
              <a:lnSpc>
                <a:spcPct val="100000"/>
              </a:lnSpc>
            </a:pPr>
            <a:r>
              <a:rPr lang="en-US" sz="1600" dirty="0"/>
              <a:t>First, categorical variables with only two outcomes were changed to binary variables (0 or 1).</a:t>
            </a:r>
          </a:p>
          <a:p>
            <a:pPr lvl="1">
              <a:lnSpc>
                <a:spcPct val="100000"/>
              </a:lnSpc>
            </a:pPr>
            <a:r>
              <a:rPr lang="en-US" sz="1600" dirty="0"/>
              <a:t>Attrition, Gender, OverTime</a:t>
            </a:r>
          </a:p>
          <a:p>
            <a:pPr marL="457200" lvl="1" indent="0">
              <a:lnSpc>
                <a:spcPct val="100000"/>
              </a:lnSpc>
              <a:buNone/>
            </a:pPr>
            <a:endParaRPr lang="en-US" sz="1600" dirty="0"/>
          </a:p>
          <a:p>
            <a:pPr>
              <a:lnSpc>
                <a:spcPct val="100000"/>
              </a:lnSpc>
            </a:pPr>
            <a:r>
              <a:rPr lang="en-US" sz="1600" dirty="0"/>
              <a:t>Then, unnecessary columns were removed from the dataset.</a:t>
            </a:r>
          </a:p>
          <a:p>
            <a:pPr lvl="1">
              <a:lnSpc>
                <a:spcPct val="100000"/>
              </a:lnSpc>
            </a:pPr>
            <a:r>
              <a:rPr lang="en-US" sz="1600" dirty="0"/>
              <a:t>Multiple income columns were redundant, so DailyRate, HourlyRate, and MonthlyRate were removed.</a:t>
            </a:r>
          </a:p>
          <a:p>
            <a:pPr lvl="1">
              <a:lnSpc>
                <a:spcPct val="100000"/>
              </a:lnSpc>
            </a:pPr>
            <a:r>
              <a:rPr lang="en-US" sz="1600" dirty="0"/>
              <a:t>Columns with only one value were not useful, so EmployeeCount, Over18, and StandardHours were removed.</a:t>
            </a:r>
          </a:p>
          <a:p>
            <a:pPr lvl="1">
              <a:lnSpc>
                <a:spcPct val="100000"/>
              </a:lnSpc>
            </a:pPr>
            <a:r>
              <a:rPr lang="en-US" sz="1600" dirty="0"/>
              <a:t>Id columns were unusable in regression / machine learning models, so Id and EmployeeNumber were removed.</a:t>
            </a:r>
          </a:p>
          <a:p>
            <a:pPr marL="457200" lvl="1" indent="0">
              <a:lnSpc>
                <a:spcPct val="100000"/>
              </a:lnSpc>
              <a:buNone/>
            </a:pPr>
            <a:endParaRPr lang="en-US" sz="1600" dirty="0"/>
          </a:p>
          <a:p>
            <a:pPr>
              <a:lnSpc>
                <a:spcPct val="100000"/>
              </a:lnSpc>
            </a:pPr>
            <a:r>
              <a:rPr lang="en-US" sz="1600" dirty="0"/>
              <a:t>Finally, categorical variables with 3+ factors were ‘dummified’.</a:t>
            </a:r>
          </a:p>
          <a:p>
            <a:pPr lvl="1">
              <a:lnSpc>
                <a:spcPct val="100000"/>
              </a:lnSpc>
            </a:pPr>
            <a:r>
              <a:rPr lang="en-US" sz="1600" dirty="0"/>
              <a:t>Each category became their own column with values 0 or 1.</a:t>
            </a:r>
          </a:p>
          <a:p>
            <a:pPr lvl="1">
              <a:lnSpc>
                <a:spcPct val="100000"/>
              </a:lnSpc>
            </a:pPr>
            <a:endParaRPr lang="en-US" sz="1600" dirty="0"/>
          </a:p>
          <a:p>
            <a:pPr>
              <a:lnSpc>
                <a:spcPct val="100000"/>
              </a:lnSpc>
            </a:pPr>
            <a:r>
              <a:rPr lang="en-US" sz="1600" dirty="0"/>
              <a:t>No null values were documented.</a:t>
            </a:r>
          </a:p>
        </p:txBody>
      </p:sp>
    </p:spTree>
    <p:extLst>
      <p:ext uri="{BB962C8B-B14F-4D97-AF65-F5344CB8AC3E}">
        <p14:creationId xmlns:p14="http://schemas.microsoft.com/office/powerpoint/2010/main" val="165160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D9E009-04A5-485E-A546-2C11E025C92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Contributing Factors to Attrition</a:t>
            </a:r>
          </a:p>
        </p:txBody>
      </p:sp>
      <p:sp>
        <p:nvSpPr>
          <p:cNvPr id="3" name="Content Placeholder 2">
            <a:extLst>
              <a:ext uri="{FF2B5EF4-FFF2-40B4-BE49-F238E27FC236}">
                <a16:creationId xmlns:a16="http://schemas.microsoft.com/office/drawing/2014/main" id="{194EC8B5-8252-44FF-82E9-429CA352ACF9}"/>
              </a:ext>
            </a:extLst>
          </p:cNvPr>
          <p:cNvSpPr>
            <a:spLocks noGrp="1"/>
          </p:cNvSpPr>
          <p:nvPr>
            <p:ph idx="1"/>
          </p:nvPr>
        </p:nvSpPr>
        <p:spPr>
          <a:xfrm>
            <a:off x="841513" y="2060713"/>
            <a:ext cx="5526158" cy="4280452"/>
          </a:xfrm>
        </p:spPr>
        <p:txBody>
          <a:bodyPr anchor="ctr">
            <a:normAutofit fontScale="70000" lnSpcReduction="20000"/>
          </a:bodyPr>
          <a:lstStyle/>
          <a:p>
            <a:pPr>
              <a:lnSpc>
                <a:spcPct val="120000"/>
              </a:lnSpc>
            </a:pPr>
            <a:r>
              <a:rPr lang="en-US" sz="1700" dirty="0"/>
              <a:t>To find these factors, multiple linear regression was utilized.</a:t>
            </a:r>
          </a:p>
          <a:p>
            <a:pPr marL="0" indent="0">
              <a:lnSpc>
                <a:spcPct val="120000"/>
              </a:lnSpc>
              <a:buNone/>
            </a:pPr>
            <a:endParaRPr lang="en-US" sz="1700" dirty="0"/>
          </a:p>
          <a:p>
            <a:pPr>
              <a:lnSpc>
                <a:spcPct val="120000"/>
              </a:lnSpc>
            </a:pPr>
            <a:r>
              <a:rPr lang="en-US" sz="1700" dirty="0"/>
              <a:t>With all the variables fed into the model, a stepwise method was used to eliminate non-significant variables from the model.</a:t>
            </a:r>
          </a:p>
          <a:p>
            <a:pPr>
              <a:lnSpc>
                <a:spcPct val="120000"/>
              </a:lnSpc>
            </a:pPr>
            <a:endParaRPr lang="en-US" sz="1700" dirty="0"/>
          </a:p>
          <a:p>
            <a:pPr>
              <a:lnSpc>
                <a:spcPct val="120000"/>
              </a:lnSpc>
            </a:pPr>
            <a:r>
              <a:rPr lang="en-US" sz="1700" dirty="0"/>
              <a:t>To find each variable’s relative importance within the model, six methods were used. Each model ranks the variables in order of importance.</a:t>
            </a:r>
          </a:p>
          <a:p>
            <a:pPr lvl="2">
              <a:lnSpc>
                <a:spcPct val="120000"/>
              </a:lnSpc>
            </a:pPr>
            <a:r>
              <a:rPr lang="en-US" sz="1700" dirty="0"/>
              <a:t>Last, First, Betasq, Pratt, Genizi, and Car.</a:t>
            </a:r>
          </a:p>
          <a:p>
            <a:pPr lvl="2">
              <a:lnSpc>
                <a:spcPct val="120000"/>
              </a:lnSpc>
            </a:pPr>
            <a:r>
              <a:rPr lang="en-US" sz="1700" dirty="0"/>
              <a:t>These are detailed in the last slide if further information is needed.</a:t>
            </a:r>
          </a:p>
          <a:p>
            <a:pPr>
              <a:lnSpc>
                <a:spcPct val="120000"/>
              </a:lnSpc>
            </a:pPr>
            <a:endParaRPr lang="en-US" sz="1700" dirty="0"/>
          </a:p>
          <a:p>
            <a:pPr>
              <a:lnSpc>
                <a:spcPct val="120000"/>
              </a:lnSpc>
            </a:pPr>
            <a:r>
              <a:rPr lang="en-US" sz="1700" dirty="0"/>
              <a:t>An average of these model ranks were used to create an overall hierarchy of the most important variables.</a:t>
            </a:r>
          </a:p>
          <a:p>
            <a:pPr>
              <a:lnSpc>
                <a:spcPct val="120000"/>
              </a:lnSpc>
            </a:pPr>
            <a:endParaRPr lang="en-US" sz="1700" dirty="0"/>
          </a:p>
          <a:p>
            <a:pPr>
              <a:lnSpc>
                <a:spcPct val="120000"/>
              </a:lnSpc>
            </a:pPr>
            <a:r>
              <a:rPr lang="en-US" sz="1700" dirty="0"/>
              <a:t>OverTime workers have a 32% attrition rate, while non-OverTime workers only have a 10% attrition rate.</a:t>
            </a:r>
          </a:p>
        </p:txBody>
      </p:sp>
      <p:graphicFrame>
        <p:nvGraphicFramePr>
          <p:cNvPr id="4" name="Table 4">
            <a:extLst>
              <a:ext uri="{FF2B5EF4-FFF2-40B4-BE49-F238E27FC236}">
                <a16:creationId xmlns:a16="http://schemas.microsoft.com/office/drawing/2014/main" id="{CFB9DDAC-197C-46F0-A39F-0C57893A9A24}"/>
              </a:ext>
            </a:extLst>
          </p:cNvPr>
          <p:cNvGraphicFramePr>
            <a:graphicFrameLocks noGrp="1"/>
          </p:cNvGraphicFramePr>
          <p:nvPr>
            <p:extLst>
              <p:ext uri="{D42A27DB-BD31-4B8C-83A1-F6EECF244321}">
                <p14:modId xmlns:p14="http://schemas.microsoft.com/office/powerpoint/2010/main" val="1703247798"/>
              </p:ext>
            </p:extLst>
          </p:nvPr>
        </p:nvGraphicFramePr>
        <p:xfrm>
          <a:off x="6655353" y="1815014"/>
          <a:ext cx="5248964" cy="2595880"/>
        </p:xfrm>
        <a:graphic>
          <a:graphicData uri="http://schemas.openxmlformats.org/drawingml/2006/table">
            <a:tbl>
              <a:tblPr firstRow="1" bandRow="1">
                <a:tableStyleId>{5C22544A-7EE6-4342-B048-85BDC9FD1C3A}</a:tableStyleId>
              </a:tblPr>
              <a:tblGrid>
                <a:gridCol w="3441148">
                  <a:extLst>
                    <a:ext uri="{9D8B030D-6E8A-4147-A177-3AD203B41FA5}">
                      <a16:colId xmlns:a16="http://schemas.microsoft.com/office/drawing/2014/main" val="2750828524"/>
                    </a:ext>
                  </a:extLst>
                </a:gridCol>
                <a:gridCol w="1807816">
                  <a:extLst>
                    <a:ext uri="{9D8B030D-6E8A-4147-A177-3AD203B41FA5}">
                      <a16:colId xmlns:a16="http://schemas.microsoft.com/office/drawing/2014/main" val="2962742961"/>
                    </a:ext>
                  </a:extLst>
                </a:gridCol>
              </a:tblGrid>
              <a:tr h="370840">
                <a:tc>
                  <a:txBody>
                    <a:bodyPr/>
                    <a:lstStyle/>
                    <a:p>
                      <a:pPr algn="ctr"/>
                      <a:r>
                        <a:rPr lang="en-US" dirty="0"/>
                        <a:t>Variable</a:t>
                      </a:r>
                    </a:p>
                  </a:txBody>
                  <a:tcPr/>
                </a:tc>
                <a:tc>
                  <a:txBody>
                    <a:bodyPr/>
                    <a:lstStyle/>
                    <a:p>
                      <a:pPr algn="ctr"/>
                      <a:r>
                        <a:rPr lang="en-US" dirty="0"/>
                        <a:t>Average Rank</a:t>
                      </a:r>
                    </a:p>
                  </a:txBody>
                  <a:tcPr/>
                </a:tc>
                <a:extLst>
                  <a:ext uri="{0D108BD9-81ED-4DB2-BD59-A6C34878D82A}">
                    <a16:rowId xmlns:a16="http://schemas.microsoft.com/office/drawing/2014/main" val="459131835"/>
                  </a:ext>
                </a:extLst>
              </a:tr>
              <a:tr h="370840">
                <a:tc>
                  <a:txBody>
                    <a:bodyPr/>
                    <a:lstStyle/>
                    <a:p>
                      <a:pPr algn="ctr"/>
                      <a:r>
                        <a:rPr lang="en-US" b="1" dirty="0"/>
                        <a:t>OverTime</a:t>
                      </a:r>
                    </a:p>
                  </a:txBody>
                  <a:tcPr/>
                </a:tc>
                <a:tc>
                  <a:txBody>
                    <a:bodyPr/>
                    <a:lstStyle/>
                    <a:p>
                      <a:pPr algn="ctr"/>
                      <a:r>
                        <a:rPr lang="en-US" b="1" dirty="0"/>
                        <a:t>1</a:t>
                      </a:r>
                    </a:p>
                  </a:txBody>
                  <a:tcPr/>
                </a:tc>
                <a:extLst>
                  <a:ext uri="{0D108BD9-81ED-4DB2-BD59-A6C34878D82A}">
                    <a16:rowId xmlns:a16="http://schemas.microsoft.com/office/drawing/2014/main" val="2317193327"/>
                  </a:ext>
                </a:extLst>
              </a:tr>
              <a:tr h="370840">
                <a:tc>
                  <a:txBody>
                    <a:bodyPr/>
                    <a:lstStyle/>
                    <a:p>
                      <a:pPr algn="ctr"/>
                      <a:r>
                        <a:rPr lang="en-US" b="1" dirty="0"/>
                        <a:t>JobInvolvement</a:t>
                      </a:r>
                    </a:p>
                  </a:txBody>
                  <a:tcPr/>
                </a:tc>
                <a:tc>
                  <a:txBody>
                    <a:bodyPr/>
                    <a:lstStyle/>
                    <a:p>
                      <a:pPr algn="ctr"/>
                      <a:r>
                        <a:rPr lang="en-US" b="1" dirty="0"/>
                        <a:t>3.5</a:t>
                      </a:r>
                    </a:p>
                  </a:txBody>
                  <a:tcPr/>
                </a:tc>
                <a:extLst>
                  <a:ext uri="{0D108BD9-81ED-4DB2-BD59-A6C34878D82A}">
                    <a16:rowId xmlns:a16="http://schemas.microsoft.com/office/drawing/2014/main" val="2767970733"/>
                  </a:ext>
                </a:extLst>
              </a:tr>
              <a:tr h="370840">
                <a:tc>
                  <a:txBody>
                    <a:bodyPr/>
                    <a:lstStyle/>
                    <a:p>
                      <a:pPr algn="ctr"/>
                      <a:r>
                        <a:rPr lang="en-US" b="1" dirty="0"/>
                        <a:t>JobRole_Manufacturing Director</a:t>
                      </a:r>
                    </a:p>
                  </a:txBody>
                  <a:tcPr/>
                </a:tc>
                <a:tc>
                  <a:txBody>
                    <a:bodyPr/>
                    <a:lstStyle/>
                    <a:p>
                      <a:pPr algn="ctr"/>
                      <a:r>
                        <a:rPr lang="en-US" b="1" dirty="0"/>
                        <a:t>3.5</a:t>
                      </a:r>
                    </a:p>
                  </a:txBody>
                  <a:tcPr/>
                </a:tc>
                <a:extLst>
                  <a:ext uri="{0D108BD9-81ED-4DB2-BD59-A6C34878D82A}">
                    <a16:rowId xmlns:a16="http://schemas.microsoft.com/office/drawing/2014/main" val="885153166"/>
                  </a:ext>
                </a:extLst>
              </a:tr>
              <a:tr h="370840">
                <a:tc>
                  <a:txBody>
                    <a:bodyPr/>
                    <a:lstStyle/>
                    <a:p>
                      <a:pPr algn="ctr"/>
                      <a:r>
                        <a:rPr lang="en-US" dirty="0"/>
                        <a:t>MaritalStatus_Divorced</a:t>
                      </a:r>
                    </a:p>
                  </a:txBody>
                  <a:tcPr/>
                </a:tc>
                <a:tc>
                  <a:txBody>
                    <a:bodyPr/>
                    <a:lstStyle/>
                    <a:p>
                      <a:pPr algn="ctr"/>
                      <a:r>
                        <a:rPr lang="en-US" dirty="0"/>
                        <a:t>4.67</a:t>
                      </a:r>
                    </a:p>
                  </a:txBody>
                  <a:tcPr/>
                </a:tc>
                <a:extLst>
                  <a:ext uri="{0D108BD9-81ED-4DB2-BD59-A6C34878D82A}">
                    <a16:rowId xmlns:a16="http://schemas.microsoft.com/office/drawing/2014/main" val="1800062508"/>
                  </a:ext>
                </a:extLst>
              </a:tr>
              <a:tr h="370840">
                <a:tc>
                  <a:txBody>
                    <a:bodyPr/>
                    <a:lstStyle/>
                    <a:p>
                      <a:pPr algn="ctr"/>
                      <a:r>
                        <a:rPr lang="en-US" dirty="0"/>
                        <a:t>JobSatisfaction</a:t>
                      </a:r>
                    </a:p>
                  </a:txBody>
                  <a:tcPr/>
                </a:tc>
                <a:tc>
                  <a:txBody>
                    <a:bodyPr/>
                    <a:lstStyle/>
                    <a:p>
                      <a:pPr algn="ctr"/>
                      <a:r>
                        <a:rPr lang="en-US" dirty="0"/>
                        <a:t>7.17</a:t>
                      </a:r>
                    </a:p>
                  </a:txBody>
                  <a:tcPr/>
                </a:tc>
                <a:extLst>
                  <a:ext uri="{0D108BD9-81ED-4DB2-BD59-A6C34878D82A}">
                    <a16:rowId xmlns:a16="http://schemas.microsoft.com/office/drawing/2014/main" val="3844185405"/>
                  </a:ext>
                </a:extLst>
              </a:tr>
              <a:tr h="370840">
                <a:tc>
                  <a:txBody>
                    <a:bodyPr/>
                    <a:lstStyle/>
                    <a:p>
                      <a:pPr algn="ctr"/>
                      <a:r>
                        <a:rPr lang="en-US" dirty="0"/>
                        <a:t>JobRole_Research Director</a:t>
                      </a:r>
                    </a:p>
                  </a:txBody>
                  <a:tcPr/>
                </a:tc>
                <a:tc>
                  <a:txBody>
                    <a:bodyPr/>
                    <a:lstStyle/>
                    <a:p>
                      <a:pPr algn="ctr"/>
                      <a:r>
                        <a:rPr lang="en-US" dirty="0"/>
                        <a:t>8</a:t>
                      </a:r>
                    </a:p>
                  </a:txBody>
                  <a:tcPr/>
                </a:tc>
                <a:extLst>
                  <a:ext uri="{0D108BD9-81ED-4DB2-BD59-A6C34878D82A}">
                    <a16:rowId xmlns:a16="http://schemas.microsoft.com/office/drawing/2014/main" val="2521057174"/>
                  </a:ext>
                </a:extLst>
              </a:tr>
            </a:tbl>
          </a:graphicData>
        </a:graphic>
      </p:graphicFrame>
      <p:sp>
        <p:nvSpPr>
          <p:cNvPr id="11" name="TextBox 10">
            <a:extLst>
              <a:ext uri="{FF2B5EF4-FFF2-40B4-BE49-F238E27FC236}">
                <a16:creationId xmlns:a16="http://schemas.microsoft.com/office/drawing/2014/main" id="{A9BFA080-67DA-4859-BB4D-E9588C6A2F70}"/>
              </a:ext>
            </a:extLst>
          </p:cNvPr>
          <p:cNvSpPr txBox="1"/>
          <p:nvPr/>
        </p:nvSpPr>
        <p:spPr>
          <a:xfrm>
            <a:off x="6862678" y="4628476"/>
            <a:ext cx="4834313" cy="1754326"/>
          </a:xfrm>
          <a:prstGeom prst="rect">
            <a:avLst/>
          </a:prstGeom>
          <a:solidFill>
            <a:schemeClr val="accent1">
              <a:lumMod val="40000"/>
              <a:lumOff val="60000"/>
            </a:schemeClr>
          </a:solidFill>
          <a:ln w="28575"/>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solidFill>
                  <a:schemeClr val="accent1">
                    <a:lumMod val="75000"/>
                  </a:schemeClr>
                </a:solidFill>
              </a:rPr>
              <a:t>OverTime was consistently the most important contributor to attrition. It may be beneficial to lighten the workload amongst OverTime workers to decrease the attrition rate. Additionally, more attention should be paid to the Manufacturing Director position to avoid attrition. </a:t>
            </a:r>
          </a:p>
        </p:txBody>
      </p:sp>
    </p:spTree>
    <p:extLst>
      <p:ext uri="{BB962C8B-B14F-4D97-AF65-F5344CB8AC3E}">
        <p14:creationId xmlns:p14="http://schemas.microsoft.com/office/powerpoint/2010/main" val="158718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6CB086-C830-4BDB-99CD-F8D6252F40B4}"/>
              </a:ext>
            </a:extLst>
          </p:cNvPr>
          <p:cNvSpPr>
            <a:spLocks noGrp="1"/>
          </p:cNvSpPr>
          <p:nvPr>
            <p:ph type="title"/>
          </p:nvPr>
        </p:nvSpPr>
        <p:spPr>
          <a:xfrm>
            <a:off x="1371599" y="294538"/>
            <a:ext cx="9895951" cy="1033669"/>
          </a:xfrm>
        </p:spPr>
        <p:txBody>
          <a:bodyPr>
            <a:normAutofit/>
          </a:bodyPr>
          <a:lstStyle/>
          <a:p>
            <a:r>
              <a:rPr lang="en-US" sz="3700" dirty="0">
                <a:solidFill>
                  <a:srgbClr val="FFFFFF"/>
                </a:solidFill>
              </a:rPr>
              <a:t>Predicting Monthly Income with Linear Regression</a:t>
            </a:r>
          </a:p>
        </p:txBody>
      </p:sp>
      <p:sp>
        <p:nvSpPr>
          <p:cNvPr id="3" name="Content Placeholder 2">
            <a:extLst>
              <a:ext uri="{FF2B5EF4-FFF2-40B4-BE49-F238E27FC236}">
                <a16:creationId xmlns:a16="http://schemas.microsoft.com/office/drawing/2014/main" id="{32BC94A2-6513-449A-A967-2FA5ACD15FBE}"/>
              </a:ext>
            </a:extLst>
          </p:cNvPr>
          <p:cNvSpPr>
            <a:spLocks noGrp="1"/>
          </p:cNvSpPr>
          <p:nvPr>
            <p:ph idx="1"/>
          </p:nvPr>
        </p:nvSpPr>
        <p:spPr>
          <a:xfrm>
            <a:off x="302635" y="1797316"/>
            <a:ext cx="5793363" cy="2534662"/>
          </a:xfrm>
        </p:spPr>
        <p:txBody>
          <a:bodyPr anchor="ctr">
            <a:normAutofit/>
          </a:bodyPr>
          <a:lstStyle/>
          <a:p>
            <a:pPr>
              <a:lnSpc>
                <a:spcPct val="120000"/>
              </a:lnSpc>
            </a:pPr>
            <a:r>
              <a:rPr lang="en-US" sz="1200" dirty="0"/>
              <a:t>Using all relevant variables within the provided dataset, a formula to predict monthly income was produced.</a:t>
            </a:r>
          </a:p>
          <a:p>
            <a:pPr lvl="1">
              <a:lnSpc>
                <a:spcPct val="120000"/>
              </a:lnSpc>
            </a:pPr>
            <a:r>
              <a:rPr lang="en-US" sz="1050" dirty="0"/>
              <a:t>A stepwise process was used to determine the most significant variables for the model.</a:t>
            </a:r>
            <a:endParaRPr lang="en-US" sz="1200" dirty="0"/>
          </a:p>
          <a:p>
            <a:pPr>
              <a:lnSpc>
                <a:spcPct val="120000"/>
              </a:lnSpc>
            </a:pPr>
            <a:r>
              <a:rPr lang="en-US" sz="1200" dirty="0"/>
              <a:t>The charts below provide information about the linear regression assumptions.</a:t>
            </a:r>
          </a:p>
          <a:p>
            <a:pPr lvl="1">
              <a:lnSpc>
                <a:spcPct val="120000"/>
              </a:lnSpc>
            </a:pPr>
            <a:r>
              <a:rPr lang="en-US" sz="1050" dirty="0"/>
              <a:t>While there is some cause for concern, the assumptions are passable.</a:t>
            </a:r>
            <a:endParaRPr lang="en-US" sz="1200" dirty="0"/>
          </a:p>
          <a:p>
            <a:pPr>
              <a:lnSpc>
                <a:spcPct val="120000"/>
              </a:lnSpc>
            </a:pPr>
            <a:r>
              <a:rPr lang="en-US" sz="1200" dirty="0"/>
              <a:t>To measure error, we can use the Root Mean Square Error (RMSE).</a:t>
            </a:r>
          </a:p>
          <a:p>
            <a:pPr lvl="1">
              <a:lnSpc>
                <a:spcPct val="120000"/>
              </a:lnSpc>
            </a:pPr>
            <a:r>
              <a:rPr lang="en-US" sz="1050" dirty="0"/>
              <a:t>For this model, RMSE = $1,061.06</a:t>
            </a:r>
          </a:p>
          <a:p>
            <a:pPr lvl="1">
              <a:lnSpc>
                <a:spcPct val="120000"/>
              </a:lnSpc>
            </a:pPr>
            <a:r>
              <a:rPr lang="en-US" sz="1050" dirty="0"/>
              <a:t>This value can be interpreted as a normalized distance between the predicted and observed values.</a:t>
            </a:r>
          </a:p>
        </p:txBody>
      </p:sp>
      <p:sp>
        <p:nvSpPr>
          <p:cNvPr id="13" name="TextBox 12">
            <a:extLst>
              <a:ext uri="{FF2B5EF4-FFF2-40B4-BE49-F238E27FC236}">
                <a16:creationId xmlns:a16="http://schemas.microsoft.com/office/drawing/2014/main" id="{7D1B44D7-DFF3-4407-B925-61D6E91B483A}"/>
              </a:ext>
            </a:extLst>
          </p:cNvPr>
          <p:cNvSpPr txBox="1"/>
          <p:nvPr/>
        </p:nvSpPr>
        <p:spPr>
          <a:xfrm>
            <a:off x="6669056" y="5296943"/>
            <a:ext cx="4834313" cy="923330"/>
          </a:xfrm>
          <a:prstGeom prst="rect">
            <a:avLst/>
          </a:prstGeom>
          <a:solidFill>
            <a:schemeClr val="accent1">
              <a:lumMod val="40000"/>
              <a:lumOff val="60000"/>
            </a:schemeClr>
          </a:solidFill>
          <a:ln w="28575"/>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solidFill>
                  <a:schemeClr val="accent1">
                    <a:lumMod val="75000"/>
                  </a:schemeClr>
                </a:solidFill>
              </a:rPr>
              <a:t>While this model has passable results for monthly income, the RMSE may become too large when being used to predict larger amounts of payment.</a:t>
            </a:r>
          </a:p>
        </p:txBody>
      </p:sp>
      <p:pic>
        <p:nvPicPr>
          <p:cNvPr id="4" name="Picture 3">
            <a:extLst>
              <a:ext uri="{FF2B5EF4-FFF2-40B4-BE49-F238E27FC236}">
                <a16:creationId xmlns:a16="http://schemas.microsoft.com/office/drawing/2014/main" id="{BEFA6DCE-A584-4C3C-A00F-BB2E1CE5C311}"/>
              </a:ext>
            </a:extLst>
          </p:cNvPr>
          <p:cNvPicPr>
            <a:picLocks noChangeAspect="1"/>
          </p:cNvPicPr>
          <p:nvPr/>
        </p:nvPicPr>
        <p:blipFill>
          <a:blip r:embed="rId2"/>
          <a:stretch>
            <a:fillRect/>
          </a:stretch>
        </p:blipFill>
        <p:spPr>
          <a:xfrm>
            <a:off x="1258685" y="4462706"/>
            <a:ext cx="3881262" cy="2395294"/>
          </a:xfrm>
          <a:prstGeom prst="rect">
            <a:avLst/>
          </a:prstGeom>
        </p:spPr>
      </p:pic>
      <p:graphicFrame>
        <p:nvGraphicFramePr>
          <p:cNvPr id="15" name="Table 16">
            <a:extLst>
              <a:ext uri="{FF2B5EF4-FFF2-40B4-BE49-F238E27FC236}">
                <a16:creationId xmlns:a16="http://schemas.microsoft.com/office/drawing/2014/main" id="{B9C97278-01B0-42AA-AF84-257185B4B4F0}"/>
              </a:ext>
            </a:extLst>
          </p:cNvPr>
          <p:cNvGraphicFramePr>
            <a:graphicFrameLocks noGrp="1"/>
          </p:cNvGraphicFramePr>
          <p:nvPr>
            <p:extLst>
              <p:ext uri="{D42A27DB-BD31-4B8C-83A1-F6EECF244321}">
                <p14:modId xmlns:p14="http://schemas.microsoft.com/office/powerpoint/2010/main" val="1728801444"/>
              </p:ext>
            </p:extLst>
          </p:nvPr>
        </p:nvGraphicFramePr>
        <p:xfrm>
          <a:off x="6669056" y="1698265"/>
          <a:ext cx="4834313" cy="3390568"/>
        </p:xfrm>
        <a:graphic>
          <a:graphicData uri="http://schemas.openxmlformats.org/drawingml/2006/table">
            <a:tbl>
              <a:tblPr firstRow="1" bandRow="1">
                <a:tableStyleId>{5C22544A-7EE6-4342-B048-85BDC9FD1C3A}</a:tableStyleId>
              </a:tblPr>
              <a:tblGrid>
                <a:gridCol w="2541353">
                  <a:extLst>
                    <a:ext uri="{9D8B030D-6E8A-4147-A177-3AD203B41FA5}">
                      <a16:colId xmlns:a16="http://schemas.microsoft.com/office/drawing/2014/main" val="2668539555"/>
                    </a:ext>
                  </a:extLst>
                </a:gridCol>
                <a:gridCol w="2292960">
                  <a:extLst>
                    <a:ext uri="{9D8B030D-6E8A-4147-A177-3AD203B41FA5}">
                      <a16:colId xmlns:a16="http://schemas.microsoft.com/office/drawing/2014/main" val="2530425856"/>
                    </a:ext>
                  </a:extLst>
                </a:gridCol>
              </a:tblGrid>
              <a:tr h="594071">
                <a:tc>
                  <a:txBody>
                    <a:bodyPr/>
                    <a:lstStyle/>
                    <a:p>
                      <a:pPr algn="ctr"/>
                      <a:r>
                        <a:rPr lang="en-US" sz="1600" dirty="0"/>
                        <a:t>Variable</a:t>
                      </a:r>
                    </a:p>
                  </a:txBody>
                  <a:tcPr anchor="ctr"/>
                </a:tc>
                <a:tc>
                  <a:txBody>
                    <a:bodyPr/>
                    <a:lstStyle/>
                    <a:p>
                      <a:pPr algn="ctr"/>
                      <a:r>
                        <a:rPr lang="en-US" sz="1600" dirty="0"/>
                        <a:t>Coefficient (p &lt; .05) </a:t>
                      </a:r>
                    </a:p>
                    <a:p>
                      <a:pPr algn="ctr"/>
                      <a:r>
                        <a:rPr lang="en-US" sz="1600" dirty="0"/>
                        <a:t>(in USD)</a:t>
                      </a:r>
                    </a:p>
                  </a:txBody>
                  <a:tcPr anchor="ctr"/>
                </a:tc>
                <a:extLst>
                  <a:ext uri="{0D108BD9-81ED-4DB2-BD59-A6C34878D82A}">
                    <a16:rowId xmlns:a16="http://schemas.microsoft.com/office/drawing/2014/main" val="3208610684"/>
                  </a:ext>
                </a:extLst>
              </a:tr>
              <a:tr h="339469">
                <a:tc>
                  <a:txBody>
                    <a:bodyPr/>
                    <a:lstStyle/>
                    <a:p>
                      <a:pPr algn="ctr"/>
                      <a:r>
                        <a:rPr lang="en-US" sz="1600" dirty="0"/>
                        <a:t>JobLevel</a:t>
                      </a:r>
                    </a:p>
                  </a:txBody>
                  <a:tcPr/>
                </a:tc>
                <a:tc>
                  <a:txBody>
                    <a:bodyPr/>
                    <a:lstStyle/>
                    <a:p>
                      <a:pPr algn="ctr"/>
                      <a:r>
                        <a:rPr lang="en-US" sz="1600" dirty="0"/>
                        <a:t>2,861.42</a:t>
                      </a:r>
                    </a:p>
                  </a:txBody>
                  <a:tcPr/>
                </a:tc>
                <a:extLst>
                  <a:ext uri="{0D108BD9-81ED-4DB2-BD59-A6C34878D82A}">
                    <a16:rowId xmlns:a16="http://schemas.microsoft.com/office/drawing/2014/main" val="907439653"/>
                  </a:ext>
                </a:extLst>
              </a:tr>
              <a:tr h="339469">
                <a:tc>
                  <a:txBody>
                    <a:bodyPr/>
                    <a:lstStyle/>
                    <a:p>
                      <a:pPr algn="ctr"/>
                      <a:r>
                        <a:rPr lang="en-US" sz="1600" dirty="0"/>
                        <a:t>TotalWorkingYears</a:t>
                      </a:r>
                    </a:p>
                  </a:txBody>
                  <a:tcPr/>
                </a:tc>
                <a:tc>
                  <a:txBody>
                    <a:bodyPr/>
                    <a:lstStyle/>
                    <a:p>
                      <a:pPr algn="ctr"/>
                      <a:r>
                        <a:rPr lang="en-US" sz="1600" dirty="0"/>
                        <a:t>45.43</a:t>
                      </a:r>
                    </a:p>
                  </a:txBody>
                  <a:tcPr/>
                </a:tc>
                <a:extLst>
                  <a:ext uri="{0D108BD9-81ED-4DB2-BD59-A6C34878D82A}">
                    <a16:rowId xmlns:a16="http://schemas.microsoft.com/office/drawing/2014/main" val="578565595"/>
                  </a:ext>
                </a:extLst>
              </a:tr>
              <a:tr h="339469">
                <a:tc>
                  <a:txBody>
                    <a:bodyPr/>
                    <a:lstStyle/>
                    <a:p>
                      <a:pPr algn="ctr"/>
                      <a:r>
                        <a:rPr lang="en-US" sz="1600" dirty="0"/>
                        <a:t>Non-Travel</a:t>
                      </a:r>
                    </a:p>
                  </a:txBody>
                  <a:tcPr/>
                </a:tc>
                <a:tc>
                  <a:txBody>
                    <a:bodyPr/>
                    <a:lstStyle/>
                    <a:p>
                      <a:pPr algn="ctr"/>
                      <a:r>
                        <a:rPr lang="en-US" sz="1600" dirty="0"/>
                        <a:t>-387.56</a:t>
                      </a:r>
                    </a:p>
                  </a:txBody>
                  <a:tcPr/>
                </a:tc>
                <a:extLst>
                  <a:ext uri="{0D108BD9-81ED-4DB2-BD59-A6C34878D82A}">
                    <a16:rowId xmlns:a16="http://schemas.microsoft.com/office/drawing/2014/main" val="117804729"/>
                  </a:ext>
                </a:extLst>
              </a:tr>
              <a:tr h="420214">
                <a:tc>
                  <a:txBody>
                    <a:bodyPr/>
                    <a:lstStyle/>
                    <a:p>
                      <a:pPr algn="ctr"/>
                      <a:r>
                        <a:rPr lang="en-US" sz="1600" dirty="0"/>
                        <a:t>Research &amp; Development</a:t>
                      </a:r>
                    </a:p>
                  </a:txBody>
                  <a:tcPr/>
                </a:tc>
                <a:tc>
                  <a:txBody>
                    <a:bodyPr/>
                    <a:lstStyle/>
                    <a:p>
                      <a:pPr algn="ctr"/>
                      <a:r>
                        <a:rPr lang="en-US" sz="1600" dirty="0"/>
                        <a:t>508.24</a:t>
                      </a:r>
                    </a:p>
                  </a:txBody>
                  <a:tcPr/>
                </a:tc>
                <a:extLst>
                  <a:ext uri="{0D108BD9-81ED-4DB2-BD59-A6C34878D82A}">
                    <a16:rowId xmlns:a16="http://schemas.microsoft.com/office/drawing/2014/main" val="1230092558"/>
                  </a:ext>
                </a:extLst>
              </a:tr>
              <a:tr h="339469">
                <a:tc>
                  <a:txBody>
                    <a:bodyPr/>
                    <a:lstStyle/>
                    <a:p>
                      <a:pPr algn="ctr"/>
                      <a:r>
                        <a:rPr lang="en-US" sz="1600" dirty="0"/>
                        <a:t>Laboratory Technician</a:t>
                      </a:r>
                    </a:p>
                  </a:txBody>
                  <a:tcPr/>
                </a:tc>
                <a:tc>
                  <a:txBody>
                    <a:bodyPr/>
                    <a:lstStyle/>
                    <a:p>
                      <a:pPr algn="ctr"/>
                      <a:r>
                        <a:rPr lang="en-US" sz="1600" dirty="0"/>
                        <a:t>-641.45</a:t>
                      </a:r>
                    </a:p>
                  </a:txBody>
                  <a:tcPr/>
                </a:tc>
                <a:extLst>
                  <a:ext uri="{0D108BD9-81ED-4DB2-BD59-A6C34878D82A}">
                    <a16:rowId xmlns:a16="http://schemas.microsoft.com/office/drawing/2014/main" val="3092759909"/>
                  </a:ext>
                </a:extLst>
              </a:tr>
              <a:tr h="339469">
                <a:tc>
                  <a:txBody>
                    <a:bodyPr/>
                    <a:lstStyle/>
                    <a:p>
                      <a:pPr algn="ctr"/>
                      <a:r>
                        <a:rPr lang="en-US" sz="1600" dirty="0"/>
                        <a:t>Manager</a:t>
                      </a:r>
                    </a:p>
                  </a:txBody>
                  <a:tcPr/>
                </a:tc>
                <a:tc>
                  <a:txBody>
                    <a:bodyPr/>
                    <a:lstStyle/>
                    <a:p>
                      <a:pPr algn="ctr"/>
                      <a:r>
                        <a:rPr lang="en-US" sz="1600" dirty="0"/>
                        <a:t>4,180.51</a:t>
                      </a:r>
                    </a:p>
                  </a:txBody>
                  <a:tcPr/>
                </a:tc>
                <a:extLst>
                  <a:ext uri="{0D108BD9-81ED-4DB2-BD59-A6C34878D82A}">
                    <a16:rowId xmlns:a16="http://schemas.microsoft.com/office/drawing/2014/main" val="493962075"/>
                  </a:ext>
                </a:extLst>
              </a:tr>
              <a:tr h="339469">
                <a:tc>
                  <a:txBody>
                    <a:bodyPr/>
                    <a:lstStyle/>
                    <a:p>
                      <a:pPr algn="ctr"/>
                      <a:r>
                        <a:rPr lang="en-US" sz="1600" dirty="0"/>
                        <a:t>Research Director</a:t>
                      </a:r>
                    </a:p>
                  </a:txBody>
                  <a:tcPr/>
                </a:tc>
                <a:tc>
                  <a:txBody>
                    <a:bodyPr/>
                    <a:lstStyle/>
                    <a:p>
                      <a:pPr algn="ctr"/>
                      <a:r>
                        <a:rPr lang="en-US" sz="1600" dirty="0"/>
                        <a:t>3,609.32</a:t>
                      </a:r>
                    </a:p>
                  </a:txBody>
                  <a:tcPr/>
                </a:tc>
                <a:extLst>
                  <a:ext uri="{0D108BD9-81ED-4DB2-BD59-A6C34878D82A}">
                    <a16:rowId xmlns:a16="http://schemas.microsoft.com/office/drawing/2014/main" val="1806073429"/>
                  </a:ext>
                </a:extLst>
              </a:tr>
              <a:tr h="339469">
                <a:tc>
                  <a:txBody>
                    <a:bodyPr/>
                    <a:lstStyle/>
                    <a:p>
                      <a:pPr algn="ctr"/>
                      <a:r>
                        <a:rPr lang="en-US" sz="1600" dirty="0"/>
                        <a:t>Research Scientist</a:t>
                      </a:r>
                    </a:p>
                  </a:txBody>
                  <a:tcPr/>
                </a:tc>
                <a:tc>
                  <a:txBody>
                    <a:bodyPr/>
                    <a:lstStyle/>
                    <a:p>
                      <a:pPr algn="ctr"/>
                      <a:r>
                        <a:rPr lang="en-US" sz="1600" dirty="0"/>
                        <a:t>-367.09</a:t>
                      </a:r>
                    </a:p>
                  </a:txBody>
                  <a:tcPr/>
                </a:tc>
                <a:extLst>
                  <a:ext uri="{0D108BD9-81ED-4DB2-BD59-A6C34878D82A}">
                    <a16:rowId xmlns:a16="http://schemas.microsoft.com/office/drawing/2014/main" val="984432308"/>
                  </a:ext>
                </a:extLst>
              </a:tr>
            </a:tbl>
          </a:graphicData>
        </a:graphic>
      </p:graphicFrame>
    </p:spTree>
    <p:extLst>
      <p:ext uri="{BB962C8B-B14F-4D97-AF65-F5344CB8AC3E}">
        <p14:creationId xmlns:p14="http://schemas.microsoft.com/office/powerpoint/2010/main" val="266575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379C9D-4D14-4E73-8F92-7AE7346231AF}"/>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dirty="0">
                <a:solidFill>
                  <a:srgbClr val="FFFFFF"/>
                </a:solidFill>
                <a:latin typeface="+mj-lt"/>
                <a:ea typeface="+mj-ea"/>
                <a:cs typeface="+mj-cs"/>
              </a:rPr>
              <a:t>Predicting Attrition with Machine Learning</a:t>
            </a:r>
          </a:p>
        </p:txBody>
      </p:sp>
      <p:sp>
        <p:nvSpPr>
          <p:cNvPr id="6" name="TextBox 5">
            <a:extLst>
              <a:ext uri="{FF2B5EF4-FFF2-40B4-BE49-F238E27FC236}">
                <a16:creationId xmlns:a16="http://schemas.microsoft.com/office/drawing/2014/main" id="{694E3676-187B-4934-8838-F341163DA43D}"/>
              </a:ext>
            </a:extLst>
          </p:cNvPr>
          <p:cNvSpPr txBox="1"/>
          <p:nvPr/>
        </p:nvSpPr>
        <p:spPr>
          <a:xfrm>
            <a:off x="590435" y="2120043"/>
            <a:ext cx="5734864" cy="4101273"/>
          </a:xfrm>
          <a:prstGeom prst="rect">
            <a:avLst/>
          </a:prstGeom>
        </p:spPr>
        <p:txBody>
          <a:bodyPr vert="horz" lIns="91440" tIns="45720" rIns="91440" bIns="45720" rtlCol="0" anchor="ctr">
            <a:normAutofit fontScale="92500" lnSpcReduction="20000"/>
          </a:bodyPr>
          <a:lstStyle/>
          <a:p>
            <a:pPr marL="285750" indent="-228600">
              <a:lnSpc>
                <a:spcPct val="110000"/>
              </a:lnSpc>
              <a:spcAft>
                <a:spcPts val="600"/>
              </a:spcAft>
              <a:buFont typeface="Arial" panose="020B0604020202020204" pitchFamily="34" charset="0"/>
              <a:buChar char="•"/>
            </a:pPr>
            <a:r>
              <a:rPr lang="en-US" sz="1700" dirty="0"/>
              <a:t>Using relevant variables within the provided dataset, the Naïve-Bayes algorithm predicts the Attrition status of employee X.</a:t>
            </a:r>
          </a:p>
          <a:p>
            <a:pPr marL="285750" indent="-228600">
              <a:lnSpc>
                <a:spcPct val="110000"/>
              </a:lnSpc>
              <a:spcAft>
                <a:spcPts val="600"/>
              </a:spcAft>
              <a:buFont typeface="Arial" panose="020B0604020202020204" pitchFamily="34" charset="0"/>
              <a:buChar char="•"/>
            </a:pPr>
            <a:endParaRPr lang="en-US" sz="1700" dirty="0"/>
          </a:p>
          <a:p>
            <a:pPr marL="285750" indent="-228600">
              <a:lnSpc>
                <a:spcPct val="110000"/>
              </a:lnSpc>
              <a:spcAft>
                <a:spcPts val="600"/>
              </a:spcAft>
              <a:buFont typeface="Arial" panose="020B0604020202020204" pitchFamily="34" charset="0"/>
              <a:buChar char="•"/>
            </a:pPr>
            <a:r>
              <a:rPr lang="en-US" sz="1700" dirty="0"/>
              <a:t>Using a train and test split of 70%, 30%:</a:t>
            </a:r>
          </a:p>
          <a:p>
            <a:pPr marL="742950" lvl="1" indent="-228600">
              <a:lnSpc>
                <a:spcPct val="110000"/>
              </a:lnSpc>
              <a:spcAft>
                <a:spcPts val="600"/>
              </a:spcAft>
              <a:buFont typeface="Arial" panose="020B0604020202020204" pitchFamily="34" charset="0"/>
              <a:buChar char="•"/>
            </a:pPr>
            <a:r>
              <a:rPr lang="en-US" sz="1700" dirty="0"/>
              <a:t>The model observes 70% of the full dataset (train).</a:t>
            </a:r>
          </a:p>
          <a:p>
            <a:pPr marL="742950" lvl="1" indent="-228600">
              <a:lnSpc>
                <a:spcPct val="110000"/>
              </a:lnSpc>
              <a:spcAft>
                <a:spcPts val="600"/>
              </a:spcAft>
              <a:buFont typeface="Arial" panose="020B0604020202020204" pitchFamily="34" charset="0"/>
              <a:buChar char="•"/>
            </a:pPr>
            <a:r>
              <a:rPr lang="en-US" sz="1700" dirty="0"/>
              <a:t>Then, the model predicts the Attrition status for 30% of the full dataset (test).</a:t>
            </a:r>
          </a:p>
          <a:p>
            <a:pPr marL="742950" lvl="1" indent="-228600">
              <a:lnSpc>
                <a:spcPct val="110000"/>
              </a:lnSpc>
              <a:spcAft>
                <a:spcPts val="600"/>
              </a:spcAft>
              <a:buFont typeface="Arial" panose="020B0604020202020204" pitchFamily="34" charset="0"/>
              <a:buChar char="•"/>
            </a:pPr>
            <a:endParaRPr lang="en-US" sz="1700" dirty="0"/>
          </a:p>
          <a:p>
            <a:pPr marL="285750" indent="-228600">
              <a:lnSpc>
                <a:spcPct val="110000"/>
              </a:lnSpc>
              <a:spcAft>
                <a:spcPts val="600"/>
              </a:spcAft>
              <a:buFont typeface="Arial" panose="020B0604020202020204" pitchFamily="34" charset="0"/>
              <a:buChar char="•"/>
            </a:pPr>
            <a:r>
              <a:rPr lang="en-US" sz="1700" dirty="0"/>
              <a:t>Model Statistics:</a:t>
            </a:r>
          </a:p>
          <a:p>
            <a:pPr marL="742950" lvl="1" indent="-228600">
              <a:lnSpc>
                <a:spcPct val="110000"/>
              </a:lnSpc>
              <a:spcAft>
                <a:spcPts val="600"/>
              </a:spcAft>
              <a:buFont typeface="Arial" panose="020B0604020202020204" pitchFamily="34" charset="0"/>
              <a:buChar char="•"/>
            </a:pPr>
            <a:r>
              <a:rPr lang="en-US" sz="1700" dirty="0"/>
              <a:t>Accuracy: Probability that a prediction is correct.</a:t>
            </a:r>
          </a:p>
          <a:p>
            <a:pPr marL="742950" lvl="1" indent="-228600">
              <a:lnSpc>
                <a:spcPct val="110000"/>
              </a:lnSpc>
              <a:spcAft>
                <a:spcPts val="600"/>
              </a:spcAft>
              <a:buFont typeface="Arial" panose="020B0604020202020204" pitchFamily="34" charset="0"/>
              <a:buChar char="•"/>
            </a:pPr>
            <a:r>
              <a:rPr lang="en-US" sz="1700" dirty="0"/>
              <a:t>Specificity: Probability of a non-attrition prediction given that an employee does not depart.</a:t>
            </a:r>
          </a:p>
          <a:p>
            <a:pPr marL="742950" lvl="1" indent="-228600">
              <a:lnSpc>
                <a:spcPct val="110000"/>
              </a:lnSpc>
              <a:spcAft>
                <a:spcPts val="600"/>
              </a:spcAft>
              <a:buFont typeface="Arial" panose="020B0604020202020204" pitchFamily="34" charset="0"/>
              <a:buChar char="•"/>
            </a:pPr>
            <a:r>
              <a:rPr lang="en-US" sz="1700" dirty="0"/>
              <a:t>Sensitivity: Probability of an attrition prediction given that an employee departs.</a:t>
            </a:r>
          </a:p>
        </p:txBody>
      </p:sp>
      <p:graphicFrame>
        <p:nvGraphicFramePr>
          <p:cNvPr id="29" name="Table 5">
            <a:extLst>
              <a:ext uri="{FF2B5EF4-FFF2-40B4-BE49-F238E27FC236}">
                <a16:creationId xmlns:a16="http://schemas.microsoft.com/office/drawing/2014/main" id="{1B5C7A25-6A7B-4E44-A3AD-CF5582E48819}"/>
              </a:ext>
            </a:extLst>
          </p:cNvPr>
          <p:cNvGraphicFramePr>
            <a:graphicFrameLocks/>
          </p:cNvGraphicFramePr>
          <p:nvPr>
            <p:extLst>
              <p:ext uri="{D42A27DB-BD31-4B8C-83A1-F6EECF244321}">
                <p14:modId xmlns:p14="http://schemas.microsoft.com/office/powerpoint/2010/main" val="1925056102"/>
              </p:ext>
            </p:extLst>
          </p:nvPr>
        </p:nvGraphicFramePr>
        <p:xfrm>
          <a:off x="7107842" y="3777208"/>
          <a:ext cx="4834313" cy="1112520"/>
        </p:xfrm>
        <a:graphic>
          <a:graphicData uri="http://schemas.openxmlformats.org/drawingml/2006/table">
            <a:tbl>
              <a:tblPr firstCol="1">
                <a:tableStyleId>{5C22544A-7EE6-4342-B048-85BDC9FD1C3A}</a:tableStyleId>
              </a:tblPr>
              <a:tblGrid>
                <a:gridCol w="2568171">
                  <a:extLst>
                    <a:ext uri="{9D8B030D-6E8A-4147-A177-3AD203B41FA5}">
                      <a16:colId xmlns:a16="http://schemas.microsoft.com/office/drawing/2014/main" val="3669897501"/>
                    </a:ext>
                  </a:extLst>
                </a:gridCol>
                <a:gridCol w="2266142">
                  <a:extLst>
                    <a:ext uri="{9D8B030D-6E8A-4147-A177-3AD203B41FA5}">
                      <a16:colId xmlns:a16="http://schemas.microsoft.com/office/drawing/2014/main" val="1360122802"/>
                    </a:ext>
                  </a:extLst>
                </a:gridCol>
              </a:tblGrid>
              <a:tr h="370840">
                <a:tc>
                  <a:txBody>
                    <a:bodyPr/>
                    <a:lstStyle/>
                    <a:p>
                      <a:pPr algn="ctr"/>
                      <a:r>
                        <a:rPr lang="en-US" dirty="0"/>
                        <a:t>Accuracy</a:t>
                      </a:r>
                    </a:p>
                  </a:txBody>
                  <a:tcPr/>
                </a:tc>
                <a:tc>
                  <a:txBody>
                    <a:bodyPr/>
                    <a:lstStyle/>
                    <a:p>
                      <a:pPr algn="ctr"/>
                      <a:r>
                        <a:rPr lang="en-US" dirty="0"/>
                        <a:t>67.43%</a:t>
                      </a:r>
                    </a:p>
                  </a:txBody>
                  <a:tcPr/>
                </a:tc>
                <a:extLst>
                  <a:ext uri="{0D108BD9-81ED-4DB2-BD59-A6C34878D82A}">
                    <a16:rowId xmlns:a16="http://schemas.microsoft.com/office/drawing/2014/main" val="2268804406"/>
                  </a:ext>
                </a:extLst>
              </a:tr>
              <a:tr h="370840">
                <a:tc>
                  <a:txBody>
                    <a:bodyPr/>
                    <a:lstStyle/>
                    <a:p>
                      <a:pPr algn="ctr"/>
                      <a:r>
                        <a:rPr lang="en-US" dirty="0"/>
                        <a:t>Specificity</a:t>
                      </a:r>
                    </a:p>
                  </a:txBody>
                  <a:tcPr/>
                </a:tc>
                <a:tc>
                  <a:txBody>
                    <a:bodyPr/>
                    <a:lstStyle/>
                    <a:p>
                      <a:pPr algn="ctr"/>
                      <a:r>
                        <a:rPr lang="en-US" dirty="0"/>
                        <a:t>63.16%</a:t>
                      </a:r>
                    </a:p>
                  </a:txBody>
                  <a:tcPr/>
                </a:tc>
                <a:extLst>
                  <a:ext uri="{0D108BD9-81ED-4DB2-BD59-A6C34878D82A}">
                    <a16:rowId xmlns:a16="http://schemas.microsoft.com/office/drawing/2014/main" val="1207675875"/>
                  </a:ext>
                </a:extLst>
              </a:tr>
              <a:tr h="370840">
                <a:tc>
                  <a:txBody>
                    <a:bodyPr/>
                    <a:lstStyle/>
                    <a:p>
                      <a:pPr algn="ctr"/>
                      <a:r>
                        <a:rPr lang="en-US" dirty="0"/>
                        <a:t>Sensitivity</a:t>
                      </a:r>
                    </a:p>
                  </a:txBody>
                  <a:tcPr/>
                </a:tc>
                <a:tc>
                  <a:txBody>
                    <a:bodyPr/>
                    <a:lstStyle/>
                    <a:p>
                      <a:pPr algn="ctr"/>
                      <a:r>
                        <a:rPr lang="en-US" dirty="0"/>
                        <a:t>68.16%</a:t>
                      </a:r>
                    </a:p>
                  </a:txBody>
                  <a:tcPr/>
                </a:tc>
                <a:extLst>
                  <a:ext uri="{0D108BD9-81ED-4DB2-BD59-A6C34878D82A}">
                    <a16:rowId xmlns:a16="http://schemas.microsoft.com/office/drawing/2014/main" val="2420699889"/>
                  </a:ext>
                </a:extLst>
              </a:tr>
            </a:tbl>
          </a:graphicData>
        </a:graphic>
      </p:graphicFrame>
      <p:graphicFrame>
        <p:nvGraphicFramePr>
          <p:cNvPr id="31" name="Table 8">
            <a:extLst>
              <a:ext uri="{FF2B5EF4-FFF2-40B4-BE49-F238E27FC236}">
                <a16:creationId xmlns:a16="http://schemas.microsoft.com/office/drawing/2014/main" id="{F16B882B-32A3-4BDE-9904-FDC3190754EF}"/>
              </a:ext>
            </a:extLst>
          </p:cNvPr>
          <p:cNvGraphicFramePr>
            <a:graphicFrameLocks noGrp="1"/>
          </p:cNvGraphicFramePr>
          <p:nvPr>
            <p:extLst>
              <p:ext uri="{D42A27DB-BD31-4B8C-83A1-F6EECF244321}">
                <p14:modId xmlns:p14="http://schemas.microsoft.com/office/powerpoint/2010/main" val="3263138980"/>
              </p:ext>
            </p:extLst>
          </p:nvPr>
        </p:nvGraphicFramePr>
        <p:xfrm>
          <a:off x="7107843" y="1945640"/>
          <a:ext cx="4834313"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77414662"/>
                    </a:ext>
                  </a:extLst>
                </a:gridCol>
                <a:gridCol w="541251">
                  <a:extLst>
                    <a:ext uri="{9D8B030D-6E8A-4147-A177-3AD203B41FA5}">
                      <a16:colId xmlns:a16="http://schemas.microsoft.com/office/drawing/2014/main" val="3284526790"/>
                    </a:ext>
                  </a:extLst>
                </a:gridCol>
                <a:gridCol w="1130531">
                  <a:extLst>
                    <a:ext uri="{9D8B030D-6E8A-4147-A177-3AD203B41FA5}">
                      <a16:colId xmlns:a16="http://schemas.microsoft.com/office/drawing/2014/main" val="1139072866"/>
                    </a:ext>
                  </a:extLst>
                </a:gridCol>
                <a:gridCol w="1130531">
                  <a:extLst>
                    <a:ext uri="{9D8B030D-6E8A-4147-A177-3AD203B41FA5}">
                      <a16:colId xmlns:a16="http://schemas.microsoft.com/office/drawing/2014/main" val="3437068789"/>
                    </a:ext>
                  </a:extLst>
                </a:gridCol>
              </a:tblGrid>
              <a:tr h="370840">
                <a:tc rowSpan="2" gridSpan="2">
                  <a:txBody>
                    <a:bodyPr/>
                    <a:lstStyle/>
                    <a:p>
                      <a:pPr algn="ctr"/>
                      <a:r>
                        <a:rPr lang="en-US" dirty="0"/>
                        <a:t>Confusion Matrix</a:t>
                      </a:r>
                    </a:p>
                  </a:txBody>
                  <a:tcPr anchor="ctr"/>
                </a:tc>
                <a:tc rowSpan="2" hMerge="1">
                  <a:txBody>
                    <a:bodyPr/>
                    <a:lstStyle/>
                    <a:p>
                      <a:pPr algn="ctr"/>
                      <a:endParaRPr lang="en-US"/>
                    </a:p>
                  </a:txBody>
                  <a:tcPr/>
                </a:tc>
                <a:tc gridSpan="2">
                  <a:txBody>
                    <a:bodyPr/>
                    <a:lstStyle/>
                    <a:p>
                      <a:pPr algn="ctr"/>
                      <a:r>
                        <a:rPr lang="en-US" dirty="0"/>
                        <a:t>Is Attrition Predicted?</a:t>
                      </a:r>
                    </a:p>
                  </a:txBody>
                  <a:tcPr/>
                </a:tc>
                <a:tc hMerge="1">
                  <a:txBody>
                    <a:bodyPr/>
                    <a:lstStyle/>
                    <a:p>
                      <a:endParaRPr lang="en-US" dirty="0"/>
                    </a:p>
                  </a:txBody>
                  <a:tcPr/>
                </a:tc>
                <a:extLst>
                  <a:ext uri="{0D108BD9-81ED-4DB2-BD59-A6C34878D82A}">
                    <a16:rowId xmlns:a16="http://schemas.microsoft.com/office/drawing/2014/main" val="4260723831"/>
                  </a:ext>
                </a:extLst>
              </a:tr>
              <a:tr h="370840">
                <a:tc gridSpan="2" vMerge="1">
                  <a:txBody>
                    <a:bodyPr/>
                    <a:lstStyle/>
                    <a:p>
                      <a:pPr algn="ctr"/>
                      <a:endParaRPr lang="en-US"/>
                    </a:p>
                  </a:txBody>
                  <a:tcPr/>
                </a:tc>
                <a:tc hMerge="1" vMerge="1">
                  <a:txBody>
                    <a:bodyPr/>
                    <a:lstStyle/>
                    <a:p>
                      <a:pPr algn="ctr"/>
                      <a:endParaRPr lang="en-US" dirty="0"/>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1009830682"/>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Did Attrition Occur?</a:t>
                      </a:r>
                    </a:p>
                  </a:txBody>
                  <a:tcPr anchor="ctr">
                    <a:solidFill>
                      <a:schemeClr val="accent1"/>
                    </a:solidFill>
                  </a:tcPr>
                </a:tc>
                <a:tc>
                  <a:txBody>
                    <a:bodyPr/>
                    <a:lstStyle/>
                    <a:p>
                      <a:pPr algn="ctr"/>
                      <a:r>
                        <a:rPr lang="en-US" dirty="0"/>
                        <a:t>No</a:t>
                      </a:r>
                    </a:p>
                  </a:txBody>
                  <a:tcPr/>
                </a:tc>
                <a:tc>
                  <a:txBody>
                    <a:bodyPr/>
                    <a:lstStyle/>
                    <a:p>
                      <a:pPr algn="ctr"/>
                      <a:r>
                        <a:rPr lang="en-US" dirty="0"/>
                        <a:t>152</a:t>
                      </a:r>
                    </a:p>
                  </a:txBody>
                  <a:tcPr/>
                </a:tc>
                <a:tc>
                  <a:txBody>
                    <a:bodyPr/>
                    <a:lstStyle/>
                    <a:p>
                      <a:pPr algn="ctr"/>
                      <a:r>
                        <a:rPr lang="en-US" dirty="0"/>
                        <a:t>14</a:t>
                      </a:r>
                    </a:p>
                  </a:txBody>
                  <a:tcPr/>
                </a:tc>
                <a:extLst>
                  <a:ext uri="{0D108BD9-81ED-4DB2-BD59-A6C34878D82A}">
                    <a16:rowId xmlns:a16="http://schemas.microsoft.com/office/drawing/2014/main" val="4019544459"/>
                  </a:ext>
                </a:extLst>
              </a:tr>
              <a:tr h="370840">
                <a:tc vMerge="1">
                  <a:txBody>
                    <a:bodyPr/>
                    <a:lstStyle/>
                    <a:p>
                      <a:endParaRPr lang="en-US" dirty="0"/>
                    </a:p>
                  </a:txBody>
                  <a:tcPr/>
                </a:tc>
                <a:tc>
                  <a:txBody>
                    <a:bodyPr/>
                    <a:lstStyle/>
                    <a:p>
                      <a:pPr algn="ctr"/>
                      <a:r>
                        <a:rPr lang="en-US" dirty="0"/>
                        <a:t>Yes</a:t>
                      </a:r>
                    </a:p>
                  </a:txBody>
                  <a:tcPr/>
                </a:tc>
                <a:tc>
                  <a:txBody>
                    <a:bodyPr/>
                    <a:lstStyle/>
                    <a:p>
                      <a:pPr algn="ctr"/>
                      <a:r>
                        <a:rPr lang="en-US" dirty="0"/>
                        <a:t>71</a:t>
                      </a:r>
                    </a:p>
                  </a:txBody>
                  <a:tcPr/>
                </a:tc>
                <a:tc>
                  <a:txBody>
                    <a:bodyPr/>
                    <a:lstStyle/>
                    <a:p>
                      <a:pPr algn="ctr"/>
                      <a:r>
                        <a:rPr lang="en-US" dirty="0"/>
                        <a:t>24</a:t>
                      </a:r>
                    </a:p>
                  </a:txBody>
                  <a:tcPr/>
                </a:tc>
                <a:extLst>
                  <a:ext uri="{0D108BD9-81ED-4DB2-BD59-A6C34878D82A}">
                    <a16:rowId xmlns:a16="http://schemas.microsoft.com/office/drawing/2014/main" val="2072939495"/>
                  </a:ext>
                </a:extLst>
              </a:tr>
            </a:tbl>
          </a:graphicData>
        </a:graphic>
      </p:graphicFrame>
      <p:sp>
        <p:nvSpPr>
          <p:cNvPr id="12" name="TextBox 11">
            <a:extLst>
              <a:ext uri="{FF2B5EF4-FFF2-40B4-BE49-F238E27FC236}">
                <a16:creationId xmlns:a16="http://schemas.microsoft.com/office/drawing/2014/main" id="{2D18D0F6-C19D-47A2-BD32-B9742AAFF91C}"/>
              </a:ext>
            </a:extLst>
          </p:cNvPr>
          <p:cNvSpPr txBox="1"/>
          <p:nvPr/>
        </p:nvSpPr>
        <p:spPr>
          <a:xfrm>
            <a:off x="7107842" y="5234730"/>
            <a:ext cx="4834313" cy="923330"/>
          </a:xfrm>
          <a:prstGeom prst="rect">
            <a:avLst/>
          </a:prstGeom>
          <a:solidFill>
            <a:schemeClr val="accent1">
              <a:lumMod val="40000"/>
              <a:lumOff val="60000"/>
            </a:schemeClr>
          </a:solidFill>
          <a:ln w="28575"/>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solidFill>
                  <a:schemeClr val="accent1">
                    <a:lumMod val="75000"/>
                  </a:schemeClr>
                </a:solidFill>
              </a:rPr>
              <a:t>This model can be useful in predicting attrition (&gt;60% sensitivity). However, a more complex model would likely produce better results.</a:t>
            </a:r>
          </a:p>
        </p:txBody>
      </p:sp>
    </p:spTree>
    <p:extLst>
      <p:ext uri="{BB962C8B-B14F-4D97-AF65-F5344CB8AC3E}">
        <p14:creationId xmlns:p14="http://schemas.microsoft.com/office/powerpoint/2010/main" val="1317957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6466A4-8668-44C7-8248-7FC326E466A5}"/>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700" dirty="0">
                <a:solidFill>
                  <a:srgbClr val="FFFFFF"/>
                </a:solidFill>
              </a:rPr>
              <a:t>Promotion Pay Raises by JobRole</a:t>
            </a:r>
          </a:p>
        </p:txBody>
      </p:sp>
      <p:sp>
        <p:nvSpPr>
          <p:cNvPr id="3" name="Content Placeholder 2">
            <a:extLst>
              <a:ext uri="{FF2B5EF4-FFF2-40B4-BE49-F238E27FC236}">
                <a16:creationId xmlns:a16="http://schemas.microsoft.com/office/drawing/2014/main" id="{8EA56780-8B06-4AB2-904E-E268969FAAFA}"/>
              </a:ext>
            </a:extLst>
          </p:cNvPr>
          <p:cNvSpPr>
            <a:spLocks noGrp="1"/>
          </p:cNvSpPr>
          <p:nvPr>
            <p:ph idx="1"/>
          </p:nvPr>
        </p:nvSpPr>
        <p:spPr>
          <a:xfrm>
            <a:off x="699714" y="1819518"/>
            <a:ext cx="5711291" cy="3618891"/>
          </a:xfrm>
        </p:spPr>
        <p:txBody>
          <a:bodyPr vert="horz" lIns="91440" tIns="45720" rIns="91440" bIns="45720" rtlCol="0" anchor="ctr">
            <a:normAutofit/>
          </a:bodyPr>
          <a:lstStyle/>
          <a:p>
            <a:r>
              <a:rPr lang="en-US" sz="1700" dirty="0"/>
              <a:t>How do JobRoles differ in their average pay increase after a promotion?</a:t>
            </a:r>
          </a:p>
          <a:p>
            <a:endParaRPr lang="en-US" sz="1700" dirty="0"/>
          </a:p>
          <a:p>
            <a:r>
              <a:rPr lang="en-US" sz="1700" dirty="0"/>
              <a:t>Lower-income jobs tend to have drastically higher pay increases after promotions, in terms of percentage.</a:t>
            </a:r>
          </a:p>
          <a:p>
            <a:endParaRPr lang="en-US" sz="1700" dirty="0"/>
          </a:p>
          <a:p>
            <a:r>
              <a:rPr lang="en-US" sz="1700" dirty="0"/>
              <a:t>When these percentages are plotted against average MonthlyIncome by JobRole, it is evident that there is a strong negative correlation between the variables.</a:t>
            </a:r>
          </a:p>
          <a:p>
            <a:pPr lvl="1"/>
            <a:r>
              <a:rPr lang="en-US" sz="1300" dirty="0"/>
              <a:t>Correlation = -.848.</a:t>
            </a:r>
          </a:p>
        </p:txBody>
      </p:sp>
      <p:pic>
        <p:nvPicPr>
          <p:cNvPr id="4" name="Picture 3">
            <a:extLst>
              <a:ext uri="{FF2B5EF4-FFF2-40B4-BE49-F238E27FC236}">
                <a16:creationId xmlns:a16="http://schemas.microsoft.com/office/drawing/2014/main" id="{DF8E8551-E74E-4CEC-A217-6AA57711794C}"/>
              </a:ext>
            </a:extLst>
          </p:cNvPr>
          <p:cNvPicPr>
            <a:picLocks noChangeAspect="1"/>
          </p:cNvPicPr>
          <p:nvPr/>
        </p:nvPicPr>
        <p:blipFill>
          <a:blip r:embed="rId2"/>
          <a:stretch>
            <a:fillRect/>
          </a:stretch>
        </p:blipFill>
        <p:spPr>
          <a:xfrm>
            <a:off x="7791014" y="1706761"/>
            <a:ext cx="4177063" cy="2579336"/>
          </a:xfrm>
          <a:prstGeom prst="rect">
            <a:avLst/>
          </a:prstGeom>
        </p:spPr>
      </p:pic>
      <p:pic>
        <p:nvPicPr>
          <p:cNvPr id="7" name="Picture 6">
            <a:extLst>
              <a:ext uri="{FF2B5EF4-FFF2-40B4-BE49-F238E27FC236}">
                <a16:creationId xmlns:a16="http://schemas.microsoft.com/office/drawing/2014/main" id="{C72FB672-85BB-4ED3-97A6-9AD9BD734BC6}"/>
              </a:ext>
            </a:extLst>
          </p:cNvPr>
          <p:cNvPicPr>
            <a:picLocks noChangeAspect="1"/>
          </p:cNvPicPr>
          <p:nvPr/>
        </p:nvPicPr>
        <p:blipFill>
          <a:blip r:embed="rId3"/>
          <a:stretch>
            <a:fillRect/>
          </a:stretch>
        </p:blipFill>
        <p:spPr>
          <a:xfrm>
            <a:off x="7791013" y="4309628"/>
            <a:ext cx="4179478" cy="2579335"/>
          </a:xfrm>
          <a:prstGeom prst="rect">
            <a:avLst/>
          </a:prstGeom>
        </p:spPr>
      </p:pic>
      <p:sp>
        <p:nvSpPr>
          <p:cNvPr id="13" name="TextBox 12">
            <a:extLst>
              <a:ext uri="{FF2B5EF4-FFF2-40B4-BE49-F238E27FC236}">
                <a16:creationId xmlns:a16="http://schemas.microsoft.com/office/drawing/2014/main" id="{8B1EF14B-6050-49C0-85FD-40E5769BD534}"/>
              </a:ext>
            </a:extLst>
          </p:cNvPr>
          <p:cNvSpPr txBox="1"/>
          <p:nvPr/>
        </p:nvSpPr>
        <p:spPr>
          <a:xfrm>
            <a:off x="699714" y="5567953"/>
            <a:ext cx="5711291" cy="646331"/>
          </a:xfrm>
          <a:prstGeom prst="rect">
            <a:avLst/>
          </a:prstGeom>
          <a:solidFill>
            <a:schemeClr val="accent1">
              <a:lumMod val="40000"/>
              <a:lumOff val="60000"/>
            </a:schemeClr>
          </a:solidFill>
          <a:ln w="28575"/>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solidFill>
                  <a:schemeClr val="accent1">
                    <a:lumMod val="75000"/>
                  </a:schemeClr>
                </a:solidFill>
              </a:rPr>
              <a:t>Lower-level employees are incentivized to seek out promotions. This is beneficial, as it may reduce attrition.</a:t>
            </a:r>
          </a:p>
        </p:txBody>
      </p:sp>
    </p:spTree>
    <p:extLst>
      <p:ext uri="{BB962C8B-B14F-4D97-AF65-F5344CB8AC3E}">
        <p14:creationId xmlns:p14="http://schemas.microsoft.com/office/powerpoint/2010/main" val="427396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4D2578-965A-4E4B-A6FF-3E78EE93D0A9}"/>
              </a:ext>
            </a:extLst>
          </p:cNvPr>
          <p:cNvSpPr>
            <a:spLocks noGrp="1"/>
          </p:cNvSpPr>
          <p:nvPr>
            <p:ph type="title"/>
          </p:nvPr>
        </p:nvSpPr>
        <p:spPr>
          <a:xfrm>
            <a:off x="1371599" y="294538"/>
            <a:ext cx="9895951" cy="1033669"/>
          </a:xfrm>
        </p:spPr>
        <p:txBody>
          <a:bodyPr>
            <a:normAutofit/>
          </a:bodyPr>
          <a:lstStyle/>
          <a:p>
            <a:r>
              <a:rPr lang="en-US" sz="3400" dirty="0">
                <a:solidFill>
                  <a:srgbClr val="FFFFFF"/>
                </a:solidFill>
              </a:rPr>
              <a:t>JobRole – Differences Amongst Performance Metrics</a:t>
            </a:r>
          </a:p>
        </p:txBody>
      </p:sp>
      <p:sp>
        <p:nvSpPr>
          <p:cNvPr id="3" name="Content Placeholder 2">
            <a:extLst>
              <a:ext uri="{FF2B5EF4-FFF2-40B4-BE49-F238E27FC236}">
                <a16:creationId xmlns:a16="http://schemas.microsoft.com/office/drawing/2014/main" id="{41F1D912-BBB2-4954-AA06-507641AE8C25}"/>
              </a:ext>
            </a:extLst>
          </p:cNvPr>
          <p:cNvSpPr>
            <a:spLocks noGrp="1"/>
          </p:cNvSpPr>
          <p:nvPr>
            <p:ph idx="1"/>
          </p:nvPr>
        </p:nvSpPr>
        <p:spPr>
          <a:xfrm>
            <a:off x="873238" y="2013020"/>
            <a:ext cx="6743699" cy="4318529"/>
          </a:xfrm>
        </p:spPr>
        <p:txBody>
          <a:bodyPr anchor="t">
            <a:normAutofit lnSpcReduction="10000"/>
          </a:bodyPr>
          <a:lstStyle/>
          <a:p>
            <a:r>
              <a:rPr lang="en-US" sz="2000" dirty="0"/>
              <a:t>Grouping by JobRole, do any of these metrics vary between groups?</a:t>
            </a:r>
          </a:p>
          <a:p>
            <a:pPr lvl="1"/>
            <a:r>
              <a:rPr lang="en-US" sz="1800" dirty="0"/>
              <a:t>JobInvolvement</a:t>
            </a:r>
          </a:p>
          <a:p>
            <a:pPr lvl="1"/>
            <a:r>
              <a:rPr lang="en-US" sz="1800" dirty="0"/>
              <a:t>JobSatisfaction</a:t>
            </a:r>
          </a:p>
          <a:p>
            <a:pPr lvl="1"/>
            <a:r>
              <a:rPr lang="en-US" sz="1800" dirty="0"/>
              <a:t>WorkLifeBalance</a:t>
            </a:r>
          </a:p>
          <a:p>
            <a:pPr lvl="1"/>
            <a:r>
              <a:rPr lang="en-US" sz="1800" dirty="0"/>
              <a:t>PerformanceRating</a:t>
            </a:r>
          </a:p>
          <a:p>
            <a:pPr lvl="1"/>
            <a:r>
              <a:rPr lang="en-US" sz="1800" dirty="0"/>
              <a:t>EnvironmentSatisfaction</a:t>
            </a:r>
          </a:p>
          <a:p>
            <a:pPr marL="457200" lvl="1" indent="0">
              <a:buNone/>
            </a:pPr>
            <a:endParaRPr lang="en-US" sz="1800" dirty="0"/>
          </a:p>
          <a:p>
            <a:r>
              <a:rPr lang="en-US" sz="2000" dirty="0"/>
              <a:t>Since the distribution of these variables is non-normal, a Kruskal-Wallis test will be used.</a:t>
            </a:r>
          </a:p>
          <a:p>
            <a:endParaRPr lang="en-US" sz="2000" dirty="0"/>
          </a:p>
          <a:p>
            <a:r>
              <a:rPr lang="en-US" sz="2000" dirty="0"/>
              <a:t>Since all p-values are above .05, there is NOT sufficient evidence to suggest that any JobRole has a significantly different variable distribution than any of the other JobRoles.</a:t>
            </a:r>
          </a:p>
          <a:p>
            <a:endParaRPr lang="en-US" sz="2000" dirty="0"/>
          </a:p>
          <a:p>
            <a:pPr marL="0" indent="0">
              <a:buNone/>
            </a:pPr>
            <a:endParaRPr lang="en-US" sz="2000" dirty="0"/>
          </a:p>
        </p:txBody>
      </p:sp>
      <p:graphicFrame>
        <p:nvGraphicFramePr>
          <p:cNvPr id="4" name="Table 4">
            <a:extLst>
              <a:ext uri="{FF2B5EF4-FFF2-40B4-BE49-F238E27FC236}">
                <a16:creationId xmlns:a16="http://schemas.microsoft.com/office/drawing/2014/main" id="{FD6AFBB1-20A7-4371-8F52-8C497239F8E4}"/>
              </a:ext>
            </a:extLst>
          </p:cNvPr>
          <p:cNvGraphicFramePr>
            <a:graphicFrameLocks noGrp="1"/>
          </p:cNvGraphicFramePr>
          <p:nvPr>
            <p:extLst>
              <p:ext uri="{D42A27DB-BD31-4B8C-83A1-F6EECF244321}">
                <p14:modId xmlns:p14="http://schemas.microsoft.com/office/powerpoint/2010/main" val="826902419"/>
              </p:ext>
            </p:extLst>
          </p:nvPr>
        </p:nvGraphicFramePr>
        <p:xfrm>
          <a:off x="8044070" y="2318084"/>
          <a:ext cx="3601527" cy="2225040"/>
        </p:xfrm>
        <a:graphic>
          <a:graphicData uri="http://schemas.openxmlformats.org/drawingml/2006/table">
            <a:tbl>
              <a:tblPr firstRow="1" bandRow="1">
                <a:tableStyleId>{5C22544A-7EE6-4342-B048-85BDC9FD1C3A}</a:tableStyleId>
              </a:tblPr>
              <a:tblGrid>
                <a:gridCol w="2514568">
                  <a:extLst>
                    <a:ext uri="{9D8B030D-6E8A-4147-A177-3AD203B41FA5}">
                      <a16:colId xmlns:a16="http://schemas.microsoft.com/office/drawing/2014/main" val="2451634684"/>
                    </a:ext>
                  </a:extLst>
                </a:gridCol>
                <a:gridCol w="1086959">
                  <a:extLst>
                    <a:ext uri="{9D8B030D-6E8A-4147-A177-3AD203B41FA5}">
                      <a16:colId xmlns:a16="http://schemas.microsoft.com/office/drawing/2014/main" val="2383999324"/>
                    </a:ext>
                  </a:extLst>
                </a:gridCol>
              </a:tblGrid>
              <a:tr h="370840">
                <a:tc>
                  <a:txBody>
                    <a:bodyPr/>
                    <a:lstStyle/>
                    <a:p>
                      <a:pPr algn="ctr"/>
                      <a:r>
                        <a:rPr lang="en-US" dirty="0"/>
                        <a:t>Variable</a:t>
                      </a:r>
                    </a:p>
                  </a:txBody>
                  <a:tcPr/>
                </a:tc>
                <a:tc>
                  <a:txBody>
                    <a:bodyPr/>
                    <a:lstStyle/>
                    <a:p>
                      <a:pPr algn="ctr"/>
                      <a:r>
                        <a:rPr lang="en-US" dirty="0"/>
                        <a:t>P-value</a:t>
                      </a:r>
                    </a:p>
                  </a:txBody>
                  <a:tcPr/>
                </a:tc>
                <a:extLst>
                  <a:ext uri="{0D108BD9-81ED-4DB2-BD59-A6C34878D82A}">
                    <a16:rowId xmlns:a16="http://schemas.microsoft.com/office/drawing/2014/main" val="2976000721"/>
                  </a:ext>
                </a:extLst>
              </a:tr>
              <a:tr h="370840">
                <a:tc>
                  <a:txBody>
                    <a:bodyPr/>
                    <a:lstStyle/>
                    <a:p>
                      <a:pPr algn="ctr"/>
                      <a:r>
                        <a:rPr lang="en-US" dirty="0"/>
                        <a:t>JobInvolvement</a:t>
                      </a:r>
                    </a:p>
                  </a:txBody>
                  <a:tcPr/>
                </a:tc>
                <a:tc>
                  <a:txBody>
                    <a:bodyPr/>
                    <a:lstStyle/>
                    <a:p>
                      <a:pPr algn="ctr"/>
                      <a:r>
                        <a:rPr lang="en-US" dirty="0"/>
                        <a:t>.197</a:t>
                      </a:r>
                    </a:p>
                  </a:txBody>
                  <a:tcPr/>
                </a:tc>
                <a:extLst>
                  <a:ext uri="{0D108BD9-81ED-4DB2-BD59-A6C34878D82A}">
                    <a16:rowId xmlns:a16="http://schemas.microsoft.com/office/drawing/2014/main" val="1072059991"/>
                  </a:ext>
                </a:extLst>
              </a:tr>
              <a:tr h="370840">
                <a:tc>
                  <a:txBody>
                    <a:bodyPr/>
                    <a:lstStyle/>
                    <a:p>
                      <a:pPr algn="ctr"/>
                      <a:r>
                        <a:rPr lang="en-US" dirty="0"/>
                        <a:t>JobSatisfaction</a:t>
                      </a:r>
                    </a:p>
                  </a:txBody>
                  <a:tcPr/>
                </a:tc>
                <a:tc>
                  <a:txBody>
                    <a:bodyPr/>
                    <a:lstStyle/>
                    <a:p>
                      <a:pPr algn="ctr"/>
                      <a:r>
                        <a:rPr lang="en-US" dirty="0"/>
                        <a:t>.542</a:t>
                      </a:r>
                    </a:p>
                  </a:txBody>
                  <a:tcPr/>
                </a:tc>
                <a:extLst>
                  <a:ext uri="{0D108BD9-81ED-4DB2-BD59-A6C34878D82A}">
                    <a16:rowId xmlns:a16="http://schemas.microsoft.com/office/drawing/2014/main" val="1443130836"/>
                  </a:ext>
                </a:extLst>
              </a:tr>
              <a:tr h="370840">
                <a:tc>
                  <a:txBody>
                    <a:bodyPr/>
                    <a:lstStyle/>
                    <a:p>
                      <a:pPr algn="ctr"/>
                      <a:r>
                        <a:rPr lang="en-US" dirty="0"/>
                        <a:t>WorkLifeBalance</a:t>
                      </a:r>
                    </a:p>
                  </a:txBody>
                  <a:tcPr/>
                </a:tc>
                <a:tc>
                  <a:txBody>
                    <a:bodyPr/>
                    <a:lstStyle/>
                    <a:p>
                      <a:pPr algn="ctr"/>
                      <a:r>
                        <a:rPr lang="en-US" dirty="0"/>
                        <a:t>.347</a:t>
                      </a:r>
                    </a:p>
                  </a:txBody>
                  <a:tcPr/>
                </a:tc>
                <a:extLst>
                  <a:ext uri="{0D108BD9-81ED-4DB2-BD59-A6C34878D82A}">
                    <a16:rowId xmlns:a16="http://schemas.microsoft.com/office/drawing/2014/main" val="689952094"/>
                  </a:ext>
                </a:extLst>
              </a:tr>
              <a:tr h="370840">
                <a:tc>
                  <a:txBody>
                    <a:bodyPr/>
                    <a:lstStyle/>
                    <a:p>
                      <a:pPr algn="ctr"/>
                      <a:r>
                        <a:rPr lang="en-US" dirty="0"/>
                        <a:t>PerformanceRating</a:t>
                      </a:r>
                    </a:p>
                  </a:txBody>
                  <a:tcPr/>
                </a:tc>
                <a:tc>
                  <a:txBody>
                    <a:bodyPr/>
                    <a:lstStyle/>
                    <a:p>
                      <a:pPr algn="ctr"/>
                      <a:r>
                        <a:rPr lang="en-US" dirty="0"/>
                        <a:t>.582</a:t>
                      </a:r>
                    </a:p>
                  </a:txBody>
                  <a:tcPr/>
                </a:tc>
                <a:extLst>
                  <a:ext uri="{0D108BD9-81ED-4DB2-BD59-A6C34878D82A}">
                    <a16:rowId xmlns:a16="http://schemas.microsoft.com/office/drawing/2014/main" val="2471679689"/>
                  </a:ext>
                </a:extLst>
              </a:tr>
              <a:tr h="370840">
                <a:tc>
                  <a:txBody>
                    <a:bodyPr/>
                    <a:lstStyle/>
                    <a:p>
                      <a:pPr algn="ctr"/>
                      <a:r>
                        <a:rPr lang="en-US" dirty="0"/>
                        <a:t>EnvironmentSatisfaction</a:t>
                      </a:r>
                    </a:p>
                  </a:txBody>
                  <a:tcPr/>
                </a:tc>
                <a:tc>
                  <a:txBody>
                    <a:bodyPr/>
                    <a:lstStyle/>
                    <a:p>
                      <a:pPr algn="ctr"/>
                      <a:r>
                        <a:rPr lang="en-US" dirty="0"/>
                        <a:t>.182</a:t>
                      </a:r>
                    </a:p>
                  </a:txBody>
                  <a:tcPr/>
                </a:tc>
                <a:extLst>
                  <a:ext uri="{0D108BD9-81ED-4DB2-BD59-A6C34878D82A}">
                    <a16:rowId xmlns:a16="http://schemas.microsoft.com/office/drawing/2014/main" val="2055459848"/>
                  </a:ext>
                </a:extLst>
              </a:tr>
            </a:tbl>
          </a:graphicData>
        </a:graphic>
      </p:graphicFrame>
      <p:sp>
        <p:nvSpPr>
          <p:cNvPr id="13" name="TextBox 12">
            <a:extLst>
              <a:ext uri="{FF2B5EF4-FFF2-40B4-BE49-F238E27FC236}">
                <a16:creationId xmlns:a16="http://schemas.microsoft.com/office/drawing/2014/main" id="{EA87C231-3D12-49DD-BC00-624C3646E7D1}"/>
              </a:ext>
            </a:extLst>
          </p:cNvPr>
          <p:cNvSpPr txBox="1"/>
          <p:nvPr/>
        </p:nvSpPr>
        <p:spPr>
          <a:xfrm>
            <a:off x="7769894" y="4961898"/>
            <a:ext cx="4149877" cy="1477328"/>
          </a:xfrm>
          <a:prstGeom prst="rect">
            <a:avLst/>
          </a:prstGeom>
          <a:solidFill>
            <a:schemeClr val="accent1">
              <a:lumMod val="40000"/>
              <a:lumOff val="60000"/>
            </a:schemeClr>
          </a:solidFill>
          <a:ln w="28575"/>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solidFill>
                  <a:schemeClr val="accent1">
                    <a:lumMod val="75000"/>
                  </a:schemeClr>
                </a:solidFill>
              </a:rPr>
              <a:t>Given these results, no single JobRole is struggling with performance / satisfaction metrics. While this does not prove that employees are happy, it could be proof that no single JobRole is neglected.</a:t>
            </a:r>
          </a:p>
        </p:txBody>
      </p:sp>
    </p:spTree>
    <p:extLst>
      <p:ext uri="{BB962C8B-B14F-4D97-AF65-F5344CB8AC3E}">
        <p14:creationId xmlns:p14="http://schemas.microsoft.com/office/powerpoint/2010/main" val="12851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8D371D-678B-4CFE-ABF0-88DD5DE7DF34}"/>
              </a:ext>
            </a:extLst>
          </p:cNvPr>
          <p:cNvSpPr>
            <a:spLocks noGrp="1"/>
          </p:cNvSpPr>
          <p:nvPr>
            <p:ph type="title"/>
          </p:nvPr>
        </p:nvSpPr>
        <p:spPr>
          <a:xfrm>
            <a:off x="3648123" y="1742707"/>
            <a:ext cx="8172816" cy="2747402"/>
          </a:xfrm>
        </p:spPr>
        <p:txBody>
          <a:bodyPr vert="horz" lIns="91440" tIns="45720" rIns="91440" bIns="45720" rtlCol="0" anchor="b">
            <a:normAutofit/>
          </a:bodyPr>
          <a:lstStyle/>
          <a:p>
            <a:r>
              <a:rPr lang="en-US" sz="4000" kern="1200" dirty="0">
                <a:solidFill>
                  <a:srgbClr val="FFFFFF"/>
                </a:solidFill>
                <a:latin typeface="+mj-lt"/>
                <a:ea typeface="+mj-ea"/>
                <a:cs typeface="+mj-cs"/>
              </a:rPr>
              <a:t>Thank for your attention. </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Any questions are welcomed.</a:t>
            </a:r>
          </a:p>
        </p:txBody>
      </p:sp>
      <p:sp>
        <p:nvSpPr>
          <p:cNvPr id="29"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8748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2A0884-87D0-40D8-9927-2150B99C36D9}"/>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Relative Importance Methods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BA91EF-B184-406F-B79D-4DF283F97094}"/>
                  </a:ext>
                </a:extLst>
              </p:cNvPr>
              <p:cNvSpPr>
                <a:spLocks noGrp="1"/>
              </p:cNvSpPr>
              <p:nvPr>
                <p:ph idx="1"/>
              </p:nvPr>
            </p:nvSpPr>
            <p:spPr>
              <a:xfrm>
                <a:off x="1371599" y="2318197"/>
                <a:ext cx="9724031" cy="3683358"/>
              </a:xfrm>
            </p:spPr>
            <p:txBody>
              <a:bodyPr anchor="ctr">
                <a:normAutofit fontScale="92500" lnSpcReduction="10000"/>
              </a:bodyPr>
              <a:lstStyle/>
              <a:p>
                <a:pPr>
                  <a:lnSpc>
                    <a:spcPct val="120000"/>
                  </a:lnSpc>
                </a:pPr>
                <a:r>
                  <a:rPr lang="en-US" sz="1700" b="1" dirty="0"/>
                  <a:t>Last</a:t>
                </a:r>
                <a:r>
                  <a:rPr lang="en-US" sz="1700" dirty="0"/>
                  <a:t>: Each variables contribution when included last.</a:t>
                </a:r>
              </a:p>
              <a:p>
                <a:pPr lvl="1">
                  <a:lnSpc>
                    <a:spcPct val="120000"/>
                  </a:lnSpc>
                </a:pPr>
                <a:r>
                  <a:rPr lang="en-US" sz="1700" dirty="0"/>
                  <a:t>Sometimes called ‘usefulness’.</a:t>
                </a:r>
              </a:p>
              <a:p>
                <a:pPr>
                  <a:lnSpc>
                    <a:spcPct val="120000"/>
                  </a:lnSpc>
                </a:pPr>
                <a:r>
                  <a:rPr lang="en-US" sz="1700" b="1" dirty="0"/>
                  <a:t>First</a:t>
                </a:r>
                <a:r>
                  <a:rPr lang="en-US" sz="1700" dirty="0"/>
                  <a:t>: Each variables contribution when included first.</a:t>
                </a:r>
              </a:p>
              <a:p>
                <a:pPr lvl="1">
                  <a:lnSpc>
                    <a:spcPct val="120000"/>
                  </a:lnSpc>
                </a:pPr>
                <a:r>
                  <a:rPr lang="en-US" sz="1700" dirty="0"/>
                  <a:t>This is the squared covariance between y and the variable.</a:t>
                </a:r>
              </a:p>
              <a:p>
                <a:pPr>
                  <a:lnSpc>
                    <a:spcPct val="120000"/>
                  </a:lnSpc>
                </a:pPr>
                <a:r>
                  <a:rPr lang="en-US" sz="1700" b="1" dirty="0"/>
                  <a:t>Betasq</a:t>
                </a:r>
                <a:r>
                  <a:rPr lang="en-US" sz="1700" dirty="0"/>
                  <a:t>: This is the squared standardized coefficient.</a:t>
                </a:r>
              </a:p>
              <a:p>
                <a:pPr>
                  <a:lnSpc>
                    <a:spcPct val="120000"/>
                  </a:lnSpc>
                </a:pPr>
                <a:r>
                  <a:rPr lang="en-US" sz="1700" b="1" dirty="0"/>
                  <a:t>Pratt</a:t>
                </a:r>
                <a:r>
                  <a:rPr lang="en-US" sz="1700" dirty="0"/>
                  <a:t>: Product of the standardized coefficient and the correlation.</a:t>
                </a:r>
              </a:p>
              <a:p>
                <a:pPr>
                  <a:lnSpc>
                    <a:spcPct val="120000"/>
                  </a:lnSpc>
                </a:pPr>
                <a:r>
                  <a:rPr lang="en-US" sz="1700" b="1" dirty="0"/>
                  <a:t>Genizi</a:t>
                </a:r>
                <a:r>
                  <a:rPr lang="en-US" sz="1700" dirty="0"/>
                  <a:t>: The </a:t>
                </a:r>
                <a14:m>
                  <m:oMath xmlns:m="http://schemas.openxmlformats.org/officeDocument/2006/math">
                    <m:sSup>
                      <m:sSupPr>
                        <m:ctrlPr>
                          <a:rPr lang="en-US" sz="1700" i="1" smtClean="0">
                            <a:latin typeface="Cambria Math" panose="02040503050406030204" pitchFamily="18" charset="0"/>
                          </a:rPr>
                        </m:ctrlPr>
                      </m:sSupPr>
                      <m:e>
                        <m:r>
                          <a:rPr lang="en-US" sz="1700" b="0" i="1" smtClean="0">
                            <a:latin typeface="Cambria Math" panose="02040503050406030204" pitchFamily="18" charset="0"/>
                          </a:rPr>
                          <m:t>𝑅</m:t>
                        </m:r>
                      </m:e>
                      <m:sup>
                        <m:r>
                          <a:rPr lang="en-US" sz="1700" b="0" i="1" smtClean="0">
                            <a:latin typeface="Cambria Math" panose="02040503050406030204" pitchFamily="18" charset="0"/>
                          </a:rPr>
                          <m:t>2</m:t>
                        </m:r>
                      </m:sup>
                    </m:sSup>
                  </m:oMath>
                </a14:m>
                <a:r>
                  <a:rPr lang="en-US" sz="1700" dirty="0"/>
                  <a:t> decomposition, according to Genizi 1993.</a:t>
                </a:r>
              </a:p>
              <a:p>
                <a:pPr>
                  <a:lnSpc>
                    <a:spcPct val="120000"/>
                  </a:lnSpc>
                </a:pPr>
                <a:r>
                  <a:rPr lang="en-US" sz="1700" b="1" dirty="0"/>
                  <a:t>Car</a:t>
                </a:r>
                <a:r>
                  <a:rPr lang="en-US" sz="1700" dirty="0"/>
                  <a:t>: The </a:t>
                </a:r>
                <a14:m>
                  <m:oMath xmlns:m="http://schemas.openxmlformats.org/officeDocument/2006/math">
                    <m:sSup>
                      <m:sSupPr>
                        <m:ctrlPr>
                          <a:rPr lang="en-US" sz="1700" i="1" smtClean="0">
                            <a:latin typeface="Cambria Math" panose="02040503050406030204" pitchFamily="18" charset="0"/>
                          </a:rPr>
                        </m:ctrlPr>
                      </m:sSupPr>
                      <m:e>
                        <m:r>
                          <a:rPr lang="en-US" sz="1700" b="0" i="1" smtClean="0">
                            <a:latin typeface="Cambria Math" panose="02040503050406030204" pitchFamily="18" charset="0"/>
                          </a:rPr>
                          <m:t>𝑅</m:t>
                        </m:r>
                      </m:e>
                      <m:sup>
                        <m:r>
                          <a:rPr lang="en-US" sz="1700" b="0" i="1" smtClean="0">
                            <a:latin typeface="Cambria Math" panose="02040503050406030204" pitchFamily="18" charset="0"/>
                          </a:rPr>
                          <m:t>2</m:t>
                        </m:r>
                      </m:sup>
                    </m:sSup>
                  </m:oMath>
                </a14:m>
                <a:r>
                  <a:rPr lang="en-US" sz="1700" dirty="0"/>
                  <a:t> decomposition, according to Zuber&amp; Strimmer 2010.</a:t>
                </a:r>
              </a:p>
              <a:p>
                <a:endParaRPr lang="en-US" sz="1700" dirty="0"/>
              </a:p>
              <a:p>
                <a:r>
                  <a:rPr lang="en-US" sz="1700" dirty="0"/>
                  <a:t>Source: https://www.rdocumentation.org/packages/relaimpo/versions/2.2-6/topics/calc.relimp</a:t>
                </a:r>
              </a:p>
            </p:txBody>
          </p:sp>
        </mc:Choice>
        <mc:Fallback>
          <p:sp>
            <p:nvSpPr>
              <p:cNvPr id="3" name="Content Placeholder 2">
                <a:extLst>
                  <a:ext uri="{FF2B5EF4-FFF2-40B4-BE49-F238E27FC236}">
                    <a16:creationId xmlns:a16="http://schemas.microsoft.com/office/drawing/2014/main" id="{59BA91EF-B184-406F-B79D-4DF283F97094}"/>
                  </a:ext>
                </a:extLst>
              </p:cNvPr>
              <p:cNvSpPr>
                <a:spLocks noGrp="1" noRot="1" noChangeAspect="1" noMove="1" noResize="1" noEditPoints="1" noAdjustHandles="1" noChangeArrowheads="1" noChangeShapeType="1" noTextEdit="1"/>
              </p:cNvSpPr>
              <p:nvPr>
                <p:ph idx="1"/>
              </p:nvPr>
            </p:nvSpPr>
            <p:spPr>
              <a:xfrm>
                <a:off x="1371599" y="2318197"/>
                <a:ext cx="9724031" cy="3683358"/>
              </a:xfrm>
              <a:blipFill>
                <a:blip r:embed="rId2"/>
                <a:stretch>
                  <a:fillRect l="-251" b="-1653"/>
                </a:stretch>
              </a:blipFill>
            </p:spPr>
            <p:txBody>
              <a:bodyPr/>
              <a:lstStyle/>
              <a:p>
                <a:r>
                  <a:rPr lang="en-US">
                    <a:noFill/>
                  </a:rPr>
                  <a:t> </a:t>
                </a:r>
              </a:p>
            </p:txBody>
          </p:sp>
        </mc:Fallback>
      </mc:AlternateContent>
    </p:spTree>
    <p:extLst>
      <p:ext uri="{BB962C8B-B14F-4D97-AF65-F5344CB8AC3E}">
        <p14:creationId xmlns:p14="http://schemas.microsoft.com/office/powerpoint/2010/main" val="225320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1903</TotalTime>
  <Words>961</Words>
  <Application>Microsoft Office PowerPoint</Application>
  <PresentationFormat>Widescreen</PresentationFormat>
  <Paragraphs>143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Frito Lay Employment Insights</vt:lpstr>
      <vt:lpstr>Data Cleaning</vt:lpstr>
      <vt:lpstr>Contributing Factors to Attrition</vt:lpstr>
      <vt:lpstr>Predicting Monthly Income with Linear Regression</vt:lpstr>
      <vt:lpstr>Predicting Attrition with Machine Learning</vt:lpstr>
      <vt:lpstr>Promotion Pay Raises by JobRole</vt:lpstr>
      <vt:lpstr>JobRole – Differences Amongst Performance Metrics</vt:lpstr>
      <vt:lpstr>Thank for your attention.  Any questions are welcomed.</vt:lpstr>
      <vt:lpstr>Relative Importance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Frito Lay Employment Insights</dc:title>
  <dc:creator>Eric Laigaie</dc:creator>
  <cp:lastModifiedBy>Eric Laigaie</cp:lastModifiedBy>
  <cp:revision>9</cp:revision>
  <dcterms:created xsi:type="dcterms:W3CDTF">2021-12-01T21:01:48Z</dcterms:created>
  <dcterms:modified xsi:type="dcterms:W3CDTF">2021-12-04T19:50:25Z</dcterms:modified>
</cp:coreProperties>
</file>