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55"/>
  </p:notesMasterIdLst>
  <p:sldIdLst>
    <p:sldId id="269" r:id="rId2"/>
    <p:sldId id="256" r:id="rId3"/>
    <p:sldId id="257" r:id="rId4"/>
    <p:sldId id="258" r:id="rId5"/>
    <p:sldId id="259" r:id="rId6"/>
    <p:sldId id="270" r:id="rId7"/>
    <p:sldId id="278" r:id="rId8"/>
    <p:sldId id="311" r:id="rId9"/>
    <p:sldId id="280" r:id="rId10"/>
    <p:sldId id="272" r:id="rId11"/>
    <p:sldId id="271" r:id="rId12"/>
    <p:sldId id="273" r:id="rId13"/>
    <p:sldId id="274" r:id="rId14"/>
    <p:sldId id="304" r:id="rId15"/>
    <p:sldId id="275" r:id="rId16"/>
    <p:sldId id="276" r:id="rId17"/>
    <p:sldId id="281" r:id="rId18"/>
    <p:sldId id="303" r:id="rId19"/>
    <p:sldId id="277" r:id="rId20"/>
    <p:sldId id="279" r:id="rId21"/>
    <p:sldId id="299" r:id="rId22"/>
    <p:sldId id="305" r:id="rId23"/>
    <p:sldId id="282" r:id="rId24"/>
    <p:sldId id="260" r:id="rId25"/>
    <p:sldId id="261" r:id="rId26"/>
    <p:sldId id="266" r:id="rId27"/>
    <p:sldId id="262" r:id="rId28"/>
    <p:sldId id="267" r:id="rId29"/>
    <p:sldId id="264" r:id="rId30"/>
    <p:sldId id="265" r:id="rId31"/>
    <p:sldId id="308" r:id="rId32"/>
    <p:sldId id="309" r:id="rId33"/>
    <p:sldId id="310" r:id="rId34"/>
    <p:sldId id="307" r:id="rId35"/>
    <p:sldId id="312" r:id="rId36"/>
    <p:sldId id="284" r:id="rId37"/>
    <p:sldId id="285" r:id="rId38"/>
    <p:sldId id="289" r:id="rId39"/>
    <p:sldId id="286" r:id="rId40"/>
    <p:sldId id="292" r:id="rId41"/>
    <p:sldId id="287" r:id="rId42"/>
    <p:sldId id="291" r:id="rId43"/>
    <p:sldId id="288" r:id="rId44"/>
    <p:sldId id="294" r:id="rId45"/>
    <p:sldId id="295" r:id="rId46"/>
    <p:sldId id="301" r:id="rId47"/>
    <p:sldId id="296" r:id="rId48"/>
    <p:sldId id="297" r:id="rId49"/>
    <p:sldId id="298" r:id="rId50"/>
    <p:sldId id="300" r:id="rId51"/>
    <p:sldId id="293" r:id="rId52"/>
    <p:sldId id="302" r:id="rId53"/>
    <p:sldId id="30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7" autoAdjust="0"/>
    <p:restoredTop sz="94656" autoAdjust="0"/>
  </p:normalViewPr>
  <p:slideViewPr>
    <p:cSldViewPr>
      <p:cViewPr varScale="1">
        <p:scale>
          <a:sx n="70" d="100"/>
          <a:sy n="70" d="100"/>
        </p:scale>
        <p:origin x="-1422" y="-90"/>
      </p:cViewPr>
      <p:guideLst>
        <p:guide orient="horz" pos="2160"/>
        <p:guide pos="2880"/>
      </p:guideLst>
    </p:cSldViewPr>
  </p:slideViewPr>
  <p:outlineViewPr>
    <p:cViewPr>
      <p:scale>
        <a:sx n="33" d="100"/>
        <a:sy n="33" d="100"/>
      </p:scale>
      <p:origin x="0" y="427"/>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55F5BF-9A4F-4732-8A52-89F849370F3B}" type="datetimeFigureOut">
              <a:rPr lang="en-IN" smtClean="0"/>
              <a:pPr/>
              <a:t>19-05-2013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6B40B6-4161-43F4-8A8D-ED24829AB96C}" type="slidenum">
              <a:rPr lang="en-IN" smtClean="0"/>
              <a:pPr/>
              <a:t>‹#›</a:t>
            </a:fld>
            <a:endParaRPr lang="en-IN" dirty="0"/>
          </a:p>
        </p:txBody>
      </p:sp>
    </p:spTree>
    <p:extLst>
      <p:ext uri="{BB962C8B-B14F-4D97-AF65-F5344CB8AC3E}">
        <p14:creationId xmlns:p14="http://schemas.microsoft.com/office/powerpoint/2010/main" val="322669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6B40B6-4161-43F4-8A8D-ED24829AB96C}" type="slidenum">
              <a:rPr lang="en-IN" smtClean="0"/>
              <a:pPr/>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6B40B6-4161-43F4-8A8D-ED24829AB96C}" type="slidenum">
              <a:rPr lang="en-IN" smtClean="0"/>
              <a:pPr/>
              <a:t>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6B40B6-4161-43F4-8A8D-ED24829AB96C}" type="slidenum">
              <a:rPr lang="en-IN" smtClean="0"/>
              <a:pPr/>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BADDF132-03EB-4209-BD9B-D0C0EF05344A}"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DDF132-03EB-4209-BD9B-D0C0EF05344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DDF132-03EB-4209-BD9B-D0C0EF05344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DDF132-03EB-4209-BD9B-D0C0EF05344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DDF132-03EB-4209-BD9B-D0C0EF05344A}"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DDF132-03EB-4209-BD9B-D0C0EF05344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ADDF132-03EB-4209-BD9B-D0C0EF05344A}"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8" name="Slide Number Placeholder 7"/>
          <p:cNvSpPr>
            <a:spLocks noGrp="1"/>
          </p:cNvSpPr>
          <p:nvPr>
            <p:ph type="sldNum" sz="quarter" idx="11"/>
          </p:nvPr>
        </p:nvSpPr>
        <p:spPr/>
        <p:txBody>
          <a:bodyPr/>
          <a:lstStyle/>
          <a:p>
            <a:fld id="{BADDF132-03EB-4209-BD9B-D0C0EF05344A}" type="slidenum">
              <a:rPr lang="en-IN" smtClean="0"/>
              <a:pPr/>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ADDF132-03EB-4209-BD9B-D0C0EF05344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958509-3507-4435-B873-17637F737B01}" type="datetimeFigureOut">
              <a:rPr lang="en-IN" smtClean="0"/>
              <a:pPr/>
              <a:t>19-05-2013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156448" y="6422064"/>
            <a:ext cx="762000" cy="365125"/>
          </a:xfrm>
        </p:spPr>
        <p:txBody>
          <a:bodyPr/>
          <a:lstStyle/>
          <a:p>
            <a:fld id="{BADDF132-03EB-4209-BD9B-D0C0EF05344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B958509-3507-4435-B873-17637F737B01}" type="datetimeFigureOut">
              <a:rPr lang="en-IN" smtClean="0"/>
              <a:pPr/>
              <a:t>19-05-2013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DDF132-03EB-4209-BD9B-D0C0EF05344A}"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B958509-3507-4435-B873-17637F737B01}" type="datetimeFigureOut">
              <a:rPr lang="en-IN" smtClean="0"/>
              <a:pPr/>
              <a:t>19-05-2013</a:t>
            </a:fld>
            <a:endParaRPr lang="en-IN"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ADDF132-03EB-4209-BD9B-D0C0EF05344A}"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88640"/>
            <a:ext cx="8208912" cy="2123658"/>
          </a:xfrm>
          <a:prstGeom prst="rect">
            <a:avLst/>
          </a:prstGeom>
          <a:noFill/>
        </p:spPr>
        <p:txBody>
          <a:bodyPr wrap="square" lIns="91440" tIns="45720" rIns="91440" bIns="45720">
            <a:spAutoFit/>
            <a:scene3d>
              <a:camera prst="obliqueTopRight"/>
              <a:lightRig rig="threePt" dir="t"/>
            </a:scene3d>
          </a:bodyPr>
          <a:lstStyle/>
          <a:p>
            <a:pPr algn="ctr"/>
            <a:r>
              <a:rPr lang="en-US" sz="6600" b="1" cap="none" spc="0" dirty="0" smtClean="0">
                <a:ln w="17780"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miter lim="800000"/>
                </a:ln>
                <a:blipFill>
                  <a:blip r:embed="rId3"/>
                  <a:tile tx="0" ty="0" sx="100000" sy="100000" flip="none" algn="tl"/>
                </a:blipFill>
                <a:effectLst>
                  <a:outerShdw blurRad="50800" algn="tl" rotWithShape="0">
                    <a:srgbClr val="000000"/>
                  </a:outerShdw>
                </a:effectLst>
                <a:latin typeface="Harrington" pitchFamily="82" charset="0"/>
              </a:rPr>
              <a:t>GYPSUM PRODUCTS</a:t>
            </a:r>
          </a:p>
          <a:p>
            <a:pPr algn="ctr"/>
            <a:endParaRPr lang="en-US" sz="6600" b="1" cap="none" spc="0" dirty="0">
              <a:ln w="17780"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miter lim="800000"/>
              </a:ln>
              <a:blipFill>
                <a:blip r:embed="rId3"/>
                <a:tile tx="0" ty="0" sx="100000" sy="100000" flip="none" algn="tl"/>
              </a:blipFill>
              <a:effectLst>
                <a:outerShdw blurRad="50800" algn="tl" rotWithShape="0">
                  <a:srgbClr val="000000"/>
                </a:outerShdw>
              </a:effectLst>
              <a:latin typeface="Harrington" pitchFamily="82" charset="0"/>
            </a:endParaRPr>
          </a:p>
        </p:txBody>
      </p:sp>
      <p:pic>
        <p:nvPicPr>
          <p:cNvPr id="5" name="Picture 2" descr="C:\Users\sreeranga\Desktop\Gypsum Products\stone.jpg"/>
          <p:cNvPicPr>
            <a:picLocks noChangeAspect="1" noChangeArrowheads="1"/>
          </p:cNvPicPr>
          <p:nvPr/>
        </p:nvPicPr>
        <p:blipFill>
          <a:blip r:embed="rId4" cstate="print"/>
          <a:srcRect/>
          <a:stretch>
            <a:fillRect/>
          </a:stretch>
        </p:blipFill>
        <p:spPr bwMode="auto">
          <a:xfrm rot="20403315">
            <a:off x="664268" y="2720432"/>
            <a:ext cx="2961486" cy="2096332"/>
          </a:xfrm>
          <a:prstGeom prst="rect">
            <a:avLst/>
          </a:prstGeom>
          <a:noFill/>
        </p:spPr>
      </p:pic>
      <p:pic>
        <p:nvPicPr>
          <p:cNvPr id="1026" name="Picture 2" descr="C:\Users\sreeranga\Desktop\Gypsum Products\dental_plaster.jpg"/>
          <p:cNvPicPr>
            <a:picLocks noChangeAspect="1" noChangeArrowheads="1"/>
          </p:cNvPicPr>
          <p:nvPr/>
        </p:nvPicPr>
        <p:blipFill>
          <a:blip r:embed="rId5" cstate="print"/>
          <a:srcRect/>
          <a:stretch>
            <a:fillRect/>
          </a:stretch>
        </p:blipFill>
        <p:spPr bwMode="auto">
          <a:xfrm rot="1024300">
            <a:off x="4905297" y="3127934"/>
            <a:ext cx="3793231" cy="1814577"/>
          </a:xfrm>
          <a:prstGeom prst="rect">
            <a:avLst/>
          </a:prstGeom>
          <a:noFill/>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ppt_x</p:attrName>
                                        </p:attrNameLst>
                                      </p:cBhvr>
                                      <p:tavLst>
                                        <p:tav tm="0">
                                          <p:val>
                                            <p:strVal val="#ppt_x-.2"/>
                                          </p:val>
                                        </p:tav>
                                        <p:tav tm="100000">
                                          <p:val>
                                            <p:strVal val="#ppt_x"/>
                                          </p:val>
                                        </p:tav>
                                      </p:tavLst>
                                    </p:anim>
                                    <p:anim calcmode="lin" valueType="num">
                                      <p:cBhvr>
                                        <p:cTn id="8" dur="5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5000"/>
                                        <p:tgtEl>
                                          <p:spTgt spid="4"/>
                                        </p:tgtEl>
                                      </p:cBhvr>
                                    </p:animEffect>
                                  </p:childTnLst>
                                </p:cTn>
                              </p:par>
                            </p:childTnLst>
                          </p:cTn>
                        </p:par>
                        <p:par>
                          <p:cTn id="10" fill="hold">
                            <p:stCondLst>
                              <p:cond delay="5000"/>
                            </p:stCondLst>
                            <p:childTnLst>
                              <p:par>
                                <p:cTn id="11" presetID="21"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4)">
                                      <p:cBhvr>
                                        <p:cTn id="13" dur="5000"/>
                                        <p:tgtEl>
                                          <p:spTgt spid="5"/>
                                        </p:tgtEl>
                                      </p:cBhvr>
                                    </p:animEffect>
                                  </p:childTnLst>
                                </p:cTn>
                              </p:par>
                              <p:par>
                                <p:cTn id="14" presetID="21" presetClass="entr" presetSubtype="4"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heel(4)">
                                      <p:cBhvr>
                                        <p:cTn id="16" dur="5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052736"/>
            <a:ext cx="7776864" cy="5040560"/>
          </a:xfrm>
        </p:spPr>
        <p:txBody>
          <a:bodyPr>
            <a:normAutofit/>
          </a:bodyPr>
          <a:lstStyle/>
          <a:p>
            <a:pPr>
              <a:buClr>
                <a:srgbClr val="00B0F0"/>
              </a:buClr>
              <a:buFont typeface="Wingdings" pitchFamily="2" charset="2"/>
              <a:buChar char="Ø"/>
            </a:pPr>
            <a:r>
              <a:rPr lang="en-US" sz="2800" dirty="0" smtClean="0"/>
              <a:t>Dry calcination. </a:t>
            </a:r>
          </a:p>
          <a:p>
            <a:pPr>
              <a:buClr>
                <a:srgbClr val="00B0F0"/>
              </a:buClr>
              <a:buFont typeface="Wingdings" pitchFamily="2" charset="2"/>
              <a:buChar char="Ø"/>
            </a:pPr>
            <a:r>
              <a:rPr lang="en-US" sz="2800" dirty="0" smtClean="0"/>
              <a:t>Wet calcination.</a:t>
            </a:r>
          </a:p>
          <a:p>
            <a:pPr>
              <a:buClr>
                <a:srgbClr val="00B0F0"/>
              </a:buClr>
              <a:buFont typeface="Wingdings" pitchFamily="2" charset="2"/>
              <a:buChar char="Ø"/>
            </a:pPr>
            <a:r>
              <a:rPr lang="en-US" sz="2800" dirty="0" smtClean="0"/>
              <a:t>Dehydration by boiling with chemicals.</a:t>
            </a:r>
          </a:p>
          <a:p>
            <a:pPr>
              <a:buClr>
                <a:srgbClr val="00B0F0"/>
              </a:buClr>
              <a:buFont typeface="Wingdings" pitchFamily="2" charset="2"/>
              <a:buChar char="Ø"/>
            </a:pPr>
            <a:r>
              <a:rPr lang="en-US" sz="2800" dirty="0" smtClean="0"/>
              <a:t>Synthetic Method. </a:t>
            </a:r>
            <a:endParaRPr lang="en-IN" sz="2800" dirty="0"/>
          </a:p>
        </p:txBody>
      </p:sp>
      <p:sp>
        <p:nvSpPr>
          <p:cNvPr id="4" name="TextBox 3"/>
          <p:cNvSpPr txBox="1"/>
          <p:nvPr/>
        </p:nvSpPr>
        <p:spPr>
          <a:xfrm>
            <a:off x="827584" y="404664"/>
            <a:ext cx="3960440" cy="523220"/>
          </a:xfrm>
          <a:prstGeom prst="rect">
            <a:avLst/>
          </a:prstGeom>
          <a:noFill/>
        </p:spPr>
        <p:txBody>
          <a:bodyPr wrap="square" rtlCol="0">
            <a:spAutoFit/>
          </a:bodyPr>
          <a:lstStyle/>
          <a:p>
            <a:r>
              <a:rPr lang="en-US" sz="2800" i="1" dirty="0" smtClean="0">
                <a:effectLst>
                  <a:outerShdw blurRad="38100" dist="38100" dir="2700000" algn="tl">
                    <a:srgbClr val="000000">
                      <a:alpha val="43137"/>
                    </a:srgbClr>
                  </a:outerShdw>
                </a:effectLst>
              </a:rPr>
              <a:t>A1)</a:t>
            </a:r>
            <a:endParaRPr lang="en-IN" sz="2800" i="1" dirty="0">
              <a:effectLst>
                <a:outerShdw blurRad="38100" dist="38100" dir="2700000" algn="tl">
                  <a:srgbClr val="000000">
                    <a:alpha val="43137"/>
                  </a:srgbClr>
                </a:outerShdw>
              </a:effectLst>
            </a:endParaRP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23528" y="0"/>
            <a:ext cx="8640960" cy="6524863"/>
          </a:xfrm>
          <a:prstGeom prst="rect">
            <a:avLst/>
          </a:prstGeom>
          <a:noFill/>
        </p:spPr>
        <p:txBody>
          <a:bodyPr wrap="square" rtlCol="0">
            <a:spAutoFit/>
          </a:bodyPr>
          <a:lstStyle/>
          <a:p>
            <a:r>
              <a:rPr lang="en-US" sz="2400" dirty="0" smtClean="0"/>
              <a:t> </a:t>
            </a:r>
            <a:r>
              <a:rPr lang="en-US" sz="2400" b="1" i="1" u="sng" dirty="0" smtClean="0">
                <a:effectLst>
                  <a:outerShdw blurRad="38100" dist="38100" dir="2700000" algn="tl">
                    <a:srgbClr val="000000">
                      <a:alpha val="43137"/>
                    </a:srgbClr>
                  </a:outerShdw>
                </a:effectLst>
              </a:rPr>
              <a:t> DRY CALCINATION   </a:t>
            </a:r>
          </a:p>
          <a:p>
            <a:pPr>
              <a:buClr>
                <a:srgbClr val="0070C0"/>
              </a:buClr>
              <a:buFont typeface="Arial" pitchFamily="34" charset="0"/>
              <a:buChar char="•"/>
            </a:pPr>
            <a:r>
              <a:rPr lang="en-US" sz="2400" dirty="0" smtClean="0"/>
              <a:t>       The process of heating gypsum for the manufacture of plaster is known as “CALCINATION” </a:t>
            </a:r>
          </a:p>
          <a:p>
            <a:pPr>
              <a:buClr>
                <a:srgbClr val="0070C0"/>
              </a:buClr>
              <a:buFont typeface="Arial" pitchFamily="34" charset="0"/>
              <a:buChar char="•"/>
            </a:pPr>
            <a:r>
              <a:rPr lang="en-US" sz="2400" dirty="0" smtClean="0"/>
              <a:t>        Depending on the  methods of calcination different forms of hemihydrates are formed   viz. Impression plaster , Dental plaster , Dental stone, Die stone low expansion , Die stone high expansion</a:t>
            </a:r>
          </a:p>
          <a:p>
            <a:pPr>
              <a:buClr>
                <a:srgbClr val="0070C0"/>
              </a:buClr>
              <a:buFont typeface="Arial" pitchFamily="34" charset="0"/>
              <a:buChar char="•"/>
            </a:pPr>
            <a:r>
              <a:rPr lang="en-US" sz="2400" dirty="0" smtClean="0"/>
              <a:t>  Commercially gypsum is finely ground and subjected to high temperatures of 110-130</a:t>
            </a:r>
            <a:r>
              <a:rPr lang="en-US" sz="2400" baseline="30000" dirty="0" smtClean="0"/>
              <a:t>o</a:t>
            </a:r>
            <a:r>
              <a:rPr lang="en-US" sz="2400" dirty="0" smtClean="0"/>
              <a:t> C to eliminate the water of crystallization</a:t>
            </a:r>
          </a:p>
          <a:p>
            <a:pPr>
              <a:buClr>
                <a:srgbClr val="0070C0"/>
              </a:buClr>
              <a:buFont typeface="Arial" pitchFamily="34" charset="0"/>
              <a:buChar char="•"/>
            </a:pPr>
            <a:r>
              <a:rPr lang="en-US" sz="2400" dirty="0" smtClean="0"/>
              <a:t> CaSO</a:t>
            </a:r>
            <a:r>
              <a:rPr lang="en-US" sz="2400" baseline="-25000" dirty="0" smtClean="0"/>
              <a:t>4.</a:t>
            </a:r>
            <a:r>
              <a:rPr lang="en-US" sz="2400" dirty="0" smtClean="0"/>
              <a:t>. 2H</a:t>
            </a:r>
            <a:r>
              <a:rPr lang="en-US" sz="2400" baseline="-25000" dirty="0" smtClean="0"/>
              <a:t>2</a:t>
            </a:r>
            <a:r>
              <a:rPr lang="en-US" sz="2400" dirty="0" smtClean="0"/>
              <a:t>O                                           CaSO</a:t>
            </a:r>
            <a:r>
              <a:rPr lang="en-US" sz="2400" baseline="-25000" dirty="0" smtClean="0"/>
              <a:t>4</a:t>
            </a:r>
            <a:r>
              <a:rPr lang="en-US" sz="2400" dirty="0" smtClean="0"/>
              <a:t>.1/2H</a:t>
            </a:r>
            <a:r>
              <a:rPr lang="en-US" sz="2400" baseline="-25000" dirty="0" smtClean="0"/>
              <a:t>2</a:t>
            </a:r>
            <a:r>
              <a:rPr lang="en-US" sz="2400" dirty="0" smtClean="0"/>
              <a:t>O                                             </a:t>
            </a:r>
          </a:p>
          <a:p>
            <a:pPr>
              <a:buClr>
                <a:srgbClr val="0070C0"/>
              </a:buClr>
            </a:pPr>
            <a:r>
              <a:rPr lang="en-US" sz="1200" b="1" dirty="0" smtClean="0"/>
              <a:t>                                                                </a:t>
            </a:r>
            <a:r>
              <a:rPr lang="en-US" sz="1600" b="1" dirty="0" smtClean="0"/>
              <a:t>Heat to 383K-413K                          (</a:t>
            </a:r>
            <a:r>
              <a:rPr lang="el-GR" sz="1600" b="1" dirty="0" smtClean="0"/>
              <a:t>β</a:t>
            </a:r>
            <a:r>
              <a:rPr lang="en-US" sz="1600" b="1" dirty="0" smtClean="0"/>
              <a:t>-hemihydrate</a:t>
            </a:r>
            <a:r>
              <a:rPr lang="en-US" sz="1200" b="1" dirty="0" smtClean="0"/>
              <a:t>)</a:t>
            </a:r>
          </a:p>
          <a:p>
            <a:pPr>
              <a:buClr>
                <a:srgbClr val="0070C0"/>
              </a:buClr>
              <a:buFont typeface="Arial" pitchFamily="34" charset="0"/>
              <a:buChar char="•"/>
            </a:pPr>
            <a:r>
              <a:rPr lang="en-US" sz="2400" dirty="0" smtClean="0"/>
              <a:t> On raising to higher temperatures, we further get dental stone and die stones</a:t>
            </a:r>
          </a:p>
          <a:p>
            <a:pPr>
              <a:buClr>
                <a:srgbClr val="0070C0"/>
              </a:buClr>
              <a:buFont typeface="Arial" pitchFamily="34" charset="0"/>
              <a:buChar char="•"/>
            </a:pPr>
            <a:r>
              <a:rPr lang="en-US" sz="2400" dirty="0" smtClean="0"/>
              <a:t> CaSO</a:t>
            </a:r>
            <a:r>
              <a:rPr lang="en-US" sz="2400" baseline="-25000" dirty="0" smtClean="0"/>
              <a:t>4</a:t>
            </a:r>
            <a:r>
              <a:rPr lang="en-US" sz="2400" dirty="0" smtClean="0"/>
              <a:t>.2H</a:t>
            </a:r>
            <a:r>
              <a:rPr lang="en-US" sz="2400" baseline="-25000" dirty="0" smtClean="0"/>
              <a:t>2</a:t>
            </a:r>
            <a:r>
              <a:rPr lang="en-US" sz="2400" dirty="0" smtClean="0"/>
              <a:t>0           (CaSO</a:t>
            </a:r>
            <a:r>
              <a:rPr lang="en-US" sz="2400" baseline="-25000" dirty="0" smtClean="0"/>
              <a:t>4</a:t>
            </a:r>
            <a:r>
              <a:rPr lang="en-US" sz="2400" dirty="0" smtClean="0"/>
              <a:t>)2H</a:t>
            </a:r>
            <a:r>
              <a:rPr lang="en-US" sz="2400" baseline="-25000" dirty="0" smtClean="0"/>
              <a:t>2</a:t>
            </a:r>
            <a:r>
              <a:rPr lang="en-US" sz="2400" dirty="0" smtClean="0"/>
              <a:t>O           CaSO</a:t>
            </a:r>
            <a:r>
              <a:rPr lang="en-US" sz="2400" baseline="-25000" dirty="0" smtClean="0"/>
              <a:t>4</a:t>
            </a:r>
            <a:r>
              <a:rPr lang="en-US" sz="2400" dirty="0" smtClean="0"/>
              <a:t>           </a:t>
            </a:r>
            <a:r>
              <a:rPr lang="en-US" sz="2400" dirty="0" err="1" smtClean="0"/>
              <a:t>CaSO</a:t>
            </a:r>
            <a:r>
              <a:rPr lang="en-US" sz="2400" baseline="-25000" dirty="0" err="1" smtClean="0"/>
              <a:t>4</a:t>
            </a:r>
            <a:endParaRPr lang="en-US" sz="2400" baseline="-25000" dirty="0" smtClean="0"/>
          </a:p>
          <a:p>
            <a:pPr>
              <a:buClr>
                <a:srgbClr val="0070C0"/>
              </a:buClr>
            </a:pPr>
            <a:r>
              <a:rPr lang="en-US" sz="2400" baseline="-25000" dirty="0" smtClean="0"/>
              <a:t>      GYPSUM</a:t>
            </a:r>
            <a:r>
              <a:rPr lang="en-US" sz="2400" dirty="0" smtClean="0"/>
              <a:t>        </a:t>
            </a:r>
            <a:r>
              <a:rPr lang="en-US" sz="1400" dirty="0" smtClean="0"/>
              <a:t>110-120</a:t>
            </a:r>
            <a:r>
              <a:rPr lang="en-US" sz="1400" baseline="30000" dirty="0" smtClean="0"/>
              <a:t>o</a:t>
            </a:r>
            <a:r>
              <a:rPr lang="en-US" sz="1400" dirty="0" smtClean="0"/>
              <a:t> c    DENTAL STONE        130-200</a:t>
            </a:r>
            <a:r>
              <a:rPr lang="en-US" sz="1400" baseline="30000" dirty="0" smtClean="0"/>
              <a:t>o</a:t>
            </a:r>
            <a:r>
              <a:rPr lang="en-US" sz="1400" dirty="0" smtClean="0"/>
              <a:t> C  HEXA-    200-1000</a:t>
            </a:r>
            <a:r>
              <a:rPr lang="en-US" sz="1400" baseline="30000" dirty="0" smtClean="0"/>
              <a:t>o </a:t>
            </a:r>
            <a:r>
              <a:rPr lang="en-US" sz="1400" dirty="0" smtClean="0"/>
              <a:t>C    ORTHO- </a:t>
            </a:r>
          </a:p>
          <a:p>
            <a:pPr>
              <a:buClr>
                <a:srgbClr val="0070C0"/>
              </a:buClr>
            </a:pPr>
            <a:r>
              <a:rPr lang="en-US" sz="1400" dirty="0" smtClean="0"/>
              <a:t>                                                                                                                   GONAL                           RHOMBIC</a:t>
            </a:r>
          </a:p>
          <a:p>
            <a:pPr>
              <a:buClr>
                <a:srgbClr val="0070C0"/>
              </a:buClr>
            </a:pPr>
            <a:r>
              <a:rPr lang="en-US" sz="1400" dirty="0" smtClean="0"/>
              <a:t>                                                                                                                 ANHYDRATE               </a:t>
            </a:r>
            <a:r>
              <a:rPr lang="en-US" sz="1400" dirty="0" err="1" smtClean="0"/>
              <a:t>ANHYDRATE</a:t>
            </a:r>
            <a:endParaRPr lang="en-IN" sz="2400" dirty="0"/>
          </a:p>
        </p:txBody>
      </p:sp>
      <p:cxnSp>
        <p:nvCxnSpPr>
          <p:cNvPr id="7" name="Straight Arrow Connector 6"/>
          <p:cNvCxnSpPr/>
          <p:nvPr/>
        </p:nvCxnSpPr>
        <p:spPr>
          <a:xfrm>
            <a:off x="2771800" y="3861048"/>
            <a:ext cx="309634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39752" y="5229200"/>
            <a:ext cx="864096"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148064" y="5229200"/>
            <a:ext cx="86409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948264" y="5229200"/>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a:buClr>
                <a:srgbClr val="0070C0"/>
              </a:buClr>
              <a:buNone/>
            </a:pPr>
            <a:r>
              <a:rPr lang="en-US" sz="2400" b="1" i="1" dirty="0" smtClean="0">
                <a:effectLst>
                  <a:outerShdw blurRad="38100" dist="38100" dir="2700000" algn="tl">
                    <a:srgbClr val="000000">
                      <a:alpha val="43137"/>
                    </a:srgbClr>
                  </a:outerShdw>
                </a:effectLst>
              </a:rPr>
              <a:t>    </a:t>
            </a:r>
            <a:r>
              <a:rPr lang="en-US" sz="2400" b="1" i="1" u="sng" dirty="0" smtClean="0">
                <a:effectLst>
                  <a:outerShdw blurRad="38100" dist="38100" dir="2700000" algn="tl">
                    <a:srgbClr val="000000">
                      <a:alpha val="43137"/>
                    </a:srgbClr>
                  </a:outerShdw>
                </a:effectLst>
              </a:rPr>
              <a:t>WET CALCINATION</a:t>
            </a:r>
          </a:p>
          <a:p>
            <a:pPr>
              <a:buClr>
                <a:srgbClr val="0070C0"/>
              </a:buClr>
              <a:buNone/>
            </a:pPr>
            <a:endParaRPr lang="en-US" sz="2400" b="1" i="1" u="sng" dirty="0" smtClean="0">
              <a:effectLst>
                <a:outerShdw blurRad="38100" dist="38100" dir="2700000" algn="tl">
                  <a:srgbClr val="000000">
                    <a:alpha val="43137"/>
                  </a:srgbClr>
                </a:outerShdw>
              </a:effectLst>
            </a:endParaRPr>
          </a:p>
          <a:p>
            <a:pPr>
              <a:buClr>
                <a:srgbClr val="0070C0"/>
              </a:buClr>
              <a:buFont typeface="Wingdings" pitchFamily="2" charset="2"/>
              <a:buChar char="Ø"/>
            </a:pPr>
            <a:r>
              <a:rPr lang="en-US" sz="2400" i="1" dirty="0" smtClean="0"/>
              <a:t> When gypsum is ground and heated under steam pressure at a temperature of 110 to 130</a:t>
            </a:r>
            <a:r>
              <a:rPr lang="en-US" sz="2400" i="1" baseline="30000" dirty="0" smtClean="0"/>
              <a:t>0 </a:t>
            </a:r>
            <a:r>
              <a:rPr lang="en-US" sz="2400" i="1" dirty="0" smtClean="0"/>
              <a:t>C in a closed kettle or kiln, or an autoclave , the process is called wet calcination.</a:t>
            </a:r>
          </a:p>
          <a:p>
            <a:pPr>
              <a:buClr>
                <a:srgbClr val="0070C0"/>
              </a:buClr>
              <a:buFont typeface="Wingdings" pitchFamily="2" charset="2"/>
              <a:buChar char="Ø"/>
            </a:pPr>
            <a:r>
              <a:rPr lang="en-US" sz="2400" i="1" dirty="0" smtClean="0"/>
              <a:t>Alpha-calcium sulfate hemihydrate is formed, which consists of smaller, regularly shaped crystalline particles in form of rods and prisms</a:t>
            </a:r>
          </a:p>
          <a:p>
            <a:pPr>
              <a:buClr>
                <a:srgbClr val="0070C0"/>
              </a:buClr>
              <a:buFont typeface="Wingdings" pitchFamily="2" charset="2"/>
              <a:buChar char="Ø"/>
            </a:pPr>
            <a:r>
              <a:rPr lang="en-US" sz="2400" i="1" dirty="0" smtClean="0"/>
              <a:t>Type III ( dental stone or hydrocal or class I stone) is formed by this method. </a:t>
            </a:r>
          </a:p>
          <a:p>
            <a:pPr>
              <a:buClr>
                <a:srgbClr val="0070C0"/>
              </a:buClr>
              <a:buFont typeface="Wingdings" pitchFamily="2" charset="2"/>
              <a:buChar char="Ø"/>
            </a:pPr>
            <a:r>
              <a:rPr lang="en-US" sz="2400" i="1" dirty="0" smtClean="0"/>
              <a:t>Microscopically, crystals type III (Dental stone) are in the form of rods and prisms </a:t>
            </a:r>
            <a:endParaRPr lang="en-IN" sz="2400" i="1" dirty="0"/>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12088" cy="6480720"/>
          </a:xfrm>
        </p:spPr>
        <p:txBody>
          <a:bodyPr>
            <a:normAutofit/>
          </a:bodyPr>
          <a:lstStyle/>
          <a:p>
            <a:pPr>
              <a:buClr>
                <a:srgbClr val="0070C0"/>
              </a:buClr>
              <a:buNone/>
            </a:pPr>
            <a:r>
              <a:rPr lang="en-US" sz="2800" b="1" i="1" u="sng" dirty="0" smtClean="0">
                <a:effectLst>
                  <a:outerShdw blurRad="38100" dist="38100" dir="2700000" algn="tl">
                    <a:srgbClr val="000000">
                      <a:alpha val="43137"/>
                    </a:srgbClr>
                  </a:outerShdw>
                </a:effectLst>
              </a:rPr>
              <a:t> DEHYDRATION BY BOILING CHEMICALS</a:t>
            </a:r>
          </a:p>
          <a:p>
            <a:pPr>
              <a:buClr>
                <a:srgbClr val="0070C0"/>
              </a:buClr>
              <a:buNone/>
            </a:pPr>
            <a:r>
              <a:rPr lang="en-US" sz="2800" i="1" dirty="0" smtClean="0">
                <a:effectLst>
                  <a:outerShdw blurRad="38100" dist="38100" dir="2700000" algn="tl">
                    <a:srgbClr val="000000">
                      <a:alpha val="43137"/>
                    </a:srgbClr>
                  </a:outerShdw>
                </a:effectLst>
              </a:rPr>
              <a:t> </a:t>
            </a:r>
          </a:p>
          <a:p>
            <a:pPr>
              <a:buClr>
                <a:srgbClr val="0070C0"/>
              </a:buClr>
              <a:buFont typeface="Wingdings" pitchFamily="2" charset="2"/>
              <a:buChar char="Ø"/>
            </a:pPr>
            <a:r>
              <a:rPr lang="en-US" sz="2800" i="1" dirty="0" smtClean="0">
                <a:effectLst>
                  <a:outerShdw blurRad="38100" dist="38100" dir="2700000" algn="tl">
                    <a:srgbClr val="000000">
                      <a:alpha val="43137"/>
                    </a:srgbClr>
                  </a:outerShdw>
                </a:effectLst>
              </a:rPr>
              <a:t> </a:t>
            </a:r>
            <a:r>
              <a:rPr lang="en-US" sz="2800" i="1" dirty="0" smtClean="0"/>
              <a:t>The gypsum is calcined by boiling it with 30% CaCl</a:t>
            </a:r>
            <a:r>
              <a:rPr lang="en-US" sz="2800" i="1" baseline="-25000" dirty="0" smtClean="0"/>
              <a:t>2</a:t>
            </a:r>
            <a:r>
              <a:rPr lang="en-US" sz="2800" i="1" dirty="0" smtClean="0"/>
              <a:t> solution . The chlorides are then washed away in the presence of 0.5% Sodium Succinate.</a:t>
            </a:r>
          </a:p>
          <a:p>
            <a:pPr>
              <a:buClr>
                <a:srgbClr val="0070C0"/>
              </a:buClr>
              <a:buFont typeface="Wingdings" pitchFamily="2" charset="2"/>
              <a:buChar char="Ø"/>
            </a:pPr>
            <a:r>
              <a:rPr lang="en-US" sz="2800" i="1" dirty="0" smtClean="0"/>
              <a:t>Improved stone (</a:t>
            </a:r>
            <a:r>
              <a:rPr lang="el-GR" sz="2800" i="1" dirty="0" smtClean="0"/>
              <a:t>α</a:t>
            </a:r>
            <a:r>
              <a:rPr lang="en-US" sz="2800" i="1" dirty="0" smtClean="0"/>
              <a:t>-modified hemihydrate) is manufactured by this method, these methods are denser among all three types.</a:t>
            </a:r>
          </a:p>
          <a:p>
            <a:pPr>
              <a:buClr>
                <a:srgbClr val="0070C0"/>
              </a:buClr>
              <a:buFont typeface="Wingdings" pitchFamily="2" charset="2"/>
              <a:buChar char="Ø"/>
            </a:pPr>
            <a:r>
              <a:rPr lang="en-US" sz="2800" i="1" dirty="0" smtClean="0"/>
              <a:t>After controlled grinding, these powders have an even higher apparent density &amp; microscopically the particles that are cuboidal in shape yield an even stronger set material.</a:t>
            </a:r>
          </a:p>
          <a:p>
            <a:pPr>
              <a:buClr>
                <a:srgbClr val="0070C0"/>
              </a:buClr>
              <a:buFont typeface="Wingdings" pitchFamily="2" charset="2"/>
              <a:buChar char="Ø"/>
            </a:pPr>
            <a:endParaRPr lang="en-IN" sz="2800" i="1" dirty="0"/>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7" name="TextBox 6"/>
          <p:cNvSpPr txBox="1"/>
          <p:nvPr/>
        </p:nvSpPr>
        <p:spPr>
          <a:xfrm>
            <a:off x="395536" y="548680"/>
            <a:ext cx="8424936" cy="4062651"/>
          </a:xfrm>
          <a:prstGeom prst="rect">
            <a:avLst/>
          </a:prstGeom>
          <a:noFill/>
        </p:spPr>
        <p:txBody>
          <a:bodyPr wrap="square" rtlCol="0">
            <a:spAutoFit/>
          </a:bodyPr>
          <a:lstStyle/>
          <a:p>
            <a:r>
              <a:rPr lang="en-IN" sz="2800" b="1" u="sng" dirty="0" smtClean="0"/>
              <a:t>Synthetic Gypsum Products:</a:t>
            </a:r>
          </a:p>
          <a:p>
            <a:endParaRPr lang="en-IN" sz="2800" b="1" u="sng" dirty="0" smtClean="0"/>
          </a:p>
          <a:p>
            <a:r>
              <a:rPr lang="en-IN" sz="2400" dirty="0" smtClean="0"/>
              <a:t>It is also possible to make alpha &amp; beta Hemihydrate from the by-products or waste products of the manufacture of Phosphoric Acid. </a:t>
            </a:r>
          </a:p>
          <a:p>
            <a:endParaRPr lang="en-IN" sz="2400" dirty="0" smtClean="0"/>
          </a:p>
          <a:p>
            <a:r>
              <a:rPr lang="en-IN" sz="2400" dirty="0" smtClean="0"/>
              <a:t>It is more expensive than natural gypsum products but when product is properly made it’s properties are equal or exceed to natural gypsum products. </a:t>
            </a:r>
            <a:endParaRPr lang="en-IN" sz="1600" dirty="0" smtClean="0"/>
          </a:p>
          <a:p>
            <a:endParaRPr lang="en-IN" sz="1600" b="1" u="sng"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9217024" cy="6336704"/>
          </a:xfrm>
        </p:spPr>
        <p:txBody>
          <a:bodyPr>
            <a:normAutofit fontScale="92500"/>
          </a:bodyPr>
          <a:lstStyle/>
          <a:p>
            <a:pPr algn="ctr">
              <a:buNone/>
            </a:pPr>
            <a:r>
              <a:rPr lang="en-US" sz="2800" b="1" i="1" u="sng" dirty="0" smtClean="0">
                <a:effectLst>
                  <a:outerShdw blurRad="38100" dist="38100" dir="2700000" algn="tl">
                    <a:srgbClr val="000000">
                      <a:alpha val="43137"/>
                    </a:srgbClr>
                  </a:outerShdw>
                </a:effectLst>
              </a:rPr>
              <a:t>SETTING REACTION</a:t>
            </a:r>
          </a:p>
          <a:p>
            <a:pPr algn="ctr">
              <a:buNone/>
            </a:pPr>
            <a:endParaRPr lang="en-US" sz="2800" b="1" i="1" u="sng" dirty="0" smtClean="0">
              <a:effectLst>
                <a:outerShdw blurRad="38100" dist="38100" dir="2700000" algn="tl">
                  <a:srgbClr val="000000">
                    <a:alpha val="43137"/>
                  </a:srgbClr>
                </a:outerShdw>
              </a:effectLst>
            </a:endParaRPr>
          </a:p>
          <a:p>
            <a:pPr>
              <a:buClr>
                <a:srgbClr val="00B0F0"/>
              </a:buClr>
              <a:buFont typeface="Wingdings" pitchFamily="2" charset="2"/>
              <a:buChar char="Ø"/>
            </a:pPr>
            <a:r>
              <a:rPr lang="en-US" sz="2400" i="1" dirty="0" smtClean="0"/>
              <a:t>When plaster is mixed with water it takes up 1.5 molecules of water .i.e. , it regains the water of crystallization and becomes Calcium Sulphate dihydrate.</a:t>
            </a:r>
          </a:p>
          <a:p>
            <a:pPr>
              <a:buClr>
                <a:srgbClr val="00B0F0"/>
              </a:buClr>
              <a:buFont typeface="Wingdings" pitchFamily="2" charset="2"/>
              <a:buChar char="Ø"/>
            </a:pPr>
            <a:r>
              <a:rPr lang="en-US" sz="2400" i="1" dirty="0" smtClean="0"/>
              <a:t>CaSO</a:t>
            </a:r>
            <a:r>
              <a:rPr lang="en-US" sz="2400" i="1" baseline="-25000" dirty="0" smtClean="0"/>
              <a:t>4</a:t>
            </a:r>
            <a:r>
              <a:rPr lang="en-US" sz="2400" i="1" dirty="0" smtClean="0"/>
              <a:t>.2H</a:t>
            </a:r>
            <a:r>
              <a:rPr lang="en-US" sz="2400" i="1" baseline="-25000" dirty="0" smtClean="0"/>
              <a:t>2</a:t>
            </a:r>
            <a:r>
              <a:rPr lang="en-US" sz="2400" i="1" dirty="0" smtClean="0"/>
              <a:t>O + 2H</a:t>
            </a:r>
            <a:r>
              <a:rPr lang="en-US" sz="2400" i="1" baseline="-25000" dirty="0" smtClean="0"/>
              <a:t>2</a:t>
            </a:r>
            <a:r>
              <a:rPr lang="en-US" sz="2400" i="1" dirty="0" smtClean="0"/>
              <a:t>0                    2(CaSO</a:t>
            </a:r>
            <a:r>
              <a:rPr lang="en-US" sz="2400" i="1" baseline="-25000" dirty="0" smtClean="0"/>
              <a:t>4.</a:t>
            </a:r>
            <a:r>
              <a:rPr lang="en-US" sz="2400" i="1" dirty="0" smtClean="0"/>
              <a:t>2H</a:t>
            </a:r>
            <a:r>
              <a:rPr lang="en-US" sz="2400" i="1" baseline="-25000" dirty="0" smtClean="0"/>
              <a:t>2</a:t>
            </a:r>
            <a:r>
              <a:rPr lang="en-US" sz="2400" i="1" dirty="0" smtClean="0"/>
              <a:t>0) + Heat(3900 cal)</a:t>
            </a:r>
          </a:p>
          <a:p>
            <a:pPr>
              <a:buClr>
                <a:srgbClr val="00B0F0"/>
              </a:buClr>
              <a:buFont typeface="Wingdings" pitchFamily="2" charset="2"/>
              <a:buChar char="Ø"/>
            </a:pPr>
            <a:r>
              <a:rPr lang="en-US" sz="2400" i="1" dirty="0" smtClean="0"/>
              <a:t>The reaction is exothermic.</a:t>
            </a:r>
          </a:p>
          <a:p>
            <a:pPr>
              <a:buClr>
                <a:srgbClr val="00B0F0"/>
              </a:buClr>
              <a:buFont typeface="Wingdings" pitchFamily="2" charset="2"/>
              <a:buChar char="Ø"/>
            </a:pPr>
            <a:r>
              <a:rPr lang="en-US" sz="2400" i="1" dirty="0" smtClean="0"/>
              <a:t>The reaction is continuous &amp; repeated until Hemihydrate is converted to di-hydrate.</a:t>
            </a:r>
          </a:p>
          <a:p>
            <a:pPr>
              <a:buClr>
                <a:srgbClr val="00B0F0"/>
              </a:buClr>
              <a:buFont typeface="Wingdings" pitchFamily="2" charset="2"/>
              <a:buChar char="Ø"/>
            </a:pPr>
            <a:r>
              <a:rPr lang="en-US" sz="2400" i="1" dirty="0" smtClean="0"/>
              <a:t>Initially there is a little reaction &amp; thus a little or no rise in temperature. This period is called </a:t>
            </a:r>
            <a:r>
              <a:rPr lang="en-US" sz="2400" b="1" i="1" u="sng" dirty="0" smtClean="0">
                <a:effectLst>
                  <a:outerShdw blurRad="38100" dist="38100" dir="2700000" algn="tl">
                    <a:srgbClr val="000000">
                      <a:alpha val="43137"/>
                    </a:srgbClr>
                  </a:outerShdw>
                </a:effectLst>
              </a:rPr>
              <a:t>induction period</a:t>
            </a:r>
            <a:r>
              <a:rPr lang="en-US" sz="2400" i="1" dirty="0" smtClean="0"/>
              <a:t>.</a:t>
            </a:r>
          </a:p>
          <a:p>
            <a:pPr>
              <a:buClr>
                <a:srgbClr val="00B0F0"/>
              </a:buClr>
              <a:buFont typeface="Wingdings" pitchFamily="2" charset="2"/>
              <a:buChar char="Ø"/>
            </a:pPr>
            <a:r>
              <a:rPr lang="en-US" sz="2400" i="1" dirty="0" smtClean="0"/>
              <a:t>Later there is a thickening of mix which allows it to be poured. As the amount of gypsum formed increases the mass thickens &amp; hardens into needle like clusters called </a:t>
            </a:r>
            <a:r>
              <a:rPr lang="en-US" sz="2400" b="1" i="1" u="sng" dirty="0" smtClean="0"/>
              <a:t>SPHERULITES.</a:t>
            </a:r>
          </a:p>
          <a:p>
            <a:pPr>
              <a:buClr>
                <a:srgbClr val="00B0F0"/>
              </a:buClr>
              <a:buFont typeface="Wingdings" pitchFamily="2" charset="2"/>
              <a:buChar char="Ø"/>
            </a:pPr>
            <a:r>
              <a:rPr lang="en-US" sz="2400" i="1" dirty="0" smtClean="0"/>
              <a:t>Finally intermeshing of crystals of gypsum leads to a strong solid structure.</a:t>
            </a:r>
          </a:p>
          <a:p>
            <a:pPr>
              <a:buClr>
                <a:srgbClr val="00B0F0"/>
              </a:buClr>
              <a:buNone/>
            </a:pPr>
            <a:endParaRPr lang="en-IN" sz="2800" i="1" dirty="0"/>
          </a:p>
        </p:txBody>
      </p:sp>
      <p:cxnSp>
        <p:nvCxnSpPr>
          <p:cNvPr id="5" name="Straight Arrow Connector 4"/>
          <p:cNvCxnSpPr/>
          <p:nvPr/>
        </p:nvCxnSpPr>
        <p:spPr>
          <a:xfrm>
            <a:off x="3203848" y="2492896"/>
            <a:ext cx="136815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86800" cy="6237312"/>
          </a:xfrm>
        </p:spPr>
        <p:txBody>
          <a:bodyPr>
            <a:normAutofit/>
          </a:bodyPr>
          <a:lstStyle/>
          <a:p>
            <a:pPr algn="ctr">
              <a:buClr>
                <a:srgbClr val="0070C0"/>
              </a:buClr>
              <a:buNone/>
            </a:pPr>
            <a:r>
              <a:rPr lang="en-US" b="1" i="1" u="sng" dirty="0" smtClean="0"/>
              <a:t>USES:</a:t>
            </a:r>
          </a:p>
          <a:p>
            <a:pPr>
              <a:buClr>
                <a:srgbClr val="0070C0"/>
              </a:buClr>
              <a:buNone/>
            </a:pPr>
            <a:endParaRPr lang="en-US" sz="2000" i="1" dirty="0" smtClean="0"/>
          </a:p>
          <a:p>
            <a:pPr>
              <a:buClr>
                <a:srgbClr val="0070C0"/>
              </a:buClr>
              <a:buNone/>
            </a:pPr>
            <a:r>
              <a:rPr lang="en-US" sz="2200" i="1" u="sng" dirty="0" smtClean="0"/>
              <a:t>General Use:</a:t>
            </a:r>
          </a:p>
          <a:p>
            <a:pPr>
              <a:buClr>
                <a:srgbClr val="0070C0"/>
              </a:buClr>
              <a:buFont typeface="Wingdings" pitchFamily="2" charset="2"/>
              <a:buChar char="Ø"/>
            </a:pPr>
            <a:r>
              <a:rPr lang="en-US" sz="2200" i="1" dirty="0" smtClean="0"/>
              <a:t>Used for construction purpose.</a:t>
            </a:r>
          </a:p>
          <a:p>
            <a:pPr>
              <a:buClr>
                <a:srgbClr val="0070C0"/>
              </a:buClr>
              <a:buNone/>
            </a:pPr>
            <a:r>
              <a:rPr lang="en-US" sz="2200" i="1" u="sng" dirty="0" smtClean="0"/>
              <a:t>Orthopedic Use:</a:t>
            </a:r>
          </a:p>
          <a:p>
            <a:pPr>
              <a:buClr>
                <a:srgbClr val="0070C0"/>
              </a:buClr>
              <a:buFont typeface="Wingdings" pitchFamily="2" charset="2"/>
              <a:buChar char="Ø"/>
            </a:pPr>
            <a:r>
              <a:rPr lang="en-US" sz="2200" i="1" dirty="0" smtClean="0"/>
              <a:t>Used in preparation of casts.</a:t>
            </a:r>
          </a:p>
          <a:p>
            <a:pPr>
              <a:buClr>
                <a:srgbClr val="0070C0"/>
              </a:buClr>
              <a:buNone/>
            </a:pPr>
            <a:r>
              <a:rPr lang="en-US" sz="2200" i="1" u="sng" dirty="0" smtClean="0"/>
              <a:t>In Dentistry:</a:t>
            </a:r>
          </a:p>
          <a:p>
            <a:pPr>
              <a:buClr>
                <a:srgbClr val="0070C0"/>
              </a:buClr>
              <a:buFont typeface="Wingdings" pitchFamily="2" charset="2"/>
              <a:buChar char="Ø"/>
            </a:pPr>
            <a:r>
              <a:rPr lang="en-US" sz="2200" i="1" dirty="0" smtClean="0"/>
              <a:t>Impression plaster  for  OMF impression.</a:t>
            </a:r>
          </a:p>
          <a:p>
            <a:pPr>
              <a:buClr>
                <a:srgbClr val="0070C0"/>
              </a:buClr>
              <a:buFont typeface="Wingdings" pitchFamily="2" charset="2"/>
              <a:buChar char="Ø"/>
            </a:pPr>
            <a:r>
              <a:rPr lang="en-US" sz="2200" i="1" dirty="0" smtClean="0"/>
              <a:t>Various types of plasters are used to make moulds, casts &amp; dye over which dental prosthesis &amp; restorations are made.</a:t>
            </a:r>
          </a:p>
          <a:p>
            <a:pPr>
              <a:buClr>
                <a:srgbClr val="0070C0"/>
              </a:buClr>
              <a:buFont typeface="Wingdings" pitchFamily="2" charset="2"/>
              <a:buChar char="Ø"/>
            </a:pPr>
            <a:r>
              <a:rPr lang="en-US" sz="2200" i="1" dirty="0" smtClean="0"/>
              <a:t>To mount the cast on the articulator.</a:t>
            </a:r>
          </a:p>
          <a:p>
            <a:pPr>
              <a:buClr>
                <a:srgbClr val="0070C0"/>
              </a:buClr>
              <a:buFont typeface="Wingdings" pitchFamily="2" charset="2"/>
              <a:buChar char="Ø"/>
            </a:pPr>
            <a:r>
              <a:rPr lang="en-US" sz="2200" i="1" dirty="0" smtClean="0"/>
              <a:t>For bite registration.</a:t>
            </a:r>
          </a:p>
          <a:p>
            <a:pPr>
              <a:buClr>
                <a:srgbClr val="0070C0"/>
              </a:buClr>
              <a:buFont typeface="Wingdings" pitchFamily="2" charset="2"/>
              <a:buChar char="Ø"/>
            </a:pPr>
            <a:r>
              <a:rPr lang="en-US" sz="2200" i="1" dirty="0" smtClean="0"/>
              <a:t>Dental investments: when plaster is mixed with silica, it is known as dental investment, mainly used to form moulds into which molten metals are cast.</a:t>
            </a:r>
          </a:p>
        </p:txBody>
      </p:sp>
      <p:pic>
        <p:nvPicPr>
          <p:cNvPr id="1026" name="Picture 2" descr="C:\Users\sreeranga\Desktop\Gypsum Products\maxillofacial prosthesis.jpg"/>
          <p:cNvPicPr>
            <a:picLocks noChangeAspect="1" noChangeArrowheads="1"/>
          </p:cNvPicPr>
          <p:nvPr/>
        </p:nvPicPr>
        <p:blipFill>
          <a:blip r:embed="rId2" cstate="print"/>
          <a:srcRect/>
          <a:stretch>
            <a:fillRect/>
          </a:stretch>
        </p:blipFill>
        <p:spPr bwMode="auto">
          <a:xfrm>
            <a:off x="6660232" y="980728"/>
            <a:ext cx="1847850" cy="2466976"/>
          </a:xfrm>
          <a:prstGeom prst="rect">
            <a:avLst/>
          </a:prstGeom>
          <a:noFill/>
        </p:spPr>
      </p:pic>
      <p:sp>
        <p:nvSpPr>
          <p:cNvPr id="4" name="Rounded Rectangle 3">
            <a:hlinkClick r:id="rId3" action="ppaction://hlinksldjump"/>
          </p:cNvPr>
          <p:cNvSpPr/>
          <p:nvPr/>
        </p:nvSpPr>
        <p:spPr>
          <a:xfrm>
            <a:off x="8244408" y="6381328"/>
            <a:ext cx="43204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980728"/>
            <a:ext cx="8676456" cy="2062103"/>
          </a:xfrm>
          <a:prstGeom prst="rect">
            <a:avLst/>
          </a:prstGeom>
        </p:spPr>
        <p:txBody>
          <a:bodyPr wrap="square">
            <a:spAutoFit/>
          </a:bodyPr>
          <a:lstStyle/>
          <a:p>
            <a:pPr>
              <a:buNone/>
            </a:pPr>
            <a:r>
              <a:rPr lang="en-US" sz="3200" dirty="0" smtClean="0"/>
              <a:t>Q2) What are the various gypsum products used in dentistry. Describe the setting of gypsum products. How is the setting expansion controlled?</a:t>
            </a:r>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251520" y="404664"/>
            <a:ext cx="792088" cy="461665"/>
          </a:xfrm>
          <a:prstGeom prst="rect">
            <a:avLst/>
          </a:prstGeom>
        </p:spPr>
        <p:txBody>
          <a:bodyPr wrap="square">
            <a:spAutoFit/>
          </a:bodyPr>
          <a:lstStyle/>
          <a:p>
            <a:r>
              <a:rPr lang="en-US" sz="2400" dirty="0" smtClean="0"/>
              <a:t>A2) </a:t>
            </a:r>
            <a:endParaRPr lang="en-IN" sz="2400" dirty="0"/>
          </a:p>
        </p:txBody>
      </p:sp>
      <p:sp>
        <p:nvSpPr>
          <p:cNvPr id="5" name="TextBox 4"/>
          <p:cNvSpPr txBox="1"/>
          <p:nvPr/>
        </p:nvSpPr>
        <p:spPr>
          <a:xfrm>
            <a:off x="1259632" y="764704"/>
            <a:ext cx="6768752" cy="584775"/>
          </a:xfrm>
          <a:prstGeom prst="rect">
            <a:avLst/>
          </a:prstGeom>
          <a:noFill/>
        </p:spPr>
        <p:txBody>
          <a:bodyPr wrap="square" rtlCol="0">
            <a:spAutoFit/>
          </a:bodyPr>
          <a:lstStyle/>
          <a:p>
            <a:r>
              <a:rPr lang="en-IN" sz="3200" u="sng" dirty="0" smtClean="0"/>
              <a:t>Types of Gypsum products are:</a:t>
            </a:r>
            <a:endParaRPr lang="en-IN" sz="3200" u="sng" dirty="0"/>
          </a:p>
        </p:txBody>
      </p:sp>
      <p:sp>
        <p:nvSpPr>
          <p:cNvPr id="6" name="TextBox 5"/>
          <p:cNvSpPr txBox="1"/>
          <p:nvPr/>
        </p:nvSpPr>
        <p:spPr>
          <a:xfrm>
            <a:off x="539552" y="1700808"/>
            <a:ext cx="8136904" cy="4832092"/>
          </a:xfrm>
          <a:prstGeom prst="rect">
            <a:avLst/>
          </a:prstGeom>
          <a:noFill/>
        </p:spPr>
        <p:txBody>
          <a:bodyPr wrap="square" rtlCol="0">
            <a:spAutoFit/>
          </a:bodyPr>
          <a:lstStyle/>
          <a:p>
            <a:r>
              <a:rPr lang="en-IN" sz="2800" u="sng" dirty="0" smtClean="0"/>
              <a:t>Type I</a:t>
            </a:r>
            <a:r>
              <a:rPr lang="en-IN" sz="2800" dirty="0" smtClean="0"/>
              <a:t> – Impression Plaster.</a:t>
            </a:r>
          </a:p>
          <a:p>
            <a:endParaRPr lang="en-IN" sz="2800" dirty="0" smtClean="0"/>
          </a:p>
          <a:p>
            <a:r>
              <a:rPr lang="en-IN" sz="2800" u="sng" dirty="0" smtClean="0"/>
              <a:t>Type II </a:t>
            </a:r>
            <a:r>
              <a:rPr lang="en-IN" sz="2800" dirty="0" smtClean="0"/>
              <a:t>– Dental Plaster.</a:t>
            </a:r>
          </a:p>
          <a:p>
            <a:endParaRPr lang="en-IN" sz="2800" dirty="0" smtClean="0"/>
          </a:p>
          <a:p>
            <a:r>
              <a:rPr lang="en-IN" sz="2800" u="sng" dirty="0" smtClean="0"/>
              <a:t>Type III </a:t>
            </a:r>
            <a:r>
              <a:rPr lang="en-IN" sz="2800" dirty="0" smtClean="0"/>
              <a:t>– Dental Stone</a:t>
            </a:r>
          </a:p>
          <a:p>
            <a:endParaRPr lang="en-IN" sz="2800" dirty="0" smtClean="0"/>
          </a:p>
          <a:p>
            <a:r>
              <a:rPr lang="en-IN" sz="2800" u="sng" dirty="0" smtClean="0"/>
              <a:t>Type IV </a:t>
            </a:r>
            <a:r>
              <a:rPr lang="en-IN" sz="2800" dirty="0" smtClean="0"/>
              <a:t>– Improved Dental Stone or Die stone or High Strength Stone.</a:t>
            </a:r>
          </a:p>
          <a:p>
            <a:endParaRPr lang="en-IN" sz="2800" dirty="0" smtClean="0"/>
          </a:p>
          <a:p>
            <a:r>
              <a:rPr lang="en-IN" sz="2800" u="sng" dirty="0" smtClean="0"/>
              <a:t>Type V </a:t>
            </a:r>
            <a:r>
              <a:rPr lang="en-IN" sz="2800" dirty="0" smtClean="0"/>
              <a:t>– Dental Stone, High Strength, High Expansion.</a:t>
            </a:r>
            <a:endParaRPr lang="en-IN"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12968" cy="6336704"/>
          </a:xfrm>
        </p:spPr>
        <p:txBody>
          <a:bodyPr>
            <a:noAutofit/>
          </a:bodyPr>
          <a:lstStyle/>
          <a:p>
            <a:pPr>
              <a:buNone/>
            </a:pPr>
            <a:r>
              <a:rPr lang="en-US" sz="2800" dirty="0" smtClean="0"/>
              <a:t>A2)   </a:t>
            </a:r>
            <a:r>
              <a:rPr lang="en-US" sz="2800" u="sng" dirty="0" smtClean="0"/>
              <a:t>Setting expansion</a:t>
            </a:r>
          </a:p>
          <a:p>
            <a:pPr>
              <a:buFont typeface="Wingdings" pitchFamily="2" charset="2"/>
              <a:buChar char="Ø"/>
            </a:pPr>
            <a:r>
              <a:rPr lang="en-US" sz="2800" dirty="0" smtClean="0"/>
              <a:t>     </a:t>
            </a:r>
            <a:r>
              <a:rPr lang="en-US" sz="2400" dirty="0" smtClean="0"/>
              <a:t>Setting expansion is due to the outward thrust of growing crystals . It is observed based on the mechanism of crystallization </a:t>
            </a:r>
            <a:r>
              <a:rPr lang="en-US" sz="2400" i="1" dirty="0" smtClean="0"/>
              <a:t>i.e., the process of outgrowth of crystals from the nuclei of crystallization . </a:t>
            </a:r>
          </a:p>
          <a:p>
            <a:pPr>
              <a:buFont typeface="Wingdings" pitchFamily="2" charset="2"/>
              <a:buChar char="Ø"/>
            </a:pPr>
            <a:r>
              <a:rPr lang="en-US" sz="2400" i="1" dirty="0" smtClean="0"/>
              <a:t>     Setting expansion may range from 0.06%-0.5%</a:t>
            </a:r>
          </a:p>
          <a:p>
            <a:pPr>
              <a:buFont typeface="Wingdings" pitchFamily="2" charset="2"/>
              <a:buChar char="Ø"/>
            </a:pPr>
            <a:r>
              <a:rPr lang="en-US" sz="2400" i="1" dirty="0" smtClean="0"/>
              <a:t>It is of two types ,  </a:t>
            </a:r>
          </a:p>
          <a:p>
            <a:pPr>
              <a:buFont typeface="Arial" pitchFamily="34" charset="0"/>
              <a:buChar char="•"/>
            </a:pPr>
            <a:r>
              <a:rPr lang="en-US" sz="2400" i="1" dirty="0" smtClean="0"/>
              <a:t> Normal setting expansion</a:t>
            </a:r>
          </a:p>
          <a:p>
            <a:pPr>
              <a:buFont typeface="Arial" pitchFamily="34" charset="0"/>
              <a:buChar char="•"/>
            </a:pPr>
            <a:r>
              <a:rPr lang="en-US" sz="2400" i="1" dirty="0" smtClean="0"/>
              <a:t>Hygroscopic setting expansion                </a:t>
            </a:r>
          </a:p>
          <a:p>
            <a:pPr>
              <a:buFont typeface="Wingdings" pitchFamily="2" charset="2"/>
              <a:buChar char="Ø"/>
            </a:pPr>
            <a:r>
              <a:rPr lang="en-US" sz="2400" b="1" i="1" u="sng" dirty="0" smtClean="0">
                <a:effectLst>
                  <a:outerShdw blurRad="38100" dist="38100" dir="2700000" algn="tl">
                    <a:srgbClr val="000000">
                      <a:alpha val="43137"/>
                    </a:srgbClr>
                  </a:outerShdw>
                </a:effectLst>
              </a:rPr>
              <a:t>  Normal setting expansion </a:t>
            </a:r>
            <a:r>
              <a:rPr lang="en-US" sz="2400" i="1" dirty="0" smtClean="0"/>
              <a:t>refers to the setting expansion when a gypsum product is allowed to expand in air (when placed on table or dry environment)</a:t>
            </a:r>
          </a:p>
          <a:p>
            <a:pPr>
              <a:buFont typeface="Wingdings" pitchFamily="2" charset="2"/>
              <a:buChar char="Ø"/>
            </a:pPr>
            <a:r>
              <a:rPr lang="en-US" sz="2400" b="1" i="1" u="sng" dirty="0" smtClean="0">
                <a:effectLst>
                  <a:outerShdw blurRad="38100" dist="38100" dir="2700000" algn="tl">
                    <a:srgbClr val="000000">
                      <a:alpha val="43137"/>
                    </a:srgbClr>
                  </a:outerShdw>
                </a:effectLst>
              </a:rPr>
              <a:t>Hygroscopic setting expansion</a:t>
            </a:r>
            <a:r>
              <a:rPr lang="en-US" sz="2400" i="1" dirty="0" smtClean="0"/>
              <a:t> refers to the expansion of  a gypsum products when it is allowed to set , immersed in water</a:t>
            </a:r>
            <a:endParaRPr lang="en-US" sz="2800" b="1" i="1" u="sng" dirty="0" smtClean="0">
              <a:effectLst>
                <a:outerShdw blurRad="38100" dist="38100" dir="2700000" algn="tl">
                  <a:srgbClr val="000000">
                    <a:alpha val="43137"/>
                  </a:srgbClr>
                </a:outerShdw>
              </a:effectLst>
            </a:endParaRPr>
          </a:p>
          <a:p>
            <a:pPr>
              <a:buNone/>
            </a:pPr>
            <a:r>
              <a:rPr lang="en-US" sz="2800" dirty="0" smtClean="0"/>
              <a:t>   </a:t>
            </a:r>
          </a:p>
          <a:p>
            <a:pPr>
              <a:buNone/>
            </a:pPr>
            <a:r>
              <a:rPr lang="en-US" sz="2800" dirty="0" smtClean="0"/>
              <a:t>     </a:t>
            </a:r>
          </a:p>
          <a:p>
            <a:pPr>
              <a:buNone/>
            </a:pPr>
            <a:r>
              <a:rPr lang="en-US" sz="2800" dirty="0" smtClean="0"/>
              <a:t>        </a:t>
            </a:r>
            <a:endParaRPr lang="en-IN" sz="2800" dirty="0"/>
          </a:p>
        </p:txBody>
      </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8640"/>
            <a:ext cx="9163744" cy="1512168"/>
          </a:xfrm>
        </p:spPr>
        <p:txBody>
          <a:bodyPr/>
          <a:lstStyle/>
          <a:p>
            <a:pPr algn="l"/>
            <a:r>
              <a:rPr lang="en-US" b="1" i="1" u="sng" dirty="0" smtClean="0">
                <a:effectLst>
                  <a:outerShdw blurRad="38100" dist="38100" dir="2700000" algn="tl">
                    <a:srgbClr val="000000">
                      <a:alpha val="43137"/>
                    </a:srgbClr>
                  </a:outerShdw>
                  <a:reflection blurRad="12700" stA="48000" endA="300" endPos="55000" dir="5400000" sy="-90000" algn="bl" rotWithShape="0"/>
                </a:effectLst>
              </a:rPr>
              <a:t>GYPSUM</a:t>
            </a:r>
            <a:r>
              <a:rPr lang="en-US" b="1" i="1" u="sng" dirty="0" smtClean="0"/>
              <a:t> </a:t>
            </a:r>
            <a:r>
              <a:rPr lang="en-US" b="1" i="1" u="sng" dirty="0" smtClean="0">
                <a:effectLst>
                  <a:outerShdw blurRad="38100" dist="38100" dir="2700000" algn="tl">
                    <a:srgbClr val="000000">
                      <a:alpha val="43137"/>
                    </a:srgbClr>
                  </a:outerShdw>
                  <a:reflection blurRad="12700" stA="48000" endA="300" endPos="55000" dir="5400000" sy="-90000" algn="bl" rotWithShape="0"/>
                </a:effectLst>
              </a:rPr>
              <a:t>PRODUCTS</a:t>
            </a:r>
            <a:r>
              <a:rPr lang="en-US" b="1" i="1" u="sng" dirty="0" smtClean="0"/>
              <a:t> </a:t>
            </a:r>
            <a:endParaRPr lang="en-IN" b="1" i="1" u="sng" dirty="0"/>
          </a:p>
        </p:txBody>
      </p:sp>
      <p:sp>
        <p:nvSpPr>
          <p:cNvPr id="3" name="Subtitle 2"/>
          <p:cNvSpPr>
            <a:spLocks noGrp="1"/>
          </p:cNvSpPr>
          <p:nvPr>
            <p:ph type="subTitle" idx="1"/>
          </p:nvPr>
        </p:nvSpPr>
        <p:spPr>
          <a:xfrm>
            <a:off x="179512" y="908720"/>
            <a:ext cx="8712968" cy="5733256"/>
          </a:xfrm>
          <a:ln>
            <a:noFill/>
          </a:ln>
          <a:effectLst/>
        </p:spPr>
        <p:txBody>
          <a:bodyPr>
            <a:noAutofit/>
          </a:bodyPr>
          <a:lstStyle/>
          <a:p>
            <a:pPr algn="l">
              <a:buClr>
                <a:srgbClr val="0070C0"/>
              </a:buClr>
            </a:pPr>
            <a:r>
              <a:rPr lang="en-US" sz="2800" b="1" i="1" u="sng" dirty="0" smtClean="0">
                <a:effectLst>
                  <a:outerShdw blurRad="38100" dist="38100" dir="2700000" algn="tl">
                    <a:srgbClr val="000000">
                      <a:alpha val="43137"/>
                    </a:srgbClr>
                  </a:outerShdw>
                </a:effectLst>
              </a:rPr>
              <a:t>Outline</a:t>
            </a:r>
          </a:p>
          <a:p>
            <a:pPr algn="l">
              <a:buClr>
                <a:srgbClr val="0070C0"/>
              </a:buClr>
            </a:pPr>
            <a:r>
              <a:rPr lang="en-US" sz="2800" dirty="0" smtClean="0"/>
              <a:t>DEFINITIONS of few KEY WORDS,</a:t>
            </a:r>
          </a:p>
          <a:p>
            <a:pPr algn="l">
              <a:buClr>
                <a:srgbClr val="0070C0"/>
              </a:buClr>
              <a:buFont typeface="Wingdings" pitchFamily="2" charset="2"/>
              <a:buChar char="Ø"/>
            </a:pPr>
            <a:r>
              <a:rPr lang="en-US" sz="2800" dirty="0" smtClean="0"/>
              <a:t>   TYPES OF GYPSUM PRODUCTS,</a:t>
            </a:r>
          </a:p>
          <a:p>
            <a:pPr algn="l">
              <a:buClr>
                <a:srgbClr val="0070C0"/>
              </a:buClr>
              <a:buFont typeface="Wingdings" pitchFamily="2" charset="2"/>
              <a:buChar char="Ø"/>
            </a:pPr>
            <a:r>
              <a:rPr lang="en-US" sz="2800" dirty="0" smtClean="0"/>
              <a:t>   NATURE OF PARTICLES AND SETTING MECHANISMS</a:t>
            </a:r>
          </a:p>
          <a:p>
            <a:pPr algn="l">
              <a:buClr>
                <a:srgbClr val="0070C0"/>
              </a:buClr>
              <a:buFont typeface="Wingdings" pitchFamily="2" charset="2"/>
              <a:buChar char="Ø"/>
            </a:pPr>
            <a:r>
              <a:rPr lang="en-US" sz="2800" dirty="0" smtClean="0"/>
              <a:t>   TYPES OF TESTS FOR SETTING AND FACTORS                                                              AFFECTING SETTING MECHANISM OF GYPSUM   PRODUCTS</a:t>
            </a:r>
          </a:p>
          <a:p>
            <a:pPr algn="l">
              <a:buClr>
                <a:srgbClr val="0070C0"/>
              </a:buClr>
              <a:buFont typeface="Wingdings" pitchFamily="2" charset="2"/>
              <a:buChar char="Ø"/>
            </a:pPr>
            <a:r>
              <a:rPr lang="en-US" sz="2800" dirty="0" smtClean="0"/>
              <a:t>    SETTING EXPANSIONS AND STRENGTH OF GYPSUM PRODUCTS</a:t>
            </a:r>
          </a:p>
          <a:p>
            <a:pPr algn="l">
              <a:buClr>
                <a:srgbClr val="0070C0"/>
              </a:buClr>
              <a:buFont typeface="Wingdings" pitchFamily="2" charset="2"/>
              <a:buChar char="Ø"/>
            </a:pPr>
            <a:r>
              <a:rPr lang="en-US" sz="2800" dirty="0" smtClean="0"/>
              <a:t>    USES OF GYPSUM PRODUCT IN DENTISTRY </a:t>
            </a:r>
            <a:endParaRPr lang="en-IN" sz="2800"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70" decel="100000"/>
                                        <p:tgtEl>
                                          <p:spTgt spid="2"/>
                                        </p:tgtEl>
                                      </p:cBhvr>
                                    </p:animEffect>
                                    <p:animScale>
                                      <p:cBhvr>
                                        <p:cTn id="8" dur="770" decel="100000"/>
                                        <p:tgtEl>
                                          <p:spTgt spid="2"/>
                                        </p:tgtEl>
                                      </p:cBhvr>
                                      <p:from x="10000" y="10000"/>
                                      <p:to x="200000" y="450000"/>
                                    </p:animScale>
                                    <p:animScale>
                                      <p:cBhvr>
                                        <p:cTn id="9" dur="1230" accel="100000" fill="hold">
                                          <p:stCondLst>
                                            <p:cond delay="770"/>
                                          </p:stCondLst>
                                        </p:cTn>
                                        <p:tgtEl>
                                          <p:spTgt spid="2"/>
                                        </p:tgtEl>
                                      </p:cBhvr>
                                      <p:from x="200000" y="450000"/>
                                      <p:to x="100000" y="100000"/>
                                    </p:animScale>
                                    <p:set>
                                      <p:cBhvr>
                                        <p:cTn id="10" dur="770" fill="hold"/>
                                        <p:tgtEl>
                                          <p:spTgt spid="2"/>
                                        </p:tgtEl>
                                        <p:attrNameLst>
                                          <p:attrName>ppt_x</p:attrName>
                                        </p:attrNameLst>
                                      </p:cBhvr>
                                      <p:to>
                                        <p:strVal val="(0.5)"/>
                                      </p:to>
                                    </p:set>
                                    <p:anim from="(0.5)" to="(#ppt_x)" calcmode="lin" valueType="num">
                                      <p:cBhvr>
                                        <p:cTn id="11" dur="1230" accel="100000" fill="hold">
                                          <p:stCondLst>
                                            <p:cond delay="770"/>
                                          </p:stCondLst>
                                        </p:cTn>
                                        <p:tgtEl>
                                          <p:spTgt spid="2"/>
                                        </p:tgtEl>
                                        <p:attrNameLst>
                                          <p:attrName>ppt_x</p:attrName>
                                        </p:attrNameLst>
                                      </p:cBhvr>
                                    </p:anim>
                                    <p:set>
                                      <p:cBhvr>
                                        <p:cTn id="12" dur="770" fill="hold"/>
                                        <p:tgtEl>
                                          <p:spTgt spid="2"/>
                                        </p:tgtEl>
                                        <p:attrNameLst>
                                          <p:attrName>ppt_y</p:attrName>
                                        </p:attrNameLst>
                                      </p:cBhvr>
                                      <p:to>
                                        <p:strVal val="(#ppt_y+0.4)"/>
                                      </p:to>
                                    </p:set>
                                    <p:anim from="(#ppt_y+0.4)" to="(#ppt_y)" calcmode="lin" valueType="num">
                                      <p:cBhvr>
                                        <p:cTn id="13" dur="1230" accel="100000" fill="hold">
                                          <p:stCondLst>
                                            <p:cond delay="770"/>
                                          </p:stCondLst>
                                        </p:cTn>
                                        <p:tgtEl>
                                          <p:spTgt spid="2"/>
                                        </p:tgtEl>
                                        <p:attrNameLst>
                                          <p:attrName>ppt_y</p:attrName>
                                        </p:attrNameLst>
                                      </p:cBhvr>
                                    </p:anim>
                                  </p:childTnLst>
                                </p:cTn>
                              </p:par>
                            </p:childTnLst>
                          </p:cTn>
                        </p:par>
                        <p:par>
                          <p:cTn id="14" fill="hold">
                            <p:stCondLst>
                              <p:cond delay="2000"/>
                            </p:stCondLst>
                            <p:childTnLst>
                              <p:par>
                                <p:cTn id="15" presetID="54" presetClass="entr" presetSubtype="0" accel="10000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10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1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9"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1" dur="1000"/>
                                        <p:tgtEl>
                                          <p:spTgt spid="3">
                                            <p:txEl>
                                              <p:pRg st="0" end="0"/>
                                            </p:txEl>
                                          </p:spTgt>
                                        </p:tgtEl>
                                      </p:cBhvr>
                                    </p:animEffect>
                                  </p:childTnLst>
                                </p:cTn>
                              </p:par>
                            </p:childTnLst>
                          </p:cTn>
                        </p:par>
                        <p:par>
                          <p:cTn id="22" fill="hold">
                            <p:stCondLst>
                              <p:cond delay="3000"/>
                            </p:stCondLst>
                            <p:childTnLst>
                              <p:par>
                                <p:cTn id="23" presetID="54" presetClass="entr" presetSubtype="0" accel="10000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10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26"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7"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9" dur="1000"/>
                                        <p:tgtEl>
                                          <p:spTgt spid="3">
                                            <p:txEl>
                                              <p:pRg st="1" end="1"/>
                                            </p:txEl>
                                          </p:spTgt>
                                        </p:tgtEl>
                                      </p:cBhvr>
                                    </p:animEffect>
                                  </p:childTnLst>
                                </p:cTn>
                              </p:par>
                            </p:childTnLst>
                          </p:cTn>
                        </p:par>
                        <p:par>
                          <p:cTn id="30" fill="hold">
                            <p:stCondLst>
                              <p:cond delay="4000"/>
                            </p:stCondLst>
                            <p:childTnLst>
                              <p:par>
                                <p:cTn id="31" presetID="54" presetClass="entr" presetSubtype="0" accel="100000" fill="hold" grpId="0" nodeType="after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10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37" dur="1000"/>
                                        <p:tgtEl>
                                          <p:spTgt spid="3">
                                            <p:txEl>
                                              <p:pRg st="2" end="2"/>
                                            </p:txEl>
                                          </p:spTgt>
                                        </p:tgtEl>
                                      </p:cBhvr>
                                    </p:animEffect>
                                  </p:childTnLst>
                                </p:cTn>
                              </p:par>
                            </p:childTnLst>
                          </p:cTn>
                        </p:par>
                        <p:par>
                          <p:cTn id="38" fill="hold">
                            <p:stCondLst>
                              <p:cond delay="5000"/>
                            </p:stCondLst>
                            <p:childTnLst>
                              <p:par>
                                <p:cTn id="39" presetID="54" presetClass="entr" presetSubtype="0" accel="100000" fill="hold" grpId="0" nodeType="after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10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42"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3"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45" dur="1000"/>
                                        <p:tgtEl>
                                          <p:spTgt spid="3">
                                            <p:txEl>
                                              <p:pRg st="3" end="3"/>
                                            </p:txEl>
                                          </p:spTgt>
                                        </p:tgtEl>
                                      </p:cBhvr>
                                    </p:animEffect>
                                  </p:childTnLst>
                                </p:cTn>
                              </p:par>
                            </p:childTnLst>
                          </p:cTn>
                        </p:par>
                        <p:par>
                          <p:cTn id="46" fill="hold">
                            <p:stCondLst>
                              <p:cond delay="6000"/>
                            </p:stCondLst>
                            <p:childTnLst>
                              <p:par>
                                <p:cTn id="47" presetID="54" presetClass="entr" presetSubtype="0" accel="100000" fill="hold" grpId="0" nodeType="after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p:cTn id="49" dur="10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5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1"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52" dur="10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53" dur="1000"/>
                                        <p:tgtEl>
                                          <p:spTgt spid="3">
                                            <p:txEl>
                                              <p:pRg st="4" end="4"/>
                                            </p:txEl>
                                          </p:spTgt>
                                        </p:tgtEl>
                                      </p:cBhvr>
                                    </p:animEffect>
                                  </p:childTnLst>
                                </p:cTn>
                              </p:par>
                            </p:childTnLst>
                          </p:cTn>
                        </p:par>
                        <p:par>
                          <p:cTn id="54" fill="hold">
                            <p:stCondLst>
                              <p:cond delay="7000"/>
                            </p:stCondLst>
                            <p:childTnLst>
                              <p:par>
                                <p:cTn id="55" presetID="54" presetClass="entr" presetSubtype="0" accel="100000" fill="hold" grpId="0" nodeType="after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10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58"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9"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60" dur="1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61" dur="1000"/>
                                        <p:tgtEl>
                                          <p:spTgt spid="3">
                                            <p:txEl>
                                              <p:pRg st="5" end="5"/>
                                            </p:txEl>
                                          </p:spTgt>
                                        </p:tgtEl>
                                      </p:cBhvr>
                                    </p:animEffect>
                                  </p:childTnLst>
                                </p:cTn>
                              </p:par>
                            </p:childTnLst>
                          </p:cTn>
                        </p:par>
                        <p:par>
                          <p:cTn id="62" fill="hold">
                            <p:stCondLst>
                              <p:cond delay="8000"/>
                            </p:stCondLst>
                            <p:childTnLst>
                              <p:par>
                                <p:cTn id="63" presetID="54" presetClass="entr" presetSubtype="0" accel="100000" fill="hold" grpId="0" nodeType="after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 calcmode="lin" valueType="num">
                                      <p:cBhvr>
                                        <p:cTn id="65" dur="10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66"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67"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68" dur="10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6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67600" cy="1143000"/>
          </a:xfrm>
        </p:spPr>
        <p:txBody>
          <a:bodyPr>
            <a:normAutofit/>
          </a:bodyPr>
          <a:lstStyle/>
          <a:p>
            <a:r>
              <a:rPr lang="en-US" sz="2800" dirty="0" smtClean="0">
                <a:latin typeface="Agency FB" pitchFamily="34" charset="0"/>
              </a:rPr>
              <a:t>Difference between Normal &amp; Hygroscopic setting expansion</a:t>
            </a:r>
            <a:endParaRPr lang="en-IN" sz="2800" dirty="0">
              <a:latin typeface="Agency FB" pitchFamily="34" charset="0"/>
            </a:endParaRPr>
          </a:p>
        </p:txBody>
      </p:sp>
      <p:graphicFrame>
        <p:nvGraphicFramePr>
          <p:cNvPr id="5" name="Content Placeholder 4"/>
          <p:cNvGraphicFramePr>
            <a:graphicFrameLocks noGrp="1"/>
          </p:cNvGraphicFramePr>
          <p:nvPr>
            <p:ph idx="1"/>
          </p:nvPr>
        </p:nvGraphicFramePr>
        <p:xfrm>
          <a:off x="0" y="836713"/>
          <a:ext cx="9144000" cy="5996424"/>
        </p:xfrm>
        <a:graphic>
          <a:graphicData uri="http://schemas.openxmlformats.org/drawingml/2006/table">
            <a:tbl>
              <a:tblPr>
                <a:tableStyleId>{E8B1032C-EA38-4F05-BA0D-38AFFFC7BED3}</a:tableStyleId>
              </a:tblPr>
              <a:tblGrid>
                <a:gridCol w="1584301"/>
                <a:gridCol w="3625571"/>
                <a:gridCol w="3934128"/>
              </a:tblGrid>
              <a:tr h="548291">
                <a:tc>
                  <a:txBody>
                    <a:bodyPr/>
                    <a:lstStyle/>
                    <a:p>
                      <a:r>
                        <a:rPr lang="en-US" sz="2800" dirty="0" smtClean="0">
                          <a:latin typeface="Blackadder ITC" pitchFamily="82" charset="0"/>
                        </a:rPr>
                        <a:t>Stages</a:t>
                      </a:r>
                      <a:endParaRPr lang="en-IN" sz="2800" dirty="0">
                        <a:latin typeface="Blackadder ITC" pitchFamily="82" charset="0"/>
                      </a:endParaRPr>
                    </a:p>
                  </a:txBody>
                  <a:tcPr/>
                </a:tc>
                <a:tc>
                  <a:txBody>
                    <a:bodyPr/>
                    <a:lstStyle/>
                    <a:p>
                      <a:r>
                        <a:rPr lang="en-US" sz="2400" dirty="0" smtClean="0">
                          <a:latin typeface="Blackadder ITC" pitchFamily="82" charset="0"/>
                        </a:rPr>
                        <a:t>Normal setting expansion</a:t>
                      </a:r>
                      <a:endParaRPr lang="en-IN" sz="2400" dirty="0">
                        <a:latin typeface="Blackadder ITC" pitchFamily="82" charset="0"/>
                      </a:endParaRPr>
                    </a:p>
                  </a:txBody>
                  <a:tcPr/>
                </a:tc>
                <a:tc>
                  <a:txBody>
                    <a:bodyPr/>
                    <a:lstStyle/>
                    <a:p>
                      <a:r>
                        <a:rPr lang="en-US" sz="2400" dirty="0" smtClean="0">
                          <a:latin typeface="Blackadder ITC" pitchFamily="82" charset="0"/>
                        </a:rPr>
                        <a:t>Hygroscopic Setting expansion</a:t>
                      </a:r>
                      <a:endParaRPr lang="en-IN" sz="2400" dirty="0">
                        <a:latin typeface="Blackadder ITC" pitchFamily="82" charset="0"/>
                      </a:endParaRPr>
                    </a:p>
                  </a:txBody>
                  <a:tcPr/>
                </a:tc>
              </a:tr>
              <a:tr h="675844">
                <a:tc>
                  <a:txBody>
                    <a:bodyPr/>
                    <a:lstStyle/>
                    <a:p>
                      <a:r>
                        <a:rPr lang="en-US" dirty="0" smtClean="0"/>
                        <a:t>Initial mix</a:t>
                      </a:r>
                      <a:endParaRPr lang="en-IN" dirty="0"/>
                    </a:p>
                  </a:txBody>
                  <a:tcPr/>
                </a:tc>
                <a:tc>
                  <a:txBody>
                    <a:bodyPr/>
                    <a:lstStyle/>
                    <a:p>
                      <a:r>
                        <a:rPr lang="en-US" dirty="0" smtClean="0"/>
                        <a:t>Hemihydrate</a:t>
                      </a:r>
                      <a:r>
                        <a:rPr lang="en-US" baseline="0" dirty="0" smtClean="0"/>
                        <a:t> surrounded by water molecules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Hemihydrate</a:t>
                      </a:r>
                      <a:r>
                        <a:rPr lang="en-US" baseline="0" dirty="0" smtClean="0"/>
                        <a:t> surrounded by water molecules</a:t>
                      </a:r>
                      <a:endParaRPr lang="en-IN" dirty="0" smtClean="0"/>
                    </a:p>
                    <a:p>
                      <a:endParaRPr lang="en-IN" dirty="0"/>
                    </a:p>
                  </a:txBody>
                  <a:tcPr/>
                </a:tc>
              </a:tr>
              <a:tr h="967573">
                <a:tc>
                  <a:txBody>
                    <a:bodyPr/>
                    <a:lstStyle/>
                    <a:p>
                      <a:r>
                        <a:rPr lang="en-US" dirty="0" smtClean="0"/>
                        <a:t>Initial Crystal </a:t>
                      </a:r>
                    </a:p>
                    <a:p>
                      <a:r>
                        <a:rPr lang="en-US" dirty="0" smtClean="0"/>
                        <a:t> Growth</a:t>
                      </a:r>
                      <a:endParaRPr lang="en-IN" dirty="0"/>
                    </a:p>
                  </a:txBody>
                  <a:tcPr/>
                </a:tc>
                <a:tc>
                  <a:txBody>
                    <a:bodyPr/>
                    <a:lstStyle/>
                    <a:p>
                      <a:r>
                        <a:rPr lang="en-US" dirty="0" smtClean="0"/>
                        <a:t>Water around the particles is reduced</a:t>
                      </a:r>
                      <a:r>
                        <a:rPr lang="en-US" baseline="0" dirty="0" smtClean="0"/>
                        <a:t> due to hydration&amp; particles are drawn closer</a:t>
                      </a:r>
                      <a:endParaRPr lang="en-IN" dirty="0"/>
                    </a:p>
                  </a:txBody>
                  <a:tcPr/>
                </a:tc>
                <a:tc>
                  <a:txBody>
                    <a:bodyPr/>
                    <a:lstStyle/>
                    <a:p>
                      <a:r>
                        <a:rPr lang="en-US" dirty="0" smtClean="0"/>
                        <a:t>Since water of hydration</a:t>
                      </a:r>
                      <a:r>
                        <a:rPr lang="en-US" baseline="0" dirty="0" smtClean="0"/>
                        <a:t> is replaced by other water molecules, the particle remain at same place</a:t>
                      </a:r>
                      <a:endParaRPr lang="en-IN" dirty="0"/>
                    </a:p>
                  </a:txBody>
                  <a:tcPr/>
                </a:tc>
              </a:tr>
              <a:tr h="1401082">
                <a:tc>
                  <a:txBody>
                    <a:bodyPr/>
                    <a:lstStyle/>
                    <a:p>
                      <a:r>
                        <a:rPr lang="en-US" dirty="0" smtClean="0"/>
                        <a:t>Solid phase </a:t>
                      </a:r>
                    </a:p>
                    <a:p>
                      <a:r>
                        <a:rPr lang="en-US" dirty="0" smtClean="0"/>
                        <a:t>  contact</a:t>
                      </a:r>
                      <a:endParaRPr lang="en-IN" dirty="0"/>
                    </a:p>
                  </a:txBody>
                  <a:tcPr/>
                </a:tc>
                <a:tc>
                  <a:txBody>
                    <a:bodyPr/>
                    <a:lstStyle/>
                    <a:p>
                      <a:r>
                        <a:rPr lang="en-US" sz="1800" dirty="0" smtClean="0"/>
                        <a:t>Water around the particles get exhausted due</a:t>
                      </a:r>
                      <a:r>
                        <a:rPr lang="en-US" sz="1800" baseline="0" dirty="0" smtClean="0"/>
                        <a:t> to hydration and hence crystals tend to shrink which is opposed by outward thrust of crystal growth</a:t>
                      </a:r>
                      <a:endParaRPr lang="en-IN" sz="1800" dirty="0"/>
                    </a:p>
                  </a:txBody>
                  <a:tcPr/>
                </a:tc>
                <a:tc>
                  <a:txBody>
                    <a:bodyPr/>
                    <a:lstStyle/>
                    <a:p>
                      <a:r>
                        <a:rPr lang="en-US" sz="1800" dirty="0" smtClean="0"/>
                        <a:t>Since lost</a:t>
                      </a:r>
                      <a:r>
                        <a:rPr lang="en-US" sz="1800" baseline="0" dirty="0" smtClean="0"/>
                        <a:t> water molecules are replaced by new water molecules, the growth of crystal is not opposed by the shrinkage and the particles are separated as crystal grow</a:t>
                      </a:r>
                      <a:endParaRPr lang="en-IN" sz="1800" dirty="0"/>
                    </a:p>
                  </a:txBody>
                  <a:tcPr/>
                </a:tc>
              </a:tr>
              <a:tr h="1138379">
                <a:tc>
                  <a:txBody>
                    <a:bodyPr/>
                    <a:lstStyle/>
                    <a:p>
                      <a:r>
                        <a:rPr lang="en-US" dirty="0" smtClean="0"/>
                        <a:t>Expansion</a:t>
                      </a:r>
                      <a:endParaRPr lang="en-IN" dirty="0"/>
                    </a:p>
                  </a:txBody>
                  <a:tcPr/>
                </a:tc>
                <a:tc>
                  <a:txBody>
                    <a:bodyPr/>
                    <a:lstStyle/>
                    <a:p>
                      <a:r>
                        <a:rPr lang="en-US" dirty="0" smtClean="0"/>
                        <a:t>The crystals become more entangled &amp; intermeshe</a:t>
                      </a:r>
                      <a:r>
                        <a:rPr lang="en-US" baseline="0" dirty="0" smtClean="0"/>
                        <a:t>d with each other and inhibits expansion</a:t>
                      </a:r>
                      <a:endParaRPr lang="en-IN" dirty="0"/>
                    </a:p>
                  </a:txBody>
                  <a:tcPr/>
                </a:tc>
                <a:tc>
                  <a:txBody>
                    <a:bodyPr/>
                    <a:lstStyle/>
                    <a:p>
                      <a:r>
                        <a:rPr lang="en-US" dirty="0" smtClean="0"/>
                        <a:t>Since there</a:t>
                      </a:r>
                      <a:r>
                        <a:rPr lang="en-US" baseline="0" dirty="0" smtClean="0"/>
                        <a:t> is no loss of water, the intermeshing of crystal takes long time and hence expansion  goes undisturbed</a:t>
                      </a:r>
                      <a:endParaRPr lang="en-IN" dirty="0"/>
                    </a:p>
                  </a:txBody>
                  <a:tcPr/>
                </a:tc>
              </a:tr>
              <a:tr h="901645">
                <a:tc>
                  <a:txBody>
                    <a:bodyPr/>
                    <a:lstStyle/>
                    <a:p>
                      <a:r>
                        <a:rPr lang="en-US" dirty="0" smtClean="0"/>
                        <a:t>Termination</a:t>
                      </a:r>
                      <a:endParaRPr lang="en-IN" dirty="0"/>
                    </a:p>
                  </a:txBody>
                  <a:tcPr/>
                </a:tc>
                <a:tc>
                  <a:txBody>
                    <a:bodyPr/>
                    <a:lstStyle/>
                    <a:p>
                      <a:r>
                        <a:rPr lang="en-US" dirty="0" smtClean="0"/>
                        <a:t>The crystals</a:t>
                      </a:r>
                      <a:r>
                        <a:rPr lang="en-US" baseline="0" dirty="0" smtClean="0"/>
                        <a:t> undergo further entangling with each other . Water is further lost</a:t>
                      </a:r>
                      <a:endParaRPr lang="en-IN" dirty="0"/>
                    </a:p>
                  </a:txBody>
                  <a:tcPr/>
                </a:tc>
                <a:tc>
                  <a:txBody>
                    <a:bodyPr/>
                    <a:lstStyle/>
                    <a:p>
                      <a:r>
                        <a:rPr lang="en-US" dirty="0" smtClean="0"/>
                        <a:t>Crystal</a:t>
                      </a:r>
                      <a:r>
                        <a:rPr lang="en-US" baseline="0" dirty="0" smtClean="0"/>
                        <a:t> expansions continue without any disturbances</a:t>
                      </a:r>
                    </a:p>
                    <a:p>
                      <a:endParaRPr lang="en-IN" dirty="0"/>
                    </a:p>
                  </a:txBody>
                  <a:tcPr/>
                </a:tc>
              </a:tr>
            </a:tbl>
          </a:graphicData>
        </a:graphic>
      </p:graphicFrame>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latin typeface="Agency FB" pitchFamily="34" charset="0"/>
              </a:rPr>
              <a:t>Difference between Normal &amp; Hygroscopic setting expansion</a:t>
            </a:r>
            <a:endParaRPr lang="en-IN" dirty="0"/>
          </a:p>
        </p:txBody>
      </p:sp>
      <p:sp>
        <p:nvSpPr>
          <p:cNvPr id="3" name="Text Placeholder 2"/>
          <p:cNvSpPr>
            <a:spLocks noGrp="1"/>
          </p:cNvSpPr>
          <p:nvPr>
            <p:ph type="body" idx="1"/>
          </p:nvPr>
        </p:nvSpPr>
        <p:spPr>
          <a:xfrm>
            <a:off x="467544" y="4077072"/>
            <a:ext cx="4040188" cy="838200"/>
          </a:xfrm>
        </p:spPr>
        <p:txBody>
          <a:bodyPr/>
          <a:lstStyle/>
          <a:p>
            <a:r>
              <a:rPr lang="en-IN" dirty="0" smtClean="0"/>
              <a:t>Normal setting expansion when placed in air </a:t>
            </a:r>
          </a:p>
          <a:p>
            <a:endParaRPr lang="en-IN" dirty="0"/>
          </a:p>
        </p:txBody>
      </p:sp>
      <p:sp>
        <p:nvSpPr>
          <p:cNvPr id="4" name="Text Placeholder 3"/>
          <p:cNvSpPr>
            <a:spLocks noGrp="1"/>
          </p:cNvSpPr>
          <p:nvPr>
            <p:ph type="body" sz="half" idx="3"/>
          </p:nvPr>
        </p:nvSpPr>
        <p:spPr>
          <a:xfrm>
            <a:off x="4716016" y="4149080"/>
            <a:ext cx="4041775" cy="838200"/>
          </a:xfrm>
        </p:spPr>
        <p:txBody>
          <a:bodyPr/>
          <a:lstStyle/>
          <a:p>
            <a:r>
              <a:rPr lang="en-IN" dirty="0" smtClean="0"/>
              <a:t>Hygroscopic setting expansion</a:t>
            </a:r>
          </a:p>
          <a:p>
            <a:endParaRPr lang="en-IN" dirty="0"/>
          </a:p>
        </p:txBody>
      </p:sp>
      <p:pic>
        <p:nvPicPr>
          <p:cNvPr id="3074" name="Picture 2" descr="C:\Users\sreeranga\Pictures\CAM00109_1.jpg"/>
          <p:cNvPicPr>
            <a:picLocks noGrp="1" noChangeAspect="1" noChangeArrowheads="1"/>
          </p:cNvPicPr>
          <p:nvPr>
            <p:ph sz="quarter" idx="2"/>
          </p:nvPr>
        </p:nvPicPr>
        <p:blipFill>
          <a:blip r:embed="rId2" cstate="print"/>
          <a:stretch>
            <a:fillRect/>
          </a:stretch>
        </p:blipFill>
        <p:spPr bwMode="auto">
          <a:xfrm>
            <a:off x="457301" y="3041722"/>
            <a:ext cx="4039985" cy="893618"/>
          </a:xfrm>
          <a:prstGeom prst="rect">
            <a:avLst/>
          </a:prstGeom>
          <a:noFill/>
        </p:spPr>
      </p:pic>
      <p:pic>
        <p:nvPicPr>
          <p:cNvPr id="3075" name="Picture 3" descr="C:\Users\sreeranga\Pictures\CAM00109_2.jpg"/>
          <p:cNvPicPr>
            <a:picLocks noGrp="1" noChangeAspect="1" noChangeArrowheads="1"/>
          </p:cNvPicPr>
          <p:nvPr>
            <p:ph sz="quarter" idx="4"/>
          </p:nvPr>
        </p:nvPicPr>
        <p:blipFill>
          <a:blip r:embed="rId3" cstate="print"/>
          <a:stretch>
            <a:fillRect/>
          </a:stretch>
        </p:blipFill>
        <p:spPr bwMode="auto">
          <a:xfrm>
            <a:off x="4645920" y="3081208"/>
            <a:ext cx="4039985" cy="81464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10" name="TextBox 9"/>
          <p:cNvSpPr txBox="1"/>
          <p:nvPr/>
        </p:nvSpPr>
        <p:spPr>
          <a:xfrm>
            <a:off x="179512" y="260648"/>
            <a:ext cx="8964488" cy="6370975"/>
          </a:xfrm>
          <a:prstGeom prst="rect">
            <a:avLst/>
          </a:prstGeom>
          <a:noFill/>
        </p:spPr>
        <p:txBody>
          <a:bodyPr wrap="square" rtlCol="0">
            <a:spAutoFit/>
          </a:bodyPr>
          <a:lstStyle/>
          <a:p>
            <a:r>
              <a:rPr lang="en-IN" sz="2400" dirty="0" smtClean="0"/>
              <a:t>Lower the W/P ratio &amp; a longer mixing time increases setting expansion, since these factors increases the nuclear density.</a:t>
            </a:r>
          </a:p>
          <a:p>
            <a:endParaRPr lang="en-IN" sz="2400" dirty="0" smtClean="0"/>
          </a:p>
          <a:p>
            <a:r>
              <a:rPr lang="en-IN" sz="2400" dirty="0" smtClean="0"/>
              <a:t>At higher W/P ratios, fewer nuclei of crystallization per unit volume are present than with that of lower W/P ratio.</a:t>
            </a:r>
          </a:p>
          <a:p>
            <a:endParaRPr lang="en-IN" sz="2400" dirty="0" smtClean="0"/>
          </a:p>
          <a:p>
            <a:r>
              <a:rPr lang="en-IN" sz="2400" dirty="0" smtClean="0"/>
              <a:t>In cases of higher W/P ratio inter-nuclear spaces will be more &amp; there is lesser growth interaction of di-hydrate crystals resulting in lesser outward thrust.</a:t>
            </a:r>
          </a:p>
          <a:p>
            <a:endParaRPr lang="en-IN" sz="2400" dirty="0" smtClean="0"/>
          </a:p>
          <a:p>
            <a:r>
              <a:rPr lang="en-IN" sz="2400" dirty="0" smtClean="0"/>
              <a:t>The most effective method of controlling the setting expansion is by adding chemicals by the manufacturer.</a:t>
            </a:r>
          </a:p>
          <a:p>
            <a:endParaRPr lang="en-IN" sz="2400" dirty="0" smtClean="0"/>
          </a:p>
          <a:p>
            <a:r>
              <a:rPr lang="en-IN" sz="2400" dirty="0" smtClean="0"/>
              <a:t>Increased </a:t>
            </a:r>
            <a:r>
              <a:rPr lang="en-IN" sz="2400" dirty="0" err="1" smtClean="0"/>
              <a:t>spatulation</a:t>
            </a:r>
            <a:r>
              <a:rPr lang="en-IN" sz="2400" dirty="0" smtClean="0"/>
              <a:t> increases setting expansion.</a:t>
            </a:r>
          </a:p>
          <a:p>
            <a:endParaRPr lang="en-IN" sz="2400" dirty="0" smtClean="0"/>
          </a:p>
          <a:p>
            <a:r>
              <a:rPr lang="en-IN" sz="2400" dirty="0" smtClean="0"/>
              <a:t>Setting expansion can be reduced by adding Potassium Sulphate, Sodium Chloride or Borax.</a:t>
            </a:r>
            <a:endParaRPr lang="en-IN" sz="2400" dirty="0"/>
          </a:p>
        </p:txBody>
      </p:sp>
      <p:pic>
        <p:nvPicPr>
          <p:cNvPr id="1027" name="Picture 3" descr="C:\Users\sreeranga\Desktop\Untitled.jpg"/>
          <p:cNvPicPr>
            <a:picLocks noChangeAspect="1" noChangeArrowheads="1"/>
          </p:cNvPicPr>
          <p:nvPr/>
        </p:nvPicPr>
        <p:blipFill>
          <a:blip r:embed="rId2" cstate="print"/>
          <a:srcRect/>
          <a:stretch>
            <a:fillRect/>
          </a:stretch>
        </p:blipFill>
        <p:spPr bwMode="auto">
          <a:xfrm>
            <a:off x="899592" y="1772816"/>
            <a:ext cx="7496819" cy="2937619"/>
          </a:xfrm>
          <a:prstGeom prst="rect">
            <a:avLst/>
          </a:prstGeom>
          <a:noFill/>
        </p:spPr>
      </p:pic>
      <p:sp>
        <p:nvSpPr>
          <p:cNvPr id="14" name="Rounded Rectangle 13">
            <a:hlinkClick r:id="rId3" action="ppaction://hlinksldjump"/>
          </p:cNvPr>
          <p:cNvSpPr/>
          <p:nvPr/>
        </p:nvSpPr>
        <p:spPr>
          <a:xfrm>
            <a:off x="8244408" y="6309320"/>
            <a:ext cx="43204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67544" y="260648"/>
            <a:ext cx="7776864" cy="646331"/>
          </a:xfrm>
          <a:prstGeom prst="rect">
            <a:avLst/>
          </a:prstGeom>
          <a:noFill/>
        </p:spPr>
        <p:txBody>
          <a:bodyPr wrap="square" rtlCol="0">
            <a:spAutoFit/>
          </a:bodyPr>
          <a:lstStyle/>
          <a:p>
            <a:r>
              <a:rPr lang="en-IN" sz="3600" b="1" u="sng" dirty="0" smtClean="0"/>
              <a:t>Control of setting Expansion:</a:t>
            </a:r>
            <a:endParaRPr lang="en-IN" sz="3600"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xit" presetSubtype="0" fill="hold" grpId="0" nodeType="clickEffect">
                                  <p:stCondLst>
                                    <p:cond delay="0"/>
                                  </p:stCondLst>
                                  <p:childTnLst>
                                    <p:animScale>
                                      <p:cBhvr>
                                        <p:cTn id="6" dur="1000" accel="50000">
                                          <p:stCondLst>
                                            <p:cond delay="0"/>
                                          </p:stCondLst>
                                        </p:cTn>
                                        <p:tgtEl>
                                          <p:spTgt spid="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7" dur="1000" accel="50000">
                                          <p:stCondLst>
                                            <p:cond delay="0"/>
                                          </p:stCondLst>
                                        </p:cTn>
                                        <p:tgtEl>
                                          <p:spTgt spid="5"/>
                                        </p:tgtEl>
                                        <p:attrNameLst>
                                          <p:attrName>ppt_x</p:attrName>
                                          <p:attrName>ppt_y</p:attrName>
                                        </p:attrNameLst>
                                      </p:cBhvr>
                                    </p:animMotion>
                                    <p:animEffect transition="out" filter="fade">
                                      <p:cBhvr>
                                        <p:cTn id="8" dur="1000"/>
                                        <p:tgtEl>
                                          <p:spTgt spid="5"/>
                                        </p:tgtEl>
                                      </p:cBhvr>
                                    </p:animEffect>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1"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900" decel="100000" fill="hold"/>
                                        <p:tgtEl>
                                          <p:spTgt spid="10"/>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000"/>
                                        <p:tgtEl>
                                          <p:spTgt spid="10"/>
                                        </p:tgtEl>
                                      </p:cBhvr>
                                    </p:animEffect>
                                    <p:set>
                                      <p:cBhvr>
                                        <p:cTn id="22" dur="1" fill="hold">
                                          <p:stCondLst>
                                            <p:cond delay="1999"/>
                                          </p:stCondLst>
                                        </p:cTn>
                                        <p:tgtEl>
                                          <p:spTgt spid="1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fade">
                                      <p:cBhvr>
                                        <p:cTn id="25"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692696"/>
            <a:ext cx="8424936" cy="2062103"/>
          </a:xfrm>
          <a:prstGeom prst="rect">
            <a:avLst/>
          </a:prstGeom>
        </p:spPr>
        <p:txBody>
          <a:bodyPr wrap="square">
            <a:spAutoFit/>
          </a:bodyPr>
          <a:lstStyle/>
          <a:p>
            <a:pPr>
              <a:buNone/>
            </a:pPr>
            <a:r>
              <a:rPr lang="en-US" sz="3200" dirty="0" smtClean="0"/>
              <a:t>Q3) What are the types of gypsum products used in Dentistry? Describe the theories of setting reaction &amp; various factors which affect the dimensional stability of dental stone. </a:t>
            </a: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686800" cy="838200"/>
          </a:xfrm>
        </p:spPr>
        <p:txBody>
          <a:bodyPr>
            <a:noAutofit/>
          </a:bodyPr>
          <a:lstStyle/>
          <a:p>
            <a:r>
              <a:rPr lang="en-US" sz="3200" b="1" i="1" dirty="0" smtClean="0"/>
              <a:t>A3) </a:t>
            </a:r>
            <a:r>
              <a:rPr lang="en-US" sz="3200" b="1" i="1" u="sng" dirty="0" smtClean="0"/>
              <a:t>Types of gypsum products and their uses in   various aspects of dentistry</a:t>
            </a:r>
            <a:endParaRPr lang="en-IN" sz="3200" b="1" i="1" u="sng" dirty="0"/>
          </a:p>
        </p:txBody>
      </p:sp>
      <p:sp>
        <p:nvSpPr>
          <p:cNvPr id="3" name="Content Placeholder 2"/>
          <p:cNvSpPr>
            <a:spLocks noGrp="1"/>
          </p:cNvSpPr>
          <p:nvPr>
            <p:ph idx="1"/>
          </p:nvPr>
        </p:nvSpPr>
        <p:spPr>
          <a:xfrm>
            <a:off x="179512" y="1412776"/>
            <a:ext cx="8812088" cy="5256584"/>
          </a:xfrm>
        </p:spPr>
        <p:txBody>
          <a:bodyPr>
            <a:normAutofit lnSpcReduction="10000"/>
          </a:bodyPr>
          <a:lstStyle/>
          <a:p>
            <a:pPr>
              <a:buClr>
                <a:srgbClr val="0070C0"/>
              </a:buClr>
              <a:buFont typeface="Wingdings" pitchFamily="2" charset="2"/>
              <a:buChar char="Ø"/>
            </a:pPr>
            <a:r>
              <a:rPr lang="en-US" sz="2800" b="1" i="1" u="sng" dirty="0" smtClean="0"/>
              <a:t>Type I plaster / Impression plaster </a:t>
            </a:r>
            <a:r>
              <a:rPr lang="en-US" dirty="0" smtClean="0"/>
              <a:t>:</a:t>
            </a:r>
          </a:p>
          <a:p>
            <a:pPr>
              <a:buClr>
                <a:srgbClr val="0070C0"/>
              </a:buClr>
              <a:buFont typeface="Wingdings" pitchFamily="2" charset="2"/>
              <a:buChar char="§"/>
            </a:pPr>
            <a:r>
              <a:rPr lang="en-US" dirty="0" smtClean="0"/>
              <a:t> </a:t>
            </a:r>
            <a:r>
              <a:rPr lang="en-US" sz="2800" i="1" dirty="0" smtClean="0"/>
              <a:t>It is used making primary impression of edentulous oral cavity in complete denture fabrication.                            (It is now replaced by elastomers and hydrocolloids as they are less rigid materials)</a:t>
            </a:r>
          </a:p>
          <a:p>
            <a:pPr>
              <a:buClr>
                <a:srgbClr val="0070C0"/>
              </a:buClr>
              <a:buFont typeface="Wingdings" pitchFamily="2" charset="2"/>
              <a:buChar char="§"/>
            </a:pPr>
            <a:r>
              <a:rPr lang="en-US" sz="2800" i="1" dirty="0" smtClean="0"/>
              <a:t> It is composed of plaster of Paris and is colored and flavored to make them  more acceptable for patient .    </a:t>
            </a:r>
          </a:p>
          <a:p>
            <a:pPr>
              <a:buClr>
                <a:srgbClr val="0070C0"/>
              </a:buClr>
              <a:buFont typeface="Wingdings" pitchFamily="2" charset="2"/>
              <a:buChar char="§"/>
            </a:pPr>
            <a:r>
              <a:rPr lang="en-US" sz="2800" i="1" dirty="0" smtClean="0"/>
              <a:t> Few modifiers are added to regulate the setting time and expansion</a:t>
            </a:r>
          </a:p>
          <a:p>
            <a:pPr>
              <a:buClr>
                <a:srgbClr val="0070C0"/>
              </a:buClr>
              <a:buNone/>
            </a:pPr>
            <a:endParaRPr lang="en-US" sz="2800" i="1" dirty="0" smtClean="0"/>
          </a:p>
          <a:p>
            <a:pPr>
              <a:buClr>
                <a:srgbClr val="0070C0"/>
              </a:buClr>
              <a:buNone/>
            </a:pPr>
            <a:r>
              <a:rPr lang="en-US" sz="2800" i="1" dirty="0" smtClean="0"/>
              <a:t>       </a:t>
            </a:r>
            <a:endParaRPr lang="en-IN" dirty="0"/>
          </a:p>
        </p:txBody>
      </p:sp>
    </p:spTree>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86800" cy="838200"/>
          </a:xfrm>
        </p:spPr>
        <p:txBody>
          <a:bodyPr>
            <a:noAutofit/>
          </a:bodyPr>
          <a:lstStyle/>
          <a:p>
            <a:r>
              <a:rPr lang="en-US" sz="3600" b="1" i="1" u="sng" dirty="0" smtClean="0"/>
              <a:t>Types of gypsum products and their uses in various aspects of dentistry </a:t>
            </a:r>
            <a:r>
              <a:rPr lang="en-US" sz="3600" i="1" u="sng" dirty="0" smtClean="0"/>
              <a:t>(contd.)</a:t>
            </a:r>
            <a:endParaRPr lang="en-IN" sz="3600" dirty="0"/>
          </a:p>
        </p:txBody>
      </p:sp>
      <p:sp>
        <p:nvSpPr>
          <p:cNvPr id="3" name="Content Placeholder 2"/>
          <p:cNvSpPr>
            <a:spLocks noGrp="1"/>
          </p:cNvSpPr>
          <p:nvPr>
            <p:ph idx="1"/>
          </p:nvPr>
        </p:nvSpPr>
        <p:spPr>
          <a:xfrm>
            <a:off x="251520" y="1124744"/>
            <a:ext cx="8740080" cy="5544616"/>
          </a:xfrm>
        </p:spPr>
        <p:txBody>
          <a:bodyPr>
            <a:normAutofit/>
          </a:bodyPr>
          <a:lstStyle/>
          <a:p>
            <a:pPr>
              <a:buClr>
                <a:srgbClr val="0070C0"/>
              </a:buClr>
              <a:buFont typeface="Wingdings" pitchFamily="2" charset="2"/>
              <a:buChar char="Ø"/>
            </a:pPr>
            <a:r>
              <a:rPr lang="en-US" sz="2800" b="1" i="1" u="sng" dirty="0" smtClean="0"/>
              <a:t>Type II dental plaster (</a:t>
            </a:r>
            <a:r>
              <a:rPr lang="en-US" sz="2800" i="1" dirty="0" smtClean="0"/>
              <a:t>Model plaster)</a:t>
            </a:r>
          </a:p>
          <a:p>
            <a:pPr>
              <a:buClr>
                <a:srgbClr val="0070C0"/>
              </a:buClr>
              <a:buFont typeface="Wingdings" pitchFamily="2" charset="2"/>
              <a:buChar char="§"/>
            </a:pPr>
            <a:r>
              <a:rPr lang="en-US" sz="2800" i="1" dirty="0" smtClean="0"/>
              <a:t>   It is used in producing study cast or primary cast </a:t>
            </a:r>
          </a:p>
          <a:p>
            <a:pPr>
              <a:buClr>
                <a:srgbClr val="0070C0"/>
              </a:buClr>
              <a:buFont typeface="Wingdings" pitchFamily="2" charset="2"/>
              <a:buChar char="§"/>
            </a:pPr>
            <a:r>
              <a:rPr lang="en-US" sz="2800" i="1" dirty="0" smtClean="0"/>
              <a:t>   It is used to fill flasks during complete denture constructions </a:t>
            </a:r>
          </a:p>
          <a:p>
            <a:pPr>
              <a:buClr>
                <a:srgbClr val="0070C0"/>
              </a:buClr>
              <a:buFont typeface="Wingdings" pitchFamily="2" charset="2"/>
              <a:buChar char="§"/>
            </a:pPr>
            <a:r>
              <a:rPr lang="en-US" sz="2800" i="1" dirty="0" smtClean="0"/>
              <a:t>   It is marketed in the natural white </a:t>
            </a:r>
            <a:r>
              <a:rPr lang="en-US" sz="2800" i="1" dirty="0" err="1" smtClean="0"/>
              <a:t>colour</a:t>
            </a:r>
            <a:r>
              <a:rPr lang="en-US" sz="2800" i="1" dirty="0" smtClean="0"/>
              <a:t> .</a:t>
            </a:r>
          </a:p>
          <a:p>
            <a:pPr>
              <a:buClr>
                <a:srgbClr val="0070C0"/>
              </a:buClr>
              <a:buFont typeface="Wingdings" pitchFamily="2" charset="2"/>
              <a:buChar char="v"/>
            </a:pPr>
            <a:r>
              <a:rPr lang="en-US" sz="2800" b="1" i="1" dirty="0" smtClean="0">
                <a:effectLst>
                  <a:outerShdw blurRad="38100" dist="38100" dir="2700000" algn="tl">
                    <a:srgbClr val="000000">
                      <a:alpha val="43137"/>
                    </a:srgbClr>
                  </a:outerShdw>
                </a:effectLst>
              </a:rPr>
              <a:t>Requisites for a dental plaster</a:t>
            </a:r>
          </a:p>
          <a:p>
            <a:pPr lvl="1">
              <a:buClr>
                <a:srgbClr val="0070C0"/>
              </a:buClr>
              <a:buFont typeface="Wingdings" pitchFamily="2" charset="2"/>
              <a:buChar char="§"/>
            </a:pPr>
            <a:r>
              <a:rPr lang="en-US" sz="2400" b="1" i="1" dirty="0" smtClean="0">
                <a:effectLst>
                  <a:outerShdw blurRad="38100" dist="38100" dir="2700000" algn="tl">
                    <a:srgbClr val="000000">
                      <a:alpha val="43137"/>
                    </a:srgbClr>
                  </a:outerShdw>
                </a:effectLst>
              </a:rPr>
              <a:t> </a:t>
            </a:r>
            <a:r>
              <a:rPr lang="en-US" sz="2400" i="1" dirty="0" smtClean="0"/>
              <a:t>It should set fast but should have enough time for manipulation.</a:t>
            </a:r>
          </a:p>
          <a:p>
            <a:pPr lvl="1">
              <a:buClr>
                <a:srgbClr val="0070C0"/>
              </a:buClr>
              <a:buFont typeface="Wingdings" pitchFamily="2" charset="2"/>
              <a:buChar char="§"/>
            </a:pPr>
            <a:r>
              <a:rPr lang="en-US" sz="2400" i="1" dirty="0" smtClean="0"/>
              <a:t>It  should set to a very hard and strong mass.</a:t>
            </a:r>
          </a:p>
          <a:p>
            <a:pPr lvl="1">
              <a:buClr>
                <a:srgbClr val="0070C0"/>
              </a:buClr>
              <a:buFont typeface="Wingdings" pitchFamily="2" charset="2"/>
              <a:buChar char="§"/>
            </a:pPr>
            <a:r>
              <a:rPr lang="en-US" sz="2400" i="1" dirty="0" smtClean="0"/>
              <a:t>It should neither expand nor contract appreciably.</a:t>
            </a:r>
          </a:p>
          <a:p>
            <a:pPr lvl="1">
              <a:buClr>
                <a:srgbClr val="0070C0"/>
              </a:buClr>
              <a:buFont typeface="Wingdings" pitchFamily="2" charset="2"/>
              <a:buChar char="§"/>
            </a:pPr>
            <a:r>
              <a:rPr lang="en-US" sz="2400" i="1" dirty="0" smtClean="0"/>
              <a:t>It should not lose its strength when subjected to </a:t>
            </a:r>
            <a:r>
              <a:rPr lang="en-US" sz="2400" i="1" dirty="0" err="1" smtClean="0"/>
              <a:t>moulding</a:t>
            </a:r>
            <a:r>
              <a:rPr lang="en-US" sz="2400" i="1" dirty="0" smtClean="0"/>
              <a:t> and curing procedures</a:t>
            </a:r>
            <a:endParaRPr lang="en-IN" sz="2400" i="1" dirty="0"/>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smtClean="0">
                <a:effectLst>
                  <a:outerShdw blurRad="38100" dist="38100" dir="2700000" algn="tl">
                    <a:srgbClr val="000000">
                      <a:alpha val="43137"/>
                    </a:srgbClr>
                  </a:outerShdw>
                  <a:reflection blurRad="12700" stA="48000" endA="300" endPos="55000" dir="5400000" sy="-90000" algn="bl" rotWithShape="0"/>
                </a:effectLst>
              </a:rPr>
              <a:t/>
            </a:r>
            <a:br>
              <a:rPr lang="en-US" i="1" u="sng" dirty="0" smtClean="0">
                <a:effectLst>
                  <a:outerShdw blurRad="38100" dist="38100" dir="2700000" algn="tl">
                    <a:srgbClr val="000000">
                      <a:alpha val="43137"/>
                    </a:srgbClr>
                  </a:outerShdw>
                  <a:reflection blurRad="12700" stA="48000" endA="300" endPos="55000" dir="5400000" sy="-90000" algn="bl" rotWithShape="0"/>
                </a:effectLst>
              </a:rPr>
            </a:br>
            <a:endParaRPr lang="en-IN" b="1" i="1" u="sng" dirty="0">
              <a:effectLst>
                <a:outerShdw blurRad="38100" dist="38100" dir="2700000" algn="tl">
                  <a:srgbClr val="000000">
                    <a:alpha val="43137"/>
                  </a:srgbClr>
                </a:outerShdw>
                <a:reflection blurRad="12700" stA="48000" endA="300" endPos="55000" dir="5400000" sy="-90000" algn="bl" rotWithShape="0"/>
              </a:effectLst>
            </a:endParaRPr>
          </a:p>
        </p:txBody>
      </p:sp>
      <p:sp>
        <p:nvSpPr>
          <p:cNvPr id="3" name="Content Placeholder 2"/>
          <p:cNvSpPr>
            <a:spLocks noGrp="1"/>
          </p:cNvSpPr>
          <p:nvPr>
            <p:ph idx="1"/>
          </p:nvPr>
        </p:nvSpPr>
        <p:spPr>
          <a:xfrm>
            <a:off x="0" y="188640"/>
            <a:ext cx="8812088" cy="5616624"/>
          </a:xfrm>
        </p:spPr>
        <p:txBody>
          <a:bodyPr>
            <a:normAutofit/>
          </a:bodyPr>
          <a:lstStyle/>
          <a:p>
            <a:pPr>
              <a:buClr>
                <a:srgbClr val="0070C0"/>
              </a:buClr>
              <a:buNone/>
            </a:pPr>
            <a:endParaRPr lang="en-US" sz="2400" dirty="0" smtClean="0"/>
          </a:p>
          <a:p>
            <a:pPr>
              <a:buClr>
                <a:srgbClr val="0070C0"/>
              </a:buClr>
              <a:buFont typeface="Wingdings" pitchFamily="2" charset="2"/>
              <a:buChar char="Ø"/>
            </a:pPr>
            <a:r>
              <a:rPr lang="en-US" sz="2400" dirty="0" smtClean="0"/>
              <a:t>   </a:t>
            </a:r>
            <a:r>
              <a:rPr lang="en-US" sz="2400" i="1" dirty="0" smtClean="0"/>
              <a:t>It is a </a:t>
            </a:r>
            <a:r>
              <a:rPr lang="el-GR" sz="2400" i="1" dirty="0" smtClean="0"/>
              <a:t>β</a:t>
            </a:r>
            <a:r>
              <a:rPr lang="en-US" sz="2400" i="1" dirty="0" smtClean="0"/>
              <a:t> form of Calcium sulfate Hemihydrate  </a:t>
            </a:r>
          </a:p>
          <a:p>
            <a:pPr>
              <a:buClr>
                <a:srgbClr val="0070C0"/>
              </a:buClr>
              <a:buFont typeface="Wingdings" pitchFamily="2" charset="2"/>
              <a:buChar char="Ø"/>
            </a:pPr>
            <a:r>
              <a:rPr lang="en-US" sz="2400" i="1" dirty="0" smtClean="0"/>
              <a:t>   It has an irregular orthorhombic crystal shape with capillary pores and requires more water for hydration to get converted in calcium sulfate dihydrate </a:t>
            </a:r>
          </a:p>
          <a:p>
            <a:pPr>
              <a:buClr>
                <a:srgbClr val="0070C0"/>
              </a:buClr>
              <a:buFont typeface="Wingdings" pitchFamily="2" charset="2"/>
              <a:buChar char="Ø"/>
            </a:pPr>
            <a:r>
              <a:rPr lang="en-US" sz="2400" i="1" dirty="0" smtClean="0"/>
              <a:t>   It should have a water powder ratio of 0.45 – 0.5 </a:t>
            </a:r>
          </a:p>
          <a:p>
            <a:pPr>
              <a:buClr>
                <a:srgbClr val="0070C0"/>
              </a:buClr>
              <a:buFont typeface="Wingdings" pitchFamily="2" charset="2"/>
              <a:buChar char="Ø"/>
            </a:pPr>
            <a:endParaRPr lang="en-IN" sz="2400" dirty="0"/>
          </a:p>
        </p:txBody>
      </p:sp>
      <p:pic>
        <p:nvPicPr>
          <p:cNvPr id="4" name="Picture 17" descr="plaster of paris"/>
          <p:cNvPicPr>
            <a:picLocks noChangeAspect="1" noChangeArrowheads="1"/>
          </p:cNvPicPr>
          <p:nvPr/>
        </p:nvPicPr>
        <p:blipFill>
          <a:blip r:embed="rId2" cstate="print">
            <a:lum bright="-30000"/>
          </a:blip>
          <a:srcRect/>
          <a:stretch>
            <a:fillRect/>
          </a:stretch>
        </p:blipFill>
        <p:spPr>
          <a:xfrm>
            <a:off x="2051720" y="3068960"/>
            <a:ext cx="4464496" cy="3322044"/>
          </a:xfrm>
          <a:prstGeom prst="rect">
            <a:avLst/>
          </a:prstGeom>
          <a:noFill/>
          <a:ln/>
        </p:spPr>
      </p:pic>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68072" cy="908720"/>
          </a:xfrm>
        </p:spPr>
        <p:txBody>
          <a:bodyPr>
            <a:noAutofit/>
          </a:bodyPr>
          <a:lstStyle/>
          <a:p>
            <a:r>
              <a:rPr lang="en-US" sz="3600" b="1" i="1" u="sng" dirty="0" smtClean="0"/>
              <a:t>Types of gypsum products and their uses in various aspects of dentistry </a:t>
            </a:r>
            <a:r>
              <a:rPr lang="en-US" sz="3600" i="1" u="sng" dirty="0" smtClean="0"/>
              <a:t>(contd.)</a:t>
            </a:r>
            <a:endParaRPr lang="en-IN" sz="3600" dirty="0"/>
          </a:p>
        </p:txBody>
      </p:sp>
      <p:sp>
        <p:nvSpPr>
          <p:cNvPr id="3" name="Content Placeholder 2"/>
          <p:cNvSpPr>
            <a:spLocks noGrp="1"/>
          </p:cNvSpPr>
          <p:nvPr>
            <p:ph idx="1"/>
          </p:nvPr>
        </p:nvSpPr>
        <p:spPr>
          <a:xfrm>
            <a:off x="403920" y="1700808"/>
            <a:ext cx="8740080" cy="5544616"/>
          </a:xfrm>
        </p:spPr>
        <p:txBody>
          <a:bodyPr>
            <a:normAutofit/>
          </a:bodyPr>
          <a:lstStyle/>
          <a:p>
            <a:pPr>
              <a:buClr>
                <a:srgbClr val="00B0F0"/>
              </a:buClr>
              <a:buFont typeface="Wingdings" pitchFamily="2" charset="2"/>
              <a:buChar char="Ø"/>
            </a:pPr>
            <a:r>
              <a:rPr lang="en-US" dirty="0" smtClean="0"/>
              <a:t> </a:t>
            </a:r>
            <a:r>
              <a:rPr lang="en-US" b="1" i="1" u="sng" dirty="0" smtClean="0"/>
              <a:t>Type III Dental Stone:</a:t>
            </a:r>
          </a:p>
          <a:p>
            <a:pPr>
              <a:buClr>
                <a:srgbClr val="00B0F0"/>
              </a:buClr>
              <a:buFont typeface="Wingdings" pitchFamily="2" charset="2"/>
              <a:buChar char="§"/>
            </a:pPr>
            <a:r>
              <a:rPr lang="en-US" sz="2800" dirty="0" smtClean="0"/>
              <a:t>    </a:t>
            </a:r>
            <a:r>
              <a:rPr lang="en-US" sz="2800" i="1" dirty="0" smtClean="0"/>
              <a:t>It is an </a:t>
            </a:r>
            <a:r>
              <a:rPr lang="el-GR" sz="2800" dirty="0" smtClean="0"/>
              <a:t>α</a:t>
            </a:r>
            <a:r>
              <a:rPr lang="en-US" sz="2800" dirty="0" smtClean="0"/>
              <a:t> – form </a:t>
            </a:r>
            <a:r>
              <a:rPr lang="en-US" sz="2800" i="1" dirty="0" smtClean="0"/>
              <a:t> of calcium sulfate hemihydrate which is used in making master cast </a:t>
            </a:r>
          </a:p>
          <a:p>
            <a:pPr>
              <a:buClr>
                <a:srgbClr val="00B0F0"/>
              </a:buClr>
              <a:buFont typeface="Wingdings" pitchFamily="2" charset="2"/>
              <a:buChar char="§"/>
            </a:pPr>
            <a:r>
              <a:rPr lang="en-US" sz="2800" i="1" dirty="0" smtClean="0"/>
              <a:t>    It is marketed as </a:t>
            </a:r>
            <a:r>
              <a:rPr lang="en-US" sz="2800" i="1" dirty="0" err="1" smtClean="0"/>
              <a:t>coloured</a:t>
            </a:r>
            <a:r>
              <a:rPr lang="en-US" sz="2800" i="1" dirty="0" smtClean="0"/>
              <a:t> powder or cement . </a:t>
            </a:r>
          </a:p>
          <a:p>
            <a:pPr>
              <a:buClr>
                <a:srgbClr val="00B0F0"/>
              </a:buClr>
              <a:buFont typeface="Wingdings" pitchFamily="2" charset="2"/>
              <a:buChar char="§"/>
            </a:pPr>
            <a:r>
              <a:rPr lang="en-US" sz="2800" i="1" dirty="0" smtClean="0"/>
              <a:t>    It is preferred for casts used to process denture as the stone has adequate strength and hardness and denture can be easily removed after processing</a:t>
            </a:r>
          </a:p>
          <a:p>
            <a:pPr>
              <a:buClr>
                <a:srgbClr val="00B0F0"/>
              </a:buClr>
              <a:buFont typeface="Wingdings" pitchFamily="2" charset="2"/>
              <a:buChar char="§"/>
            </a:pPr>
            <a:r>
              <a:rPr lang="en-US" sz="2800" b="1" i="1" u="sng" dirty="0" smtClean="0">
                <a:effectLst>
                  <a:outerShdw blurRad="38100" dist="38100" dir="2700000" algn="tl">
                    <a:srgbClr val="000000">
                      <a:alpha val="43137"/>
                    </a:srgbClr>
                  </a:outerShdw>
                </a:effectLst>
              </a:rPr>
              <a:t>Requisites: </a:t>
            </a:r>
          </a:p>
          <a:p>
            <a:pPr>
              <a:buClr>
                <a:srgbClr val="00B0F0"/>
              </a:buClr>
              <a:buNone/>
            </a:pPr>
            <a:r>
              <a:rPr lang="en-US" sz="2800" dirty="0" smtClean="0">
                <a:effectLst>
                  <a:outerShdw blurRad="38100" dist="38100" dir="2700000" algn="tl">
                    <a:srgbClr val="000000">
                      <a:alpha val="43137"/>
                    </a:srgbClr>
                  </a:outerShdw>
                </a:effectLst>
              </a:rPr>
              <a:t>    Same as that of dental plaster</a:t>
            </a:r>
          </a:p>
          <a:p>
            <a:pPr>
              <a:buClr>
                <a:srgbClr val="00B0F0"/>
              </a:buClr>
              <a:buNone/>
            </a:pPr>
            <a:endParaRPr lang="en-US" sz="2800" i="1" dirty="0" smtClean="0"/>
          </a:p>
        </p:txBody>
      </p:sp>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668072" cy="1052736"/>
          </a:xfrm>
        </p:spPr>
        <p:txBody>
          <a:bodyPr>
            <a:normAutofit fontScale="90000"/>
          </a:bodyPr>
          <a:lstStyle/>
          <a:p>
            <a:r>
              <a:rPr lang="en-US" i="1" u="sng" dirty="0" smtClean="0">
                <a:effectLst>
                  <a:outerShdw blurRad="38100" dist="38100" dir="2700000" algn="tl">
                    <a:srgbClr val="000000">
                      <a:alpha val="43137"/>
                    </a:srgbClr>
                  </a:outerShdw>
                  <a:reflection blurRad="12700" stA="48000" endA="300" endPos="55000" dir="5400000" sy="-90000" algn="bl" rotWithShape="0"/>
                </a:effectLst>
              </a:rPr>
              <a:t/>
            </a:r>
            <a:br>
              <a:rPr lang="en-US" i="1" u="sng" dirty="0" smtClean="0">
                <a:effectLst>
                  <a:outerShdw blurRad="38100" dist="38100" dir="2700000" algn="tl">
                    <a:srgbClr val="000000">
                      <a:alpha val="43137"/>
                    </a:srgbClr>
                  </a:outerShdw>
                  <a:reflection blurRad="12700" stA="48000" endA="300" endPos="55000" dir="5400000" sy="-90000" algn="bl" rotWithShape="0"/>
                </a:effectLst>
              </a:rPr>
            </a:br>
            <a:endParaRPr lang="en-IN" dirty="0"/>
          </a:p>
        </p:txBody>
      </p:sp>
      <p:sp>
        <p:nvSpPr>
          <p:cNvPr id="3" name="Content Placeholder 2"/>
          <p:cNvSpPr>
            <a:spLocks noGrp="1"/>
          </p:cNvSpPr>
          <p:nvPr>
            <p:ph idx="1"/>
          </p:nvPr>
        </p:nvSpPr>
        <p:spPr>
          <a:xfrm>
            <a:off x="359024" y="188640"/>
            <a:ext cx="8784976" cy="5760640"/>
          </a:xfrm>
        </p:spPr>
        <p:txBody>
          <a:bodyPr>
            <a:normAutofit/>
          </a:bodyPr>
          <a:lstStyle/>
          <a:p>
            <a:pPr>
              <a:buClr>
                <a:srgbClr val="00B0F0"/>
              </a:buClr>
              <a:buNone/>
            </a:pPr>
            <a:endParaRPr lang="en-US" sz="2400" b="1" i="1" u="sng" dirty="0" smtClean="0"/>
          </a:p>
          <a:p>
            <a:pPr>
              <a:buClr>
                <a:srgbClr val="00B0F0"/>
              </a:buClr>
              <a:buFont typeface="Wingdings" pitchFamily="2" charset="2"/>
              <a:buChar char="Ø"/>
            </a:pPr>
            <a:r>
              <a:rPr lang="en-US" sz="2400" b="1" i="1" dirty="0" smtClean="0"/>
              <a:t>  </a:t>
            </a:r>
            <a:r>
              <a:rPr lang="en-US" sz="2400" i="1" dirty="0" smtClean="0"/>
              <a:t>It is an </a:t>
            </a:r>
            <a:r>
              <a:rPr lang="el-GR" sz="2400" i="1" dirty="0" smtClean="0"/>
              <a:t>α</a:t>
            </a:r>
            <a:r>
              <a:rPr lang="en-US" sz="2400" i="1" dirty="0" smtClean="0"/>
              <a:t> from of Calcium sulfate hemihydrate </a:t>
            </a:r>
          </a:p>
          <a:p>
            <a:pPr>
              <a:buClr>
                <a:srgbClr val="00B0F0"/>
              </a:buClr>
              <a:buFont typeface="Wingdings" pitchFamily="2" charset="2"/>
              <a:buChar char="Ø"/>
            </a:pPr>
            <a:r>
              <a:rPr lang="en-US" sz="2400" b="1" i="1" dirty="0" smtClean="0"/>
              <a:t>  </a:t>
            </a:r>
            <a:r>
              <a:rPr lang="en-US" sz="2400" i="1" dirty="0" smtClean="0"/>
              <a:t>It has a prismatic shape i.e. in the form of rods and prisms</a:t>
            </a:r>
          </a:p>
          <a:p>
            <a:pPr>
              <a:buClr>
                <a:srgbClr val="00B0F0"/>
              </a:buClr>
              <a:buFont typeface="Wingdings" pitchFamily="2" charset="2"/>
              <a:buChar char="Ø"/>
            </a:pPr>
            <a:r>
              <a:rPr lang="en-US" sz="2400" i="1" dirty="0" smtClean="0"/>
              <a:t>  When mixed with water  dental stone sets as a harder mass than does the dental plaster due to its more dense and prismatic structure.</a:t>
            </a:r>
          </a:p>
          <a:p>
            <a:pPr>
              <a:buClr>
                <a:srgbClr val="00B0F0"/>
              </a:buClr>
              <a:buFont typeface="Wingdings" pitchFamily="2" charset="2"/>
              <a:buChar char="Ø"/>
            </a:pPr>
            <a:r>
              <a:rPr lang="en-US" sz="2400" i="1" dirty="0" smtClean="0"/>
              <a:t>   Gypsum calcined under high pressure produced a better quality crystals of calcium sulfate hemihydrate</a:t>
            </a:r>
            <a:endParaRPr lang="en-IN" sz="2400" i="1" dirty="0"/>
          </a:p>
        </p:txBody>
      </p:sp>
      <p:pic>
        <p:nvPicPr>
          <p:cNvPr id="4" name="Picture 19" descr="Dental stone"/>
          <p:cNvPicPr>
            <a:picLocks noChangeAspect="1" noChangeArrowheads="1"/>
          </p:cNvPicPr>
          <p:nvPr/>
        </p:nvPicPr>
        <p:blipFill>
          <a:blip r:embed="rId2" cstate="print">
            <a:lum bright="-24000"/>
          </a:blip>
          <a:srcRect/>
          <a:stretch>
            <a:fillRect/>
          </a:stretch>
        </p:blipFill>
        <p:spPr>
          <a:xfrm>
            <a:off x="2411760" y="3501008"/>
            <a:ext cx="4248472" cy="3159680"/>
          </a:xfrm>
          <a:prstGeom prst="rect">
            <a:avLst/>
          </a:prstGeom>
          <a:noFill/>
          <a:ln/>
        </p:spPr>
      </p:pic>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686800" cy="838200"/>
          </a:xfrm>
        </p:spPr>
        <p:txBody>
          <a:bodyPr>
            <a:noAutofit/>
          </a:bodyPr>
          <a:lstStyle/>
          <a:p>
            <a:r>
              <a:rPr lang="en-US" sz="3600" b="1" i="1" u="sng" dirty="0" smtClean="0"/>
              <a:t>Types of gypsum products </a:t>
            </a:r>
            <a:r>
              <a:rPr lang="en-US" sz="3200" b="1" i="1" u="sng" dirty="0" smtClean="0"/>
              <a:t>and</a:t>
            </a:r>
            <a:r>
              <a:rPr lang="en-US" sz="3600" b="1" i="1" u="sng" dirty="0" smtClean="0"/>
              <a:t> their uses in various aspects of dentistry </a:t>
            </a:r>
            <a:r>
              <a:rPr lang="en-US" sz="3600" i="1" u="sng" dirty="0" smtClean="0"/>
              <a:t>(contd)</a:t>
            </a:r>
            <a:endParaRPr lang="en-IN" sz="3600" dirty="0"/>
          </a:p>
        </p:txBody>
      </p:sp>
      <p:sp>
        <p:nvSpPr>
          <p:cNvPr id="3" name="Content Placeholder 2"/>
          <p:cNvSpPr>
            <a:spLocks noGrp="1"/>
          </p:cNvSpPr>
          <p:nvPr>
            <p:ph idx="1"/>
          </p:nvPr>
        </p:nvSpPr>
        <p:spPr>
          <a:xfrm>
            <a:off x="0" y="1412776"/>
            <a:ext cx="9144000" cy="5661248"/>
          </a:xfrm>
        </p:spPr>
        <p:txBody>
          <a:bodyPr/>
          <a:lstStyle/>
          <a:p>
            <a:pPr>
              <a:buClr>
                <a:srgbClr val="0070C0"/>
              </a:buClr>
              <a:buFont typeface="Wingdings" pitchFamily="2" charset="2"/>
              <a:buChar char="Ø"/>
            </a:pPr>
            <a:r>
              <a:rPr lang="en-US" b="1" i="1" u="sng" dirty="0" smtClean="0">
                <a:effectLst>
                  <a:outerShdw blurRad="38100" dist="38100" dir="2700000" algn="tl">
                    <a:srgbClr val="000000">
                      <a:alpha val="43137"/>
                    </a:srgbClr>
                  </a:outerShdw>
                </a:effectLst>
              </a:rPr>
              <a:t>Dental Stone (High strength) </a:t>
            </a:r>
            <a:r>
              <a:rPr lang="en-US" i="1" u="sng" dirty="0" smtClean="0">
                <a:effectLst>
                  <a:outerShdw blurRad="38100" dist="38100" dir="2700000" algn="tl">
                    <a:srgbClr val="000000">
                      <a:alpha val="43137"/>
                    </a:srgbClr>
                  </a:outerShdw>
                </a:effectLst>
              </a:rPr>
              <a:t>{Type IV}</a:t>
            </a:r>
          </a:p>
          <a:p>
            <a:pPr>
              <a:buClr>
                <a:srgbClr val="0070C0"/>
              </a:buClr>
              <a:buFont typeface="Wingdings" pitchFamily="2" charset="2"/>
              <a:buChar char="§"/>
            </a:pPr>
            <a:r>
              <a:rPr lang="en-US" i="1" dirty="0" smtClean="0"/>
              <a:t>  </a:t>
            </a:r>
            <a:r>
              <a:rPr lang="en-US" sz="2400" i="1" dirty="0" smtClean="0"/>
              <a:t>It is an </a:t>
            </a:r>
            <a:r>
              <a:rPr lang="el-GR" sz="2400" i="1" dirty="0" smtClean="0"/>
              <a:t>α</a:t>
            </a:r>
            <a:r>
              <a:rPr lang="en-US" sz="2400" i="1" dirty="0" smtClean="0"/>
              <a:t>- hemihydrate of </a:t>
            </a:r>
            <a:r>
              <a:rPr lang="en-US" sz="2400" b="1" i="1" u="sng" dirty="0" smtClean="0">
                <a:effectLst>
                  <a:outerShdw blurRad="38100" dist="38100" dir="2700000" algn="tl">
                    <a:srgbClr val="000000">
                      <a:alpha val="43137"/>
                    </a:srgbClr>
                  </a:outerShdw>
                </a:effectLst>
              </a:rPr>
              <a:t>densite type </a:t>
            </a:r>
            <a:r>
              <a:rPr lang="en-US" sz="2400" i="1" dirty="0" smtClean="0"/>
              <a:t>with CUBOIDAL SHAPED CRYSTAL</a:t>
            </a:r>
          </a:p>
          <a:p>
            <a:pPr>
              <a:buClr>
                <a:srgbClr val="0070C0"/>
              </a:buClr>
              <a:buFont typeface="Wingdings" pitchFamily="2" charset="2"/>
              <a:buChar char="q"/>
            </a:pPr>
            <a:r>
              <a:rPr lang="en-US" sz="2400" b="1" i="1" u="sng" dirty="0" smtClean="0"/>
              <a:t>Principal requisites</a:t>
            </a:r>
          </a:p>
          <a:p>
            <a:pPr>
              <a:buClr>
                <a:srgbClr val="0070C0"/>
              </a:buClr>
              <a:buFont typeface="Wingdings" pitchFamily="2" charset="2"/>
              <a:buChar char="§"/>
            </a:pPr>
            <a:r>
              <a:rPr lang="en-US" sz="2400" i="1" dirty="0" smtClean="0"/>
              <a:t> Hardness , Abrasion resistance , strength and minimal setting expansion</a:t>
            </a:r>
          </a:p>
          <a:p>
            <a:pPr>
              <a:buClr>
                <a:srgbClr val="0070C0"/>
              </a:buClr>
              <a:buFont typeface="Wingdings" pitchFamily="2" charset="2"/>
              <a:buChar char="§"/>
            </a:pPr>
            <a:r>
              <a:rPr lang="en-US" sz="2400" i="1" dirty="0" smtClean="0"/>
              <a:t>Hard surface is necessary for a die stone since the cavity preparation is filled with the wax that is carved flush with the margins of the die</a:t>
            </a:r>
          </a:p>
          <a:p>
            <a:pPr>
              <a:buClr>
                <a:srgbClr val="0070C0"/>
              </a:buClr>
              <a:buFont typeface="Wingdings" pitchFamily="2" charset="2"/>
              <a:buChar char="§"/>
            </a:pPr>
            <a:r>
              <a:rPr lang="en-US" sz="2400" i="1" dirty="0" smtClean="0"/>
              <a:t>Gypsum hardening solution , silver plating and other methods are used to increase the abrasion resistance</a:t>
            </a:r>
          </a:p>
          <a:p>
            <a:pPr>
              <a:buClr>
                <a:srgbClr val="0070C0"/>
              </a:buClr>
              <a:buFont typeface="Wingdings" pitchFamily="2" charset="2"/>
              <a:buChar char="§"/>
            </a:pPr>
            <a:r>
              <a:rPr lang="en-US" sz="2400" i="1" dirty="0" smtClean="0"/>
              <a:t> </a:t>
            </a:r>
            <a:r>
              <a:rPr lang="en-US" sz="2400" dirty="0" smtClean="0"/>
              <a:t>Also known Die Stone and High strength stone.</a:t>
            </a:r>
            <a:endParaRPr lang="en-US" sz="2400" i="1" dirty="0" smtClean="0"/>
          </a:p>
          <a:p>
            <a:pPr>
              <a:buClr>
                <a:srgbClr val="0070C0"/>
              </a:buClr>
              <a:buFont typeface="Wingdings" pitchFamily="2" charset="2"/>
              <a:buChar char="§"/>
            </a:pPr>
            <a:endParaRPr lang="en-US" i="1" dirty="0" smtClean="0"/>
          </a:p>
          <a:p>
            <a:endParaRPr lang="en-IN" b="1" i="1" u="sng" dirty="0">
              <a:effectLst>
                <a:outerShdw blurRad="38100" dist="38100" dir="2700000" algn="tl">
                  <a:srgbClr val="000000">
                    <a:alpha val="43137"/>
                  </a:srgbClr>
                </a:outerShdw>
              </a:effectLst>
            </a:endParaRP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955576"/>
          </a:xfrm>
        </p:spPr>
        <p:txBody>
          <a:bodyPr>
            <a:normAutofit/>
          </a:bodyPr>
          <a:lstStyle/>
          <a:p>
            <a:r>
              <a:rPr lang="en-US" b="1" i="1" u="sng" dirty="0" smtClean="0">
                <a:effectLst>
                  <a:outerShdw blurRad="38100" dist="38100" dir="2700000" algn="tl">
                    <a:srgbClr val="000000">
                      <a:alpha val="43137"/>
                    </a:srgbClr>
                  </a:outerShdw>
                  <a:reflection blurRad="12700" stA="48000" endA="300" endPos="55000" dir="5400000" sy="-90000" algn="bl" rotWithShape="0"/>
                </a:effectLst>
              </a:rPr>
              <a:t>Key words :</a:t>
            </a:r>
            <a:endParaRPr lang="en-IN" b="1" i="1" u="sng" dirty="0">
              <a:effectLst>
                <a:outerShdw blurRad="38100" dist="38100" dir="2700000" algn="tl">
                  <a:srgbClr val="000000">
                    <a:alpha val="43137"/>
                  </a:srgbClr>
                </a:outerShdw>
                <a:reflection blurRad="12700" stA="48000" endA="300" endPos="55000" dir="5400000" sy="-90000" algn="bl" rotWithShape="0"/>
              </a:effectLst>
            </a:endParaRPr>
          </a:p>
        </p:txBody>
      </p:sp>
      <p:sp>
        <p:nvSpPr>
          <p:cNvPr id="3" name="Content Placeholder 2"/>
          <p:cNvSpPr>
            <a:spLocks noGrp="1"/>
          </p:cNvSpPr>
          <p:nvPr>
            <p:ph idx="1"/>
          </p:nvPr>
        </p:nvSpPr>
        <p:spPr/>
        <p:txBody>
          <a:bodyPr>
            <a:normAutofit fontScale="92500" lnSpcReduction="20000"/>
          </a:bodyPr>
          <a:lstStyle/>
          <a:p>
            <a:pPr>
              <a:buClr>
                <a:srgbClr val="0070C0"/>
              </a:buClr>
              <a:buFont typeface="Wingdings" pitchFamily="2" charset="2"/>
              <a:buChar char="Ø"/>
            </a:pPr>
            <a:r>
              <a:rPr lang="en-US" sz="2800" b="1" i="1" u="sng" dirty="0" smtClean="0"/>
              <a:t>Gypsum </a:t>
            </a:r>
            <a:r>
              <a:rPr lang="en-US" sz="2800" b="1" u="sng" dirty="0" smtClean="0"/>
              <a:t> </a:t>
            </a:r>
            <a:r>
              <a:rPr lang="en-US" sz="2800" b="1" u="sng" dirty="0" smtClean="0">
                <a:effectLst>
                  <a:outerShdw blurRad="38100" dist="38100" dir="2700000" algn="tl">
                    <a:srgbClr val="000000">
                      <a:alpha val="43137"/>
                    </a:srgbClr>
                  </a:outerShdw>
                </a:effectLst>
              </a:rPr>
              <a:t>: </a:t>
            </a:r>
            <a:r>
              <a:rPr lang="en-US" sz="2800" i="1" dirty="0" smtClean="0"/>
              <a:t>Calcium sulfate dihydrate ( CaSO</a:t>
            </a:r>
            <a:r>
              <a:rPr lang="en-US" baseline="-25000" dirty="0" smtClean="0"/>
              <a:t>4</a:t>
            </a:r>
            <a:r>
              <a:rPr lang="en-US" sz="2800" i="1" dirty="0" smtClean="0"/>
              <a:t>.2H</a:t>
            </a:r>
            <a:r>
              <a:rPr lang="en-US" sz="2800" i="1" baseline="-25000" dirty="0" smtClean="0"/>
              <a:t>2</a:t>
            </a:r>
            <a:r>
              <a:rPr lang="en-US" sz="2800" i="1" dirty="0" smtClean="0"/>
              <a:t>O) </a:t>
            </a:r>
          </a:p>
          <a:p>
            <a:pPr>
              <a:buClr>
                <a:srgbClr val="0070C0"/>
              </a:buClr>
              <a:buFont typeface="Wingdings" pitchFamily="2" charset="2"/>
              <a:buChar char="Ø"/>
            </a:pPr>
            <a:r>
              <a:rPr lang="en-US" sz="2800" i="1" dirty="0" smtClean="0"/>
              <a:t> </a:t>
            </a:r>
            <a:r>
              <a:rPr lang="en-US" sz="2800" b="1" i="1" u="sng" dirty="0" smtClean="0"/>
              <a:t>Models : </a:t>
            </a:r>
            <a:r>
              <a:rPr lang="en-US" sz="2800" i="1" dirty="0" smtClean="0"/>
              <a:t>  A study purpose cast which has a positive likeness of an oral cavity or any other object</a:t>
            </a:r>
          </a:p>
          <a:p>
            <a:pPr>
              <a:buClr>
                <a:srgbClr val="0070C0"/>
              </a:buClr>
              <a:buFont typeface="Wingdings" pitchFamily="2" charset="2"/>
              <a:buChar char="Ø"/>
            </a:pPr>
            <a:r>
              <a:rPr lang="en-US" sz="2800" b="1" i="1" u="sng" dirty="0" smtClean="0"/>
              <a:t>Cast</a:t>
            </a:r>
            <a:r>
              <a:rPr lang="en-US" sz="2800" i="1" dirty="0" smtClean="0"/>
              <a:t>: Positive replica of on oral cavity or any other object</a:t>
            </a:r>
          </a:p>
          <a:p>
            <a:pPr>
              <a:buClr>
                <a:srgbClr val="0070C0"/>
              </a:buClr>
              <a:buFont typeface="Wingdings" pitchFamily="2" charset="2"/>
              <a:buChar char="Ø"/>
            </a:pPr>
            <a:r>
              <a:rPr lang="en-US" sz="2800" b="1" i="1" u="sng" dirty="0" smtClean="0"/>
              <a:t>Impression</a:t>
            </a:r>
            <a:r>
              <a:rPr lang="en-US" sz="2800" i="1" dirty="0" smtClean="0"/>
              <a:t>: It is the negative replica of an oral cavity </a:t>
            </a:r>
          </a:p>
          <a:p>
            <a:pPr>
              <a:buClr>
                <a:srgbClr val="0070C0"/>
              </a:buClr>
              <a:buFont typeface="Wingdings" pitchFamily="2" charset="2"/>
              <a:buChar char="Ø"/>
            </a:pPr>
            <a:r>
              <a:rPr lang="en-US" sz="2800" b="1" i="1" u="sng" dirty="0" smtClean="0"/>
              <a:t>Die :</a:t>
            </a:r>
            <a:r>
              <a:rPr lang="en-US" sz="2800" i="1" dirty="0" smtClean="0"/>
              <a:t> Positive replica of a prepared tooth made out of gypsum products , epoxy resins , a metal or a refractive materials.</a:t>
            </a:r>
            <a:endParaRPr lang="en-IN" sz="2800" b="1" i="1" u="sng"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600" decel="100000"/>
                                        <p:tgtEl>
                                          <p:spTgt spid="3">
                                            <p:txEl>
                                              <p:pRg st="0" end="0"/>
                                            </p:txEl>
                                          </p:spTgt>
                                        </p:tgtEl>
                                      </p:cBhvr>
                                    </p:animEffect>
                                    <p:anim calcmode="lin" valueType="num">
                                      <p:cBhvr>
                                        <p:cTn id="8" dur="16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16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16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600" decel="100000"/>
                                        <p:tgtEl>
                                          <p:spTgt spid="3">
                                            <p:txEl>
                                              <p:pRg st="1" end="1"/>
                                            </p:txEl>
                                          </p:spTgt>
                                        </p:tgtEl>
                                      </p:cBhvr>
                                    </p:animEffect>
                                    <p:anim calcmode="lin" valueType="num">
                                      <p:cBhvr>
                                        <p:cTn id="18" dur="16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16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16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400" accel="100000" fill="hold">
                                          <p:stCondLst>
                                            <p:cond delay="16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400" accel="100000" fill="hold">
                                          <p:stCondLst>
                                            <p:cond delay="16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600" decel="100000"/>
                                        <p:tgtEl>
                                          <p:spTgt spid="3">
                                            <p:txEl>
                                              <p:pRg st="2" end="2"/>
                                            </p:txEl>
                                          </p:spTgt>
                                        </p:tgtEl>
                                      </p:cBhvr>
                                    </p:animEffect>
                                    <p:anim calcmode="lin" valueType="num">
                                      <p:cBhvr>
                                        <p:cTn id="28" dur="16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29" dur="16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0" dur="16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1" dur="400" accel="100000" fill="hold">
                                          <p:stCondLst>
                                            <p:cond delay="16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2" dur="400" accel="100000" fill="hold">
                                          <p:stCondLst>
                                            <p:cond delay="16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600" decel="100000"/>
                                        <p:tgtEl>
                                          <p:spTgt spid="3">
                                            <p:txEl>
                                              <p:pRg st="3" end="3"/>
                                            </p:txEl>
                                          </p:spTgt>
                                        </p:tgtEl>
                                      </p:cBhvr>
                                    </p:animEffect>
                                    <p:anim calcmode="lin" valueType="num">
                                      <p:cBhvr>
                                        <p:cTn id="38" dur="16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39" dur="16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0" dur="16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1" dur="400" accel="100000" fill="hold">
                                          <p:stCondLst>
                                            <p:cond delay="16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2" dur="400" accel="100000" fill="hold">
                                          <p:stCondLst>
                                            <p:cond delay="16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600" decel="100000"/>
                                        <p:tgtEl>
                                          <p:spTgt spid="3">
                                            <p:txEl>
                                              <p:pRg st="4" end="4"/>
                                            </p:txEl>
                                          </p:spTgt>
                                        </p:tgtEl>
                                      </p:cBhvr>
                                    </p:animEffect>
                                    <p:anim calcmode="lin" valueType="num">
                                      <p:cBhvr>
                                        <p:cTn id="48" dur="16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49" dur="16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0" dur="16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1" dur="400" accel="100000" fill="hold">
                                          <p:stCondLst>
                                            <p:cond delay="16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2" dur="400" accel="100000" fill="hold">
                                          <p:stCondLst>
                                            <p:cond delay="16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9144000" cy="980728"/>
          </a:xfrm>
        </p:spPr>
        <p:txBody>
          <a:bodyPr>
            <a:noAutofit/>
          </a:bodyPr>
          <a:lstStyle/>
          <a:p>
            <a:r>
              <a:rPr lang="en-US" sz="3600" b="1" dirty="0" smtClean="0"/>
              <a:t>Types of gypsum products and their uses in various aspects of dentistry </a:t>
            </a:r>
            <a:r>
              <a:rPr lang="en-US" sz="3600" dirty="0" smtClean="0"/>
              <a:t>(contd)</a:t>
            </a:r>
            <a:endParaRPr lang="en-IN" sz="3600" dirty="0"/>
          </a:p>
        </p:txBody>
      </p:sp>
      <p:sp>
        <p:nvSpPr>
          <p:cNvPr id="3" name="Content Placeholder 2"/>
          <p:cNvSpPr>
            <a:spLocks noGrp="1"/>
          </p:cNvSpPr>
          <p:nvPr>
            <p:ph idx="1"/>
          </p:nvPr>
        </p:nvSpPr>
        <p:spPr>
          <a:xfrm>
            <a:off x="0" y="980728"/>
            <a:ext cx="9144000" cy="5877272"/>
          </a:xfrm>
        </p:spPr>
        <p:txBody>
          <a:bodyPr/>
          <a:lstStyle/>
          <a:p>
            <a:pPr>
              <a:buClr>
                <a:srgbClr val="0070C0"/>
              </a:buClr>
              <a:buFont typeface="Wingdings" pitchFamily="2" charset="2"/>
              <a:buChar char="Ø"/>
            </a:pPr>
            <a:endParaRPr lang="en-US" dirty="0" smtClean="0"/>
          </a:p>
          <a:p>
            <a:pPr>
              <a:buClr>
                <a:srgbClr val="0070C0"/>
              </a:buClr>
              <a:buFont typeface="Wingdings" pitchFamily="2" charset="2"/>
              <a:buChar char="Ø"/>
            </a:pPr>
            <a:r>
              <a:rPr lang="en-US" dirty="0" smtClean="0"/>
              <a:t> </a:t>
            </a:r>
            <a:r>
              <a:rPr lang="en-US" b="1" i="1" u="sng" dirty="0" smtClean="0">
                <a:effectLst>
                  <a:outerShdw blurRad="38100" dist="38100" dir="2700000" algn="tl">
                    <a:srgbClr val="000000">
                      <a:alpha val="43137"/>
                    </a:srgbClr>
                  </a:outerShdw>
                </a:effectLst>
              </a:rPr>
              <a:t>Dental Stone {High strength and High expansion } Type V </a:t>
            </a:r>
          </a:p>
          <a:p>
            <a:pPr>
              <a:buClr>
                <a:srgbClr val="0070C0"/>
              </a:buClr>
              <a:buFont typeface="Wingdings" pitchFamily="2" charset="2"/>
              <a:buChar char="§"/>
            </a:pPr>
            <a:r>
              <a:rPr lang="en-US" i="1" dirty="0" smtClean="0"/>
              <a:t> </a:t>
            </a:r>
            <a:r>
              <a:rPr lang="en-US" sz="2400" i="1" dirty="0" smtClean="0"/>
              <a:t>The type V dental stone exhibit higher compressive strength than does type IV </a:t>
            </a:r>
          </a:p>
          <a:p>
            <a:pPr>
              <a:buClr>
                <a:srgbClr val="0070C0"/>
              </a:buClr>
              <a:buFont typeface="Wingdings" pitchFamily="2" charset="2"/>
              <a:buChar char="§"/>
            </a:pPr>
            <a:r>
              <a:rPr lang="en-US" sz="2400" i="1" dirty="0" smtClean="0"/>
              <a:t>This strength is achieved by making it possible to a lower water powder ratio upto 0.18 to 0.22 </a:t>
            </a:r>
          </a:p>
          <a:p>
            <a:pPr>
              <a:buClr>
                <a:srgbClr val="0070C0"/>
              </a:buClr>
              <a:buFont typeface="Wingdings" pitchFamily="2" charset="2"/>
              <a:buChar char="§"/>
            </a:pPr>
            <a:r>
              <a:rPr lang="en-US" b="1" i="1" u="sng" dirty="0" smtClean="0">
                <a:effectLst>
                  <a:outerShdw blurRad="38100" dist="38100" dir="2700000" algn="tl">
                    <a:srgbClr val="000000">
                      <a:alpha val="43137"/>
                    </a:srgbClr>
                  </a:outerShdw>
                </a:effectLst>
              </a:rPr>
              <a:t> </a:t>
            </a:r>
            <a:r>
              <a:rPr lang="en-US" sz="2400" i="1" dirty="0" smtClean="0"/>
              <a:t> Setting expansion is increased from a minimum of 0.10 to 0.30 since a few base metal alloys have a greater tendency of shrinkage which is limited by expansion.</a:t>
            </a:r>
          </a:p>
          <a:p>
            <a:pPr>
              <a:buClr>
                <a:srgbClr val="0070C0"/>
              </a:buClr>
              <a:buFont typeface="Wingdings" pitchFamily="2" charset="2"/>
              <a:buChar char="§"/>
            </a:pPr>
            <a:r>
              <a:rPr lang="en-US" sz="2400" i="1" dirty="0" smtClean="0"/>
              <a:t>Its usage is contraindicated in production of die and inlays</a:t>
            </a:r>
          </a:p>
          <a:p>
            <a:pPr>
              <a:buClr>
                <a:srgbClr val="0070C0"/>
              </a:buClr>
              <a:buNone/>
            </a:pPr>
            <a:endParaRPr lang="en-IN" dirty="0"/>
          </a:p>
        </p:txBody>
      </p:sp>
    </p:spTree>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51520" y="332656"/>
            <a:ext cx="8892480" cy="5539978"/>
          </a:xfrm>
          <a:prstGeom prst="rect">
            <a:avLst/>
          </a:prstGeom>
          <a:noFill/>
        </p:spPr>
        <p:txBody>
          <a:bodyPr wrap="square" rtlCol="0">
            <a:spAutoFit/>
          </a:bodyPr>
          <a:lstStyle/>
          <a:p>
            <a:pPr algn="ctr"/>
            <a:r>
              <a:rPr lang="en-IN" sz="3200" u="sng" dirty="0" smtClean="0"/>
              <a:t>Theories  of  Setting reaction :</a:t>
            </a:r>
          </a:p>
          <a:p>
            <a:endParaRPr lang="en-IN" dirty="0" smtClean="0"/>
          </a:p>
          <a:p>
            <a:pPr marL="400050" indent="-400050">
              <a:buAutoNum type="romanLcParenR"/>
            </a:pPr>
            <a:endParaRPr lang="en-IN" sz="2800" dirty="0" smtClean="0"/>
          </a:p>
          <a:p>
            <a:pPr marL="400050" indent="-400050">
              <a:buAutoNum type="romanLcParenR"/>
            </a:pPr>
            <a:endParaRPr lang="en-IN" sz="2800" dirty="0" smtClean="0"/>
          </a:p>
          <a:p>
            <a:pPr marL="400050" indent="-400050">
              <a:buAutoNum type="romanLcParenR"/>
            </a:pPr>
            <a:r>
              <a:rPr lang="en-IN" sz="2800" dirty="0" smtClean="0"/>
              <a:t>Crystalline theory ( Dissolution precipitation theory)</a:t>
            </a:r>
          </a:p>
          <a:p>
            <a:pPr marL="400050" indent="-400050">
              <a:buAutoNum type="romanLcParenR"/>
            </a:pPr>
            <a:endParaRPr lang="en-IN" sz="2800" dirty="0" smtClean="0"/>
          </a:p>
          <a:p>
            <a:pPr marL="400050" indent="-400050">
              <a:buAutoNum type="romanLcParenR"/>
            </a:pPr>
            <a:r>
              <a:rPr lang="en-IN" sz="2800" dirty="0" smtClean="0"/>
              <a:t>Gel theory (Colloidal theory)</a:t>
            </a:r>
          </a:p>
          <a:p>
            <a:pPr marL="400050" indent="-400050">
              <a:buAutoNum type="romanLcParenR"/>
            </a:pPr>
            <a:endParaRPr lang="en-IN" sz="2800" dirty="0" smtClean="0"/>
          </a:p>
          <a:p>
            <a:pPr marL="400050" indent="-400050">
              <a:buAutoNum type="romanLcParenR"/>
            </a:pPr>
            <a:r>
              <a:rPr lang="en-IN" sz="2800" dirty="0" smtClean="0"/>
              <a:t> Hydration theory.</a:t>
            </a:r>
          </a:p>
          <a:p>
            <a:pPr marL="400050" indent="-400050">
              <a:buAutoNum type="romanLcParenR"/>
            </a:pPr>
            <a:endParaRPr lang="en-IN" dirty="0" smtClean="0"/>
          </a:p>
          <a:p>
            <a:pPr marL="400050" indent="-400050"/>
            <a:endParaRPr lang="en-IN" dirty="0" smtClean="0"/>
          </a:p>
          <a:p>
            <a:pPr marL="400050" indent="-400050"/>
            <a:endParaRPr lang="en-IN" dirty="0" smtClean="0"/>
          </a:p>
          <a:p>
            <a:pPr marL="400050" indent="-400050"/>
            <a:endParaRPr lang="en-IN" dirty="0" smtClean="0"/>
          </a:p>
          <a:p>
            <a:pPr marL="400050" indent="-400050"/>
            <a:endParaRPr lang="en-IN" dirty="0" smtClean="0"/>
          </a:p>
          <a:p>
            <a:pPr marL="400050" indent="-400050"/>
            <a:r>
              <a:rPr lang="en-IN" dirty="0" smtClean="0"/>
              <a:t> </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252536" y="0"/>
            <a:ext cx="9865096" cy="1877437"/>
          </a:xfrm>
          <a:prstGeom prst="rect">
            <a:avLst/>
          </a:prstGeom>
        </p:spPr>
        <p:txBody>
          <a:bodyPr wrap="square">
            <a:spAutoFit/>
          </a:bodyPr>
          <a:lstStyle/>
          <a:p>
            <a:pPr marL="400050" indent="-400050" algn="ctr"/>
            <a:r>
              <a:rPr lang="en-IN" sz="3200" u="sng" dirty="0" smtClean="0"/>
              <a:t>Crystalline theory:</a:t>
            </a:r>
          </a:p>
          <a:p>
            <a:pPr marL="400050" indent="-400050"/>
            <a:endParaRPr lang="en-IN" sz="2800" dirty="0" smtClean="0"/>
          </a:p>
          <a:p>
            <a:pPr marL="400050" indent="-400050"/>
            <a:endParaRPr lang="en-IN" sz="2800" dirty="0" smtClean="0"/>
          </a:p>
          <a:p>
            <a:pPr marL="400050" indent="-400050"/>
            <a:endParaRPr lang="en-IN" sz="2800" dirty="0" smtClean="0"/>
          </a:p>
        </p:txBody>
      </p:sp>
      <p:sp>
        <p:nvSpPr>
          <p:cNvPr id="5" name="TextBox 4"/>
          <p:cNvSpPr txBox="1"/>
          <p:nvPr/>
        </p:nvSpPr>
        <p:spPr>
          <a:xfrm>
            <a:off x="0" y="764704"/>
            <a:ext cx="9144000" cy="5816977"/>
          </a:xfrm>
          <a:prstGeom prst="rect">
            <a:avLst/>
          </a:prstGeom>
          <a:noFill/>
        </p:spPr>
        <p:txBody>
          <a:bodyPr wrap="square" rtlCol="0">
            <a:spAutoFit/>
          </a:bodyPr>
          <a:lstStyle/>
          <a:p>
            <a:r>
              <a:rPr lang="en-IN" sz="2000" dirty="0" smtClean="0"/>
              <a:t>This is based on the dissolution of plaster &amp; instant recrystallization of gypsum followed by the interlocking of the crystals.</a:t>
            </a:r>
          </a:p>
          <a:p>
            <a:endParaRPr lang="en-IN" sz="2000" dirty="0" smtClean="0"/>
          </a:p>
          <a:p>
            <a:r>
              <a:rPr lang="en-IN" sz="2800" u="sng" dirty="0" smtClean="0"/>
              <a:t>Mechanism:</a:t>
            </a:r>
          </a:p>
          <a:p>
            <a:r>
              <a:rPr lang="en-IN" sz="2000" dirty="0" smtClean="0"/>
              <a:t> </a:t>
            </a:r>
          </a:p>
          <a:p>
            <a:pPr marL="400050" indent="-400050">
              <a:buAutoNum type="romanLcParenR"/>
            </a:pPr>
            <a:r>
              <a:rPr lang="en-IN" sz="2400" dirty="0" smtClean="0"/>
              <a:t>When </a:t>
            </a:r>
            <a:r>
              <a:rPr lang="en-IN" sz="2400" dirty="0" err="1" smtClean="0"/>
              <a:t>hemihydrate</a:t>
            </a:r>
            <a:r>
              <a:rPr lang="en-IN" sz="2400" dirty="0" smtClean="0"/>
              <a:t> is mixed with water a fluid workable suspension is formed.</a:t>
            </a:r>
          </a:p>
          <a:p>
            <a:pPr marL="400050" indent="-400050">
              <a:buAutoNum type="romanLcParenR"/>
            </a:pPr>
            <a:r>
              <a:rPr lang="en-IN" sz="2400" dirty="0" smtClean="0"/>
              <a:t>The </a:t>
            </a:r>
            <a:r>
              <a:rPr lang="en-IN" sz="2400" dirty="0" err="1" smtClean="0"/>
              <a:t>hemihydrate</a:t>
            </a:r>
            <a:r>
              <a:rPr lang="en-IN" sz="2400" dirty="0" smtClean="0"/>
              <a:t> dissolves until it forms a saturated soln. </a:t>
            </a:r>
          </a:p>
          <a:p>
            <a:pPr marL="400050" indent="-400050">
              <a:buAutoNum type="romanLcParenR"/>
            </a:pPr>
            <a:r>
              <a:rPr lang="en-IN" sz="2400" dirty="0" smtClean="0"/>
              <a:t>This saturated </a:t>
            </a:r>
            <a:r>
              <a:rPr lang="en-IN" sz="2400" dirty="0" err="1" smtClean="0"/>
              <a:t>hemihydrate</a:t>
            </a:r>
            <a:r>
              <a:rPr lang="en-IN" sz="2400" dirty="0" smtClean="0"/>
              <a:t> soln. is super-saturated in di-hydrate and precipitates out di-hydrate.</a:t>
            </a:r>
          </a:p>
          <a:p>
            <a:pPr marL="400050" indent="-400050">
              <a:buAutoNum type="romanLcParenR"/>
            </a:pPr>
            <a:r>
              <a:rPr lang="en-IN" sz="2400" dirty="0" smtClean="0"/>
              <a:t>As the di-hydrate precipitates, the soln. is no longer saturated with </a:t>
            </a:r>
            <a:r>
              <a:rPr lang="en-IN" sz="2400" dirty="0" err="1" smtClean="0"/>
              <a:t>hemihydrate</a:t>
            </a:r>
            <a:r>
              <a:rPr lang="en-IN" sz="2400" dirty="0" smtClean="0"/>
              <a:t> so the </a:t>
            </a:r>
            <a:r>
              <a:rPr lang="en-IN" sz="2400" dirty="0" err="1" smtClean="0"/>
              <a:t>hemihydrate</a:t>
            </a:r>
            <a:r>
              <a:rPr lang="en-IN" sz="2400" dirty="0" smtClean="0"/>
              <a:t> continues to dissolve. </a:t>
            </a:r>
          </a:p>
          <a:p>
            <a:pPr marL="400050" indent="-400050">
              <a:buAutoNum type="romanLcParenR"/>
            </a:pPr>
            <a:r>
              <a:rPr lang="en-IN" sz="2400" dirty="0" smtClean="0"/>
              <a:t>Dissolution of </a:t>
            </a:r>
            <a:r>
              <a:rPr lang="en-IN" sz="2400" dirty="0" err="1" smtClean="0"/>
              <a:t>hemihydrate</a:t>
            </a:r>
            <a:r>
              <a:rPr lang="en-IN" sz="2400" dirty="0" smtClean="0"/>
              <a:t> &amp; precipitation of di-hydrate proceeds as either new crystals form or grow occurs on the crystals already present. The reaction continues until no further precipitation of di-hydrate occurs out of the solution.</a:t>
            </a:r>
            <a:endParaRPr lang="en-IN"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411760" y="0"/>
            <a:ext cx="4608512" cy="1138773"/>
          </a:xfrm>
          <a:prstGeom prst="rect">
            <a:avLst/>
          </a:prstGeom>
          <a:noFill/>
        </p:spPr>
        <p:txBody>
          <a:bodyPr wrap="square" rtlCol="0">
            <a:spAutoFit/>
          </a:bodyPr>
          <a:lstStyle/>
          <a:p>
            <a:pPr algn="ctr"/>
            <a:r>
              <a:rPr lang="en-IN" sz="3200" u="sng" dirty="0" smtClean="0"/>
              <a:t>Gel theory</a:t>
            </a:r>
            <a:r>
              <a:rPr lang="en-IN" dirty="0" smtClean="0"/>
              <a:t> </a:t>
            </a:r>
          </a:p>
          <a:p>
            <a:pPr algn="ctr"/>
            <a:endParaRPr lang="en-IN" dirty="0" smtClean="0"/>
          </a:p>
          <a:p>
            <a:pPr algn="ctr"/>
            <a:endParaRPr lang="en-IN" dirty="0"/>
          </a:p>
        </p:txBody>
      </p:sp>
      <p:sp>
        <p:nvSpPr>
          <p:cNvPr id="5" name="TextBox 4"/>
          <p:cNvSpPr txBox="1"/>
          <p:nvPr/>
        </p:nvSpPr>
        <p:spPr>
          <a:xfrm>
            <a:off x="0" y="764704"/>
            <a:ext cx="9144000" cy="3046988"/>
          </a:xfrm>
          <a:prstGeom prst="rect">
            <a:avLst/>
          </a:prstGeom>
          <a:noFill/>
        </p:spPr>
        <p:txBody>
          <a:bodyPr wrap="square" rtlCol="0">
            <a:spAutoFit/>
          </a:bodyPr>
          <a:lstStyle/>
          <a:p>
            <a:r>
              <a:rPr lang="en-IN" sz="2400" dirty="0" smtClean="0"/>
              <a:t>This theory proposes that when mixed with plaster, the plaster enters into the colloidal state through the sol-gel mechanism.</a:t>
            </a:r>
          </a:p>
          <a:p>
            <a:endParaRPr lang="en-IN" sz="2400" dirty="0" smtClean="0"/>
          </a:p>
          <a:p>
            <a:r>
              <a:rPr lang="en-IN" sz="2400" dirty="0" smtClean="0"/>
              <a:t>In the sol state the </a:t>
            </a:r>
            <a:r>
              <a:rPr lang="en-IN" sz="2400" dirty="0" err="1" smtClean="0"/>
              <a:t>hemihydrate</a:t>
            </a:r>
            <a:r>
              <a:rPr lang="en-IN" sz="2400" dirty="0" smtClean="0"/>
              <a:t> particles are hydrated to form  di-hydrate, thereby entering into a active state.</a:t>
            </a:r>
          </a:p>
          <a:p>
            <a:endParaRPr lang="en-IN" sz="2400" dirty="0" smtClean="0"/>
          </a:p>
          <a:p>
            <a:r>
              <a:rPr lang="en-IN" sz="2400" dirty="0" smtClean="0"/>
              <a:t>As the measured amount of water is consumed, the mass converts into a solid gel.</a:t>
            </a:r>
            <a:endParaRPr lang="en-IN" sz="2400" dirty="0"/>
          </a:p>
        </p:txBody>
      </p:sp>
      <p:sp>
        <p:nvSpPr>
          <p:cNvPr id="6" name="Rectangle 5"/>
          <p:cNvSpPr/>
          <p:nvPr/>
        </p:nvSpPr>
        <p:spPr>
          <a:xfrm>
            <a:off x="2339752" y="3789040"/>
            <a:ext cx="4572000" cy="1569660"/>
          </a:xfrm>
          <a:prstGeom prst="rect">
            <a:avLst/>
          </a:prstGeom>
        </p:spPr>
        <p:txBody>
          <a:bodyPr>
            <a:spAutoFit/>
          </a:bodyPr>
          <a:lstStyle/>
          <a:p>
            <a:pPr algn="ctr"/>
            <a:r>
              <a:rPr lang="en-IN" sz="3200" u="sng" dirty="0" smtClean="0"/>
              <a:t>Hydration theory</a:t>
            </a:r>
            <a:r>
              <a:rPr lang="en-IN" sz="3200" dirty="0" smtClean="0"/>
              <a:t> </a:t>
            </a:r>
          </a:p>
          <a:p>
            <a:pPr algn="ctr"/>
            <a:endParaRPr lang="en-IN" sz="3200" dirty="0" smtClean="0"/>
          </a:p>
          <a:p>
            <a:pPr algn="ctr"/>
            <a:endParaRPr lang="en-IN" sz="3200" dirty="0"/>
          </a:p>
        </p:txBody>
      </p:sp>
      <p:sp>
        <p:nvSpPr>
          <p:cNvPr id="7" name="TextBox 6"/>
          <p:cNvSpPr txBox="1"/>
          <p:nvPr/>
        </p:nvSpPr>
        <p:spPr>
          <a:xfrm>
            <a:off x="395536" y="4725144"/>
            <a:ext cx="8064896" cy="1200329"/>
          </a:xfrm>
          <a:prstGeom prst="rect">
            <a:avLst/>
          </a:prstGeom>
          <a:noFill/>
        </p:spPr>
        <p:txBody>
          <a:bodyPr wrap="square" rtlCol="0">
            <a:spAutoFit/>
          </a:bodyPr>
          <a:lstStyle/>
          <a:p>
            <a:r>
              <a:rPr lang="en-IN" sz="2400" dirty="0" smtClean="0"/>
              <a:t>According to this theory the rehydrated plaster particles join together through H-bonding to the sulphate group to form the set material.</a:t>
            </a:r>
            <a:endParaRPr lang="en-IN"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95536" y="548680"/>
            <a:ext cx="8136904" cy="2677656"/>
          </a:xfrm>
          <a:prstGeom prst="rect">
            <a:avLst/>
          </a:prstGeom>
          <a:noFill/>
        </p:spPr>
        <p:txBody>
          <a:bodyPr wrap="square" rtlCol="0">
            <a:spAutoFit/>
          </a:bodyPr>
          <a:lstStyle/>
          <a:p>
            <a:r>
              <a:rPr lang="en-IN" sz="2400" u="sng" dirty="0" smtClean="0"/>
              <a:t>Factors affecting dimensionally stability of Dental Stone:</a:t>
            </a:r>
          </a:p>
          <a:p>
            <a:endParaRPr lang="en-IN" sz="2400" u="sng" dirty="0" smtClean="0"/>
          </a:p>
          <a:p>
            <a:endParaRPr lang="en-IN" sz="2400" dirty="0" smtClean="0"/>
          </a:p>
          <a:p>
            <a:pPr marL="514350" indent="-514350">
              <a:buAutoNum type="romanLcParenR"/>
            </a:pPr>
            <a:r>
              <a:rPr lang="en-IN" sz="2400" dirty="0" smtClean="0"/>
              <a:t>W/P Ratio</a:t>
            </a:r>
          </a:p>
          <a:p>
            <a:pPr marL="514350" indent="-514350">
              <a:buAutoNum type="romanLcParenR"/>
            </a:pPr>
            <a:r>
              <a:rPr lang="en-IN" sz="2400" dirty="0" smtClean="0"/>
              <a:t>Method of Mixing </a:t>
            </a:r>
          </a:p>
          <a:p>
            <a:pPr marL="514350" indent="-514350">
              <a:buAutoNum type="romanLcParenR"/>
            </a:pPr>
            <a:r>
              <a:rPr lang="en-IN" sz="2400" dirty="0" smtClean="0"/>
              <a:t>Manufacturing Process.</a:t>
            </a:r>
          </a:p>
          <a:p>
            <a:pPr marL="514350" indent="-514350">
              <a:buAutoNum type="romanLcParenR"/>
            </a:pPr>
            <a:endParaRPr lang="en-IN" sz="2400" dirty="0"/>
          </a:p>
        </p:txBody>
      </p:sp>
      <p:sp>
        <p:nvSpPr>
          <p:cNvPr id="6" name="Rounded Rectangle 5">
            <a:hlinkClick r:id="rId2" action="ppaction://hlinksldjump"/>
          </p:cNvPr>
          <p:cNvSpPr/>
          <p:nvPr/>
        </p:nvSpPr>
        <p:spPr>
          <a:xfrm>
            <a:off x="7668344" y="6021288"/>
            <a:ext cx="57606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24744"/>
            <a:ext cx="9144000" cy="1077218"/>
          </a:xfrm>
          <a:prstGeom prst="rect">
            <a:avLst/>
          </a:prstGeom>
        </p:spPr>
        <p:txBody>
          <a:bodyPr wrap="square">
            <a:spAutoFit/>
          </a:bodyPr>
          <a:lstStyle/>
          <a:p>
            <a:pPr>
              <a:buNone/>
            </a:pPr>
            <a:r>
              <a:rPr lang="en-US" sz="3200" dirty="0" smtClean="0"/>
              <a:t>Q4) Classify Gypsum products and discuss about the tests for the setting of gypsum products.</a:t>
            </a:r>
            <a:endParaRPr lang="en-IN" sz="32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568952" cy="1143000"/>
          </a:xfrm>
        </p:spPr>
        <p:txBody>
          <a:bodyPr>
            <a:normAutofit fontScale="90000"/>
          </a:bodyPr>
          <a:lstStyle/>
          <a:p>
            <a:pPr algn="ctr"/>
            <a:r>
              <a:rPr lang="en-IN" i="1" u="sng" dirty="0" smtClean="0"/>
              <a:t>Tests for setting of gypsum products</a:t>
            </a:r>
            <a:endParaRPr lang="en-IN" i="1" u="sng" dirty="0"/>
          </a:p>
        </p:txBody>
      </p:sp>
      <p:sp>
        <p:nvSpPr>
          <p:cNvPr id="3" name="Content Placeholder 2"/>
          <p:cNvSpPr>
            <a:spLocks noGrp="1"/>
          </p:cNvSpPr>
          <p:nvPr>
            <p:ph idx="1"/>
          </p:nvPr>
        </p:nvSpPr>
        <p:spPr>
          <a:xfrm>
            <a:off x="251520" y="1268760"/>
            <a:ext cx="8640960" cy="5400600"/>
          </a:xfrm>
        </p:spPr>
        <p:txBody>
          <a:bodyPr/>
          <a:lstStyle/>
          <a:p>
            <a:r>
              <a:rPr lang="en-IN" dirty="0" smtClean="0"/>
              <a:t>The tests done for setting of gypsum products are listed as below : </a:t>
            </a:r>
          </a:p>
          <a:p>
            <a:pPr>
              <a:buFont typeface="Wingdings" pitchFamily="2" charset="2"/>
              <a:buChar char="v"/>
            </a:pPr>
            <a:endParaRPr lang="en-IN" dirty="0" smtClean="0"/>
          </a:p>
          <a:p>
            <a:pPr>
              <a:buFont typeface="Wingdings" pitchFamily="2" charset="2"/>
              <a:buChar char="v"/>
            </a:pPr>
            <a:r>
              <a:rPr lang="en-IN" dirty="0" smtClean="0"/>
              <a:t>Loss of gloss test.</a:t>
            </a:r>
          </a:p>
          <a:p>
            <a:pPr>
              <a:buFont typeface="Wingdings" pitchFamily="2" charset="2"/>
              <a:buChar char="v"/>
            </a:pPr>
            <a:r>
              <a:rPr lang="en-IN" dirty="0" smtClean="0"/>
              <a:t>Gillmore’s test.</a:t>
            </a:r>
          </a:p>
          <a:p>
            <a:pPr>
              <a:buFont typeface="Wingdings" pitchFamily="2" charset="2"/>
              <a:buChar char="v"/>
            </a:pPr>
            <a:r>
              <a:rPr lang="en-IN" dirty="0" smtClean="0"/>
              <a:t>Vicat test for setting time. </a:t>
            </a:r>
          </a:p>
          <a:p>
            <a:pPr>
              <a:buFont typeface="Wingdings" pitchFamily="2" charset="2"/>
              <a:buChar char="v"/>
            </a:pPr>
            <a:r>
              <a:rPr lang="en-IN" dirty="0" smtClean="0"/>
              <a:t> Ready for use criterion.    </a:t>
            </a:r>
          </a:p>
          <a:p>
            <a:pPr>
              <a:buNone/>
            </a:pPr>
            <a:r>
              <a:rPr lang="en-IN" dirty="0" smtClean="0"/>
              <a:t>   </a:t>
            </a:r>
          </a:p>
        </p:txBody>
      </p:sp>
      <p:sp>
        <p:nvSpPr>
          <p:cNvPr id="4" name="TextBox 3"/>
          <p:cNvSpPr txBox="1"/>
          <p:nvPr/>
        </p:nvSpPr>
        <p:spPr>
          <a:xfrm>
            <a:off x="0" y="0"/>
            <a:ext cx="2123728" cy="523220"/>
          </a:xfrm>
          <a:prstGeom prst="rect">
            <a:avLst/>
          </a:prstGeom>
          <a:noFill/>
        </p:spPr>
        <p:txBody>
          <a:bodyPr wrap="square" rtlCol="0">
            <a:spAutoFit/>
          </a:bodyPr>
          <a:lstStyle/>
          <a:p>
            <a:r>
              <a:rPr lang="en-IN" sz="2800" dirty="0" smtClean="0"/>
              <a:t>A4)   </a:t>
            </a:r>
            <a:endParaRPr lang="en-IN" sz="2800" dirty="0"/>
          </a:p>
        </p:txBody>
      </p:sp>
    </p:spTree>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Loss of gloss test</a:t>
            </a:r>
            <a:endParaRPr lang="en-IN" u="sng" dirty="0"/>
          </a:p>
        </p:txBody>
      </p:sp>
      <p:sp>
        <p:nvSpPr>
          <p:cNvPr id="3" name="Content Placeholder 2"/>
          <p:cNvSpPr>
            <a:spLocks noGrp="1"/>
          </p:cNvSpPr>
          <p:nvPr>
            <p:ph idx="1"/>
          </p:nvPr>
        </p:nvSpPr>
        <p:spPr>
          <a:xfrm>
            <a:off x="323528" y="1268760"/>
            <a:ext cx="8424936" cy="5400600"/>
          </a:xfrm>
        </p:spPr>
        <p:txBody>
          <a:bodyPr/>
          <a:lstStyle/>
          <a:p>
            <a:r>
              <a:rPr lang="en-IN" dirty="0" smtClean="0"/>
              <a:t>As the reaction proceeds, some of the water is taken up in forming the dihydrate so that the mix loses its gloss.</a:t>
            </a:r>
          </a:p>
          <a:p>
            <a:r>
              <a:rPr lang="en-IN" dirty="0" smtClean="0"/>
              <a:t> Cast can be safely recovered from the mould once the mix loses its gloss. </a:t>
            </a:r>
          </a:p>
          <a:p>
            <a:r>
              <a:rPr lang="en-IN" dirty="0" smtClean="0"/>
              <a:t>At this stage the mix will not have a measurable compressibility.</a:t>
            </a:r>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reeranga\Pictures\CAM00108_1.jpg"/>
          <p:cNvPicPr>
            <a:picLocks noChangeAspect="1" noChangeArrowheads="1"/>
          </p:cNvPicPr>
          <p:nvPr/>
        </p:nvPicPr>
        <p:blipFill>
          <a:blip r:embed="rId2" cstate="print"/>
          <a:srcRect/>
          <a:stretch>
            <a:fillRect/>
          </a:stretch>
        </p:blipFill>
        <p:spPr bwMode="auto">
          <a:xfrm rot="10800000">
            <a:off x="827584" y="1279525"/>
            <a:ext cx="7416823" cy="445373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8229600" cy="1143000"/>
          </a:xfrm>
        </p:spPr>
        <p:txBody>
          <a:bodyPr>
            <a:normAutofit fontScale="90000"/>
          </a:bodyPr>
          <a:lstStyle/>
          <a:p>
            <a:r>
              <a:rPr lang="en-IN" u="sng" dirty="0" smtClean="0"/>
              <a:t/>
            </a:r>
            <a:br>
              <a:rPr lang="en-IN" u="sng" dirty="0" smtClean="0"/>
            </a:br>
            <a:r>
              <a:rPr lang="en-IN" u="sng" dirty="0" smtClean="0"/>
              <a:t/>
            </a:r>
            <a:br>
              <a:rPr lang="en-IN" u="sng" dirty="0" smtClean="0"/>
            </a:br>
            <a:r>
              <a:rPr lang="en-IN" u="sng" dirty="0" smtClean="0"/>
              <a:t>Gillmore’s test </a:t>
            </a:r>
            <a:r>
              <a:rPr lang="en-IN" dirty="0" smtClean="0"/>
              <a:t/>
            </a:r>
            <a:br>
              <a:rPr lang="en-IN" dirty="0" smtClean="0"/>
            </a:br>
            <a:endParaRPr lang="en-IN" dirty="0"/>
          </a:p>
        </p:txBody>
      </p:sp>
      <p:graphicFrame>
        <p:nvGraphicFramePr>
          <p:cNvPr id="4" name="Content Placeholder 3"/>
          <p:cNvGraphicFramePr>
            <a:graphicFrameLocks noGrp="1"/>
          </p:cNvGraphicFramePr>
          <p:nvPr>
            <p:ph sz="quarter" idx="2"/>
          </p:nvPr>
        </p:nvGraphicFramePr>
        <p:xfrm>
          <a:off x="395536" y="1844824"/>
          <a:ext cx="8568952" cy="3035977"/>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84476"/>
                <a:gridCol w="4284476"/>
              </a:tblGrid>
              <a:tr h="420919">
                <a:tc>
                  <a:txBody>
                    <a:bodyPr/>
                    <a:lstStyle/>
                    <a:p>
                      <a:r>
                        <a:rPr lang="en-IN" dirty="0" smtClean="0">
                          <a:solidFill>
                            <a:schemeClr val="tx1"/>
                          </a:solidFill>
                        </a:rPr>
                        <a:t>Initial Gillmore’s Test</a:t>
                      </a:r>
                      <a:endParaRPr lang="en-IN" dirty="0">
                        <a:solidFill>
                          <a:schemeClr val="tx1"/>
                        </a:solidFill>
                      </a:endParaRPr>
                    </a:p>
                  </a:txBody>
                  <a:tcPr marL="43474" marR="43474">
                    <a:solidFill>
                      <a:schemeClr val="bg2">
                        <a:alpha val="0"/>
                      </a:schemeClr>
                    </a:solidFill>
                  </a:tcPr>
                </a:tc>
                <a:tc>
                  <a:txBody>
                    <a:bodyPr/>
                    <a:lstStyle/>
                    <a:p>
                      <a:r>
                        <a:rPr lang="en-IN" dirty="0" smtClean="0">
                          <a:solidFill>
                            <a:schemeClr val="tx1"/>
                          </a:solidFill>
                        </a:rPr>
                        <a:t>Final Gillmore’s test</a:t>
                      </a:r>
                      <a:endParaRPr lang="en-IN" dirty="0">
                        <a:solidFill>
                          <a:schemeClr val="tx1"/>
                        </a:solidFill>
                      </a:endParaRPr>
                    </a:p>
                  </a:txBody>
                  <a:tcPr marL="43474" marR="43474">
                    <a:solidFill>
                      <a:schemeClr val="bg2">
                        <a:alpha val="0"/>
                      </a:schemeClr>
                    </a:solidFill>
                  </a:tcPr>
                </a:tc>
              </a:tr>
              <a:tr h="662393">
                <a:tc>
                  <a:txBody>
                    <a:bodyPr/>
                    <a:lstStyle/>
                    <a:p>
                      <a:r>
                        <a:rPr lang="en-IN" dirty="0" smtClean="0">
                          <a:solidFill>
                            <a:schemeClr val="tx1"/>
                          </a:solidFill>
                        </a:rPr>
                        <a:t>Smaller needle is used to for initial set testing </a:t>
                      </a:r>
                      <a:endParaRPr lang="en-IN" dirty="0">
                        <a:solidFill>
                          <a:schemeClr val="tx1"/>
                        </a:solidFill>
                      </a:endParaRPr>
                    </a:p>
                  </a:txBody>
                  <a:tcPr marL="43474" marR="43474">
                    <a:solidFill>
                      <a:schemeClr val="bg2">
                        <a:alpha val="0"/>
                      </a:schemeClr>
                    </a:solidFill>
                  </a:tcPr>
                </a:tc>
                <a:tc>
                  <a:txBody>
                    <a:bodyPr/>
                    <a:lstStyle/>
                    <a:p>
                      <a:r>
                        <a:rPr lang="en-IN" dirty="0" smtClean="0">
                          <a:solidFill>
                            <a:schemeClr val="tx1"/>
                          </a:solidFill>
                        </a:rPr>
                        <a:t>Heavier needle is used for final set test</a:t>
                      </a:r>
                      <a:r>
                        <a:rPr lang="en-IN" baseline="0" dirty="0" smtClean="0">
                          <a:solidFill>
                            <a:schemeClr val="tx1"/>
                          </a:solidFill>
                        </a:rPr>
                        <a:t>ing</a:t>
                      </a:r>
                      <a:endParaRPr lang="en-IN" dirty="0">
                        <a:solidFill>
                          <a:schemeClr val="tx1"/>
                        </a:solidFill>
                      </a:endParaRPr>
                    </a:p>
                  </a:txBody>
                  <a:tcPr marL="43474" marR="43474">
                    <a:solidFill>
                      <a:schemeClr val="bg2">
                        <a:alpha val="0"/>
                      </a:schemeClr>
                    </a:solidFill>
                  </a:tcPr>
                </a:tc>
              </a:tr>
              <a:tr h="902759">
                <a:tc>
                  <a:txBody>
                    <a:bodyPr/>
                    <a:lstStyle/>
                    <a:p>
                      <a:r>
                        <a:rPr lang="en-IN" dirty="0" smtClean="0">
                          <a:solidFill>
                            <a:schemeClr val="tx1"/>
                          </a:solidFill>
                        </a:rPr>
                        <a:t>Mixture</a:t>
                      </a:r>
                      <a:r>
                        <a:rPr lang="en-IN" baseline="0" dirty="0" smtClean="0">
                          <a:solidFill>
                            <a:schemeClr val="tx1"/>
                          </a:solidFill>
                        </a:rPr>
                        <a:t> is spread out and the needle is spread and the needle is lowered </a:t>
                      </a:r>
                      <a:endParaRPr lang="en-IN" dirty="0">
                        <a:solidFill>
                          <a:schemeClr val="tx1"/>
                        </a:solidFill>
                      </a:endParaRPr>
                    </a:p>
                  </a:txBody>
                  <a:tcPr marL="43474" marR="43474">
                    <a:solidFill>
                      <a:schemeClr val="bg2">
                        <a:alpha val="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a:t>
                      </a:r>
                      <a:r>
                        <a:rPr lang="en-IN" baseline="0" dirty="0" smtClean="0">
                          <a:solidFill>
                            <a:schemeClr val="tx1"/>
                          </a:solidFill>
                        </a:rPr>
                        <a:t> next stage in the setting process is measured by using heavier Gillmore’s needle</a:t>
                      </a:r>
                      <a:endParaRPr lang="en-IN" dirty="0">
                        <a:solidFill>
                          <a:schemeClr val="tx1"/>
                        </a:solidFill>
                      </a:endParaRPr>
                    </a:p>
                  </a:txBody>
                  <a:tcPr marL="43474" marR="43474">
                    <a:solidFill>
                      <a:schemeClr val="bg2">
                        <a:alpha val="0"/>
                      </a:schemeClr>
                    </a:solidFill>
                  </a:tcPr>
                </a:tc>
              </a:tr>
              <a:tr h="1038265">
                <a:tc>
                  <a:txBody>
                    <a:bodyPr/>
                    <a:lstStyle/>
                    <a:p>
                      <a:r>
                        <a:rPr lang="en-IN" dirty="0" smtClean="0">
                          <a:solidFill>
                            <a:schemeClr val="tx1"/>
                          </a:solidFill>
                        </a:rPr>
                        <a:t>The time at which no longer leaves</a:t>
                      </a:r>
                      <a:r>
                        <a:rPr lang="en-IN" baseline="0" dirty="0" smtClean="0">
                          <a:solidFill>
                            <a:schemeClr val="tx1"/>
                          </a:solidFill>
                        </a:rPr>
                        <a:t> an impression is called </a:t>
                      </a:r>
                      <a:r>
                        <a:rPr lang="en-IN" i="1" baseline="0" dirty="0" smtClean="0">
                          <a:solidFill>
                            <a:schemeClr val="tx1"/>
                          </a:solidFill>
                        </a:rPr>
                        <a:t>INITIAL SET </a:t>
                      </a:r>
                      <a:endParaRPr lang="en-IN" i="1" dirty="0">
                        <a:solidFill>
                          <a:schemeClr val="tx1"/>
                        </a:solidFill>
                      </a:endParaRPr>
                    </a:p>
                  </a:txBody>
                  <a:tcPr marL="43474" marR="43474">
                    <a:solidFill>
                      <a:schemeClr val="bg2">
                        <a:alpha val="0"/>
                      </a:schemeClr>
                    </a:solidFill>
                  </a:tcPr>
                </a:tc>
                <a:tc>
                  <a:txBody>
                    <a:bodyPr/>
                    <a:lstStyle/>
                    <a:p>
                      <a:r>
                        <a:rPr lang="en-IN" dirty="0" smtClean="0">
                          <a:solidFill>
                            <a:schemeClr val="tx1"/>
                          </a:solidFill>
                        </a:rPr>
                        <a:t>The by which this needle leaves only a barely predictable mark o the surface</a:t>
                      </a:r>
                      <a:r>
                        <a:rPr lang="en-IN" baseline="0" dirty="0" smtClean="0">
                          <a:solidFill>
                            <a:schemeClr val="tx1"/>
                          </a:solidFill>
                        </a:rPr>
                        <a:t> is referred to as </a:t>
                      </a:r>
                      <a:r>
                        <a:rPr lang="en-IN" i="1" baseline="0" dirty="0" smtClean="0">
                          <a:solidFill>
                            <a:schemeClr val="tx1"/>
                          </a:solidFill>
                        </a:rPr>
                        <a:t>FINAL SET</a:t>
                      </a:r>
                      <a:endParaRPr lang="en-IN" i="1" dirty="0">
                        <a:solidFill>
                          <a:schemeClr val="tx1"/>
                        </a:solidFill>
                      </a:endParaRPr>
                    </a:p>
                  </a:txBody>
                  <a:tcPr marL="43474" marR="43474">
                    <a:solidFill>
                      <a:schemeClr val="bg2">
                        <a:alpha val="0"/>
                      </a:schemeClr>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686800" cy="838200"/>
          </a:xfrm>
        </p:spPr>
        <p:txBody>
          <a:bodyPr/>
          <a:lstStyle/>
          <a:p>
            <a:r>
              <a:rPr lang="en-US" b="1" i="1" u="sng" dirty="0" smtClean="0">
                <a:effectLst>
                  <a:outerShdw blurRad="38100" dist="38100" dir="2700000" algn="tl">
                    <a:srgbClr val="000000">
                      <a:alpha val="43137"/>
                    </a:srgbClr>
                  </a:outerShdw>
                  <a:reflection blurRad="12700" stA="48000" endA="300" endPos="55000" dir="5400000" sy="-90000" algn="bl" rotWithShape="0"/>
                </a:effectLst>
              </a:rPr>
              <a:t>Keywords </a:t>
            </a:r>
            <a:r>
              <a:rPr lang="en-US" i="1" u="sng" dirty="0" smtClean="0">
                <a:effectLst>
                  <a:outerShdw blurRad="38100" dist="38100" dir="2700000" algn="tl">
                    <a:srgbClr val="000000">
                      <a:alpha val="43137"/>
                    </a:srgbClr>
                  </a:outerShdw>
                  <a:reflection blurRad="12700" stA="48000" endA="300" endPos="55000" dir="5400000" sy="-90000" algn="bl" rotWithShape="0"/>
                </a:effectLst>
              </a:rPr>
              <a:t>(contd.)</a:t>
            </a:r>
            <a:endParaRPr lang="en-IN" b="1" i="1" u="sng" dirty="0">
              <a:effectLst>
                <a:outerShdw blurRad="38100" dist="38100" dir="2700000" algn="tl">
                  <a:srgbClr val="000000">
                    <a:alpha val="43137"/>
                  </a:srgbClr>
                </a:outerShdw>
                <a:reflection blurRad="12700" stA="48000" endA="300" endPos="55000" dir="5400000" sy="-90000" algn="bl" rotWithShape="0"/>
              </a:effectLst>
            </a:endParaRPr>
          </a:p>
        </p:txBody>
      </p:sp>
      <p:sp>
        <p:nvSpPr>
          <p:cNvPr id="3" name="Content Placeholder 2"/>
          <p:cNvSpPr>
            <a:spLocks noGrp="1"/>
          </p:cNvSpPr>
          <p:nvPr>
            <p:ph idx="1"/>
          </p:nvPr>
        </p:nvSpPr>
        <p:spPr>
          <a:xfrm>
            <a:off x="0" y="1196752"/>
            <a:ext cx="9144000" cy="5661248"/>
          </a:xfrm>
        </p:spPr>
        <p:txBody>
          <a:bodyPr/>
          <a:lstStyle/>
          <a:p>
            <a:pPr>
              <a:buClr>
                <a:srgbClr val="0070C0"/>
              </a:buClr>
              <a:buFont typeface="Wingdings" pitchFamily="2" charset="2"/>
              <a:buChar char="Ø"/>
            </a:pPr>
            <a:r>
              <a:rPr lang="en-US" sz="2800" b="1" i="1" u="sng" dirty="0" smtClean="0"/>
              <a:t>Dental plaster </a:t>
            </a:r>
            <a:r>
              <a:rPr lang="en-US" dirty="0" smtClean="0"/>
              <a:t>:</a:t>
            </a:r>
            <a:r>
              <a:rPr lang="el-GR" sz="2800" i="1" dirty="0" smtClean="0"/>
              <a:t>β</a:t>
            </a:r>
            <a:r>
              <a:rPr lang="en-US" sz="2800" i="1" dirty="0" smtClean="0"/>
              <a:t> form of calcium hemihydrate .</a:t>
            </a:r>
          </a:p>
          <a:p>
            <a:pPr>
              <a:buClr>
                <a:srgbClr val="0070C0"/>
              </a:buClr>
              <a:buFont typeface="Wingdings" pitchFamily="2" charset="2"/>
              <a:buChar char="Ø"/>
            </a:pPr>
            <a:r>
              <a:rPr lang="en-US" sz="2800" b="1" i="1" u="sng" dirty="0" smtClean="0"/>
              <a:t>Dental stone:</a:t>
            </a:r>
            <a:r>
              <a:rPr lang="en-US" sz="2800" i="1" dirty="0" smtClean="0"/>
              <a:t> </a:t>
            </a:r>
            <a:r>
              <a:rPr lang="el-GR" sz="2800" i="1" dirty="0" smtClean="0"/>
              <a:t>α</a:t>
            </a:r>
            <a:r>
              <a:rPr lang="en-US" sz="2800" i="1" dirty="0" smtClean="0"/>
              <a:t> form of calcium hemihydrate.</a:t>
            </a:r>
          </a:p>
          <a:p>
            <a:pPr>
              <a:buClr>
                <a:srgbClr val="0070C0"/>
              </a:buClr>
              <a:buFont typeface="Wingdings" pitchFamily="2" charset="2"/>
              <a:buChar char="Ø"/>
            </a:pPr>
            <a:r>
              <a:rPr lang="en-US" sz="2800" i="1" dirty="0" smtClean="0"/>
              <a:t> </a:t>
            </a:r>
            <a:r>
              <a:rPr lang="en-US" sz="2800" b="1" i="1" u="sng" dirty="0" smtClean="0"/>
              <a:t>W/P Ratio:</a:t>
            </a:r>
            <a:r>
              <a:rPr lang="en-US" sz="2800" i="1" dirty="0" smtClean="0"/>
              <a:t> The ratio in which water is mixed with hemihydrate. </a:t>
            </a:r>
          </a:p>
          <a:p>
            <a:pPr>
              <a:buClr>
                <a:srgbClr val="0070C0"/>
              </a:buClr>
              <a:buFont typeface="Wingdings" pitchFamily="2" charset="2"/>
              <a:buChar char="Ø"/>
            </a:pPr>
            <a:r>
              <a:rPr lang="en-US" sz="2800" b="1" i="1" u="sng" dirty="0" smtClean="0"/>
              <a:t>Mixing time : </a:t>
            </a:r>
            <a:r>
              <a:rPr lang="en-US" sz="2800" i="1" dirty="0" smtClean="0"/>
              <a:t> Time from addition of the powder to water till the mixing is complete.</a:t>
            </a:r>
          </a:p>
          <a:p>
            <a:pPr>
              <a:buClr>
                <a:srgbClr val="0070C0"/>
              </a:buClr>
              <a:buFont typeface="Wingdings" pitchFamily="2" charset="2"/>
              <a:buChar char="Ø"/>
            </a:pPr>
            <a:r>
              <a:rPr lang="en-US" sz="2800" b="1" i="1" u="sng" dirty="0" smtClean="0"/>
              <a:t>Setting time</a:t>
            </a:r>
            <a:r>
              <a:rPr lang="en-US" sz="2800" i="1" dirty="0" smtClean="0"/>
              <a:t>: Time duration between start of mix &amp; point where material hardens.</a:t>
            </a:r>
          </a:p>
          <a:p>
            <a:pPr>
              <a:buClr>
                <a:srgbClr val="0070C0"/>
              </a:buClr>
              <a:buFont typeface="Wingdings" pitchFamily="2" charset="2"/>
              <a:buChar char="Ø"/>
            </a:pPr>
            <a:r>
              <a:rPr lang="en-US" sz="2800" b="1" i="1" u="sng" dirty="0" smtClean="0"/>
              <a:t>Working time :</a:t>
            </a:r>
            <a:r>
              <a:rPr lang="en-US" sz="2800" i="1" dirty="0" smtClean="0"/>
              <a:t> Time from start of mix to the point where the consistency of the mix is no longer acceptable for the usage of indented purpose.</a:t>
            </a:r>
            <a:endParaRPr lang="en-IN" sz="2800" b="1" i="1" u="sng"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ppt_w</p:attrName>
                                        </p:attrNameLst>
                                      </p:cBhvr>
                                      <p:tavLst>
                                        <p:tav tm="0">
                                          <p:val>
                                            <p:strVal val="#ppt_w*0.05"/>
                                          </p:val>
                                        </p:tav>
                                        <p:tav tm="100000">
                                          <p:val>
                                            <p:strVal val="#ppt_w"/>
                                          </p:val>
                                        </p:tav>
                                      </p:tavLst>
                                    </p:anim>
                                    <p:anim calcmode="lin" valueType="num">
                                      <p:cBhvr>
                                        <p:cTn id="17"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8" dur="2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9" dur="2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26"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7" dur="2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8" dur="2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29" dur="20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35"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6" dur="2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7" dur="2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38" dur="20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44"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5" dur="2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6" dur="20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47" dur="2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53"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4" dur="2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55" dur="2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5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65534" t="30645" b="3969"/>
          <a:stretch>
            <a:fillRect/>
          </a:stretch>
        </p:blipFill>
        <p:spPr bwMode="auto">
          <a:xfrm>
            <a:off x="683568" y="260648"/>
            <a:ext cx="2637284" cy="5688632"/>
          </a:xfrm>
          <a:prstGeom prst="rect">
            <a:avLst/>
          </a:prstGeom>
          <a:noFill/>
          <a:ln w="9525">
            <a:noFill/>
            <a:miter lim="800000"/>
            <a:headEnd/>
            <a:tailEnd/>
          </a:ln>
        </p:spPr>
      </p:pic>
      <p:sp>
        <p:nvSpPr>
          <p:cNvPr id="8" name="TextBox 7"/>
          <p:cNvSpPr txBox="1"/>
          <p:nvPr/>
        </p:nvSpPr>
        <p:spPr>
          <a:xfrm>
            <a:off x="1403648" y="2276872"/>
            <a:ext cx="504056" cy="369332"/>
          </a:xfrm>
          <a:prstGeom prst="rect">
            <a:avLst/>
          </a:prstGeom>
          <a:noFill/>
        </p:spPr>
        <p:txBody>
          <a:bodyPr wrap="square" rtlCol="0">
            <a:spAutoFit/>
          </a:bodyPr>
          <a:lstStyle/>
          <a:p>
            <a:r>
              <a:rPr lang="en-IN" dirty="0" smtClean="0">
                <a:solidFill>
                  <a:schemeClr val="bg1"/>
                </a:solidFill>
              </a:rPr>
              <a:t>(A)</a:t>
            </a:r>
            <a:endParaRPr lang="en-IN" dirty="0">
              <a:solidFill>
                <a:schemeClr val="bg1"/>
              </a:solidFill>
            </a:endParaRPr>
          </a:p>
        </p:txBody>
      </p:sp>
      <p:sp>
        <p:nvSpPr>
          <p:cNvPr id="9" name="TextBox 8"/>
          <p:cNvSpPr txBox="1"/>
          <p:nvPr/>
        </p:nvSpPr>
        <p:spPr>
          <a:xfrm>
            <a:off x="2339752" y="692696"/>
            <a:ext cx="648072" cy="369332"/>
          </a:xfrm>
          <a:prstGeom prst="rect">
            <a:avLst/>
          </a:prstGeom>
          <a:noFill/>
        </p:spPr>
        <p:txBody>
          <a:bodyPr wrap="square" rtlCol="0">
            <a:spAutoFit/>
          </a:bodyPr>
          <a:lstStyle/>
          <a:p>
            <a:r>
              <a:rPr lang="en-IN" dirty="0" smtClean="0">
                <a:solidFill>
                  <a:schemeClr val="bg1"/>
                </a:solidFill>
              </a:rPr>
              <a:t>(B)</a:t>
            </a:r>
            <a:endParaRPr lang="en-IN" dirty="0">
              <a:solidFill>
                <a:schemeClr val="bg1"/>
              </a:solidFill>
            </a:endParaRPr>
          </a:p>
        </p:txBody>
      </p:sp>
      <p:sp>
        <p:nvSpPr>
          <p:cNvPr id="10" name="Text Placeholder 6"/>
          <p:cNvSpPr>
            <a:spLocks noGrp="1"/>
          </p:cNvSpPr>
          <p:nvPr>
            <p:ph type="body" idx="1"/>
          </p:nvPr>
        </p:nvSpPr>
        <p:spPr>
          <a:xfrm>
            <a:off x="4067944" y="476672"/>
            <a:ext cx="4400228" cy="2808312"/>
          </a:xfrm>
        </p:spPr>
        <p:txBody>
          <a:bodyPr/>
          <a:lstStyle/>
          <a:p>
            <a:r>
              <a:rPr lang="en-IN" dirty="0" smtClean="0"/>
              <a:t>          (A) Gillmore’s needle</a:t>
            </a:r>
          </a:p>
          <a:p>
            <a:r>
              <a:rPr lang="en-IN" dirty="0" smtClean="0"/>
              <a:t>          used for initial setting                                             </a:t>
            </a:r>
            <a:endParaRPr lang="en-IN" dirty="0"/>
          </a:p>
        </p:txBody>
      </p:sp>
      <p:sp>
        <p:nvSpPr>
          <p:cNvPr id="11" name="Text Placeholder 7"/>
          <p:cNvSpPr>
            <a:spLocks noGrp="1"/>
          </p:cNvSpPr>
          <p:nvPr>
            <p:ph type="body" sz="half" idx="3"/>
          </p:nvPr>
        </p:nvSpPr>
        <p:spPr>
          <a:xfrm>
            <a:off x="4499992" y="2492896"/>
            <a:ext cx="4041775" cy="2924944"/>
          </a:xfrm>
        </p:spPr>
        <p:txBody>
          <a:bodyPr/>
          <a:lstStyle/>
          <a:p>
            <a:r>
              <a:rPr lang="en-IN" dirty="0" smtClean="0"/>
              <a:t>       (B) Gillmore’s needle </a:t>
            </a:r>
          </a:p>
          <a:p>
            <a:r>
              <a:rPr lang="en-IN" dirty="0" smtClean="0"/>
              <a:t>      used for final setting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07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07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u="sng" dirty="0" smtClean="0"/>
              <a:t>Vicat’s test for setting time</a:t>
            </a:r>
            <a:endParaRPr lang="en-IN" u="sng" dirty="0"/>
          </a:p>
        </p:txBody>
      </p:sp>
      <p:sp>
        <p:nvSpPr>
          <p:cNvPr id="10" name="Content Placeholder 9"/>
          <p:cNvSpPr>
            <a:spLocks noGrp="1"/>
          </p:cNvSpPr>
          <p:nvPr>
            <p:ph idx="1"/>
          </p:nvPr>
        </p:nvSpPr>
        <p:spPr>
          <a:xfrm>
            <a:off x="323528" y="1268760"/>
            <a:ext cx="8496944" cy="5328592"/>
          </a:xfrm>
        </p:spPr>
        <p:txBody>
          <a:bodyPr>
            <a:normAutofit/>
          </a:bodyPr>
          <a:lstStyle/>
          <a:p>
            <a:r>
              <a:rPr lang="en-IN" sz="2800" dirty="0" smtClean="0"/>
              <a:t>After initial setting the further reaction is determined by an instrument called Vicat penetrometer . </a:t>
            </a:r>
          </a:p>
          <a:p>
            <a:r>
              <a:rPr lang="en-IN" sz="2800" dirty="0" smtClean="0"/>
              <a:t>The needle with a weighted plunger rod is supported and held just in contact with the mix</a:t>
            </a:r>
          </a:p>
          <a:p>
            <a:r>
              <a:rPr lang="en-IN" sz="2800" dirty="0" smtClean="0"/>
              <a:t>The time elapsed until the needle no longer reach the bottom of the mix is known as setting time</a:t>
            </a:r>
          </a:p>
          <a:p>
            <a:r>
              <a:rPr lang="en-IN" sz="2800" dirty="0" smtClean="0"/>
              <a:t>In some cases it may come along with Initial setting and some times may vary </a:t>
            </a:r>
          </a:p>
          <a:p>
            <a:endParaRPr lang="en-IN"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reeranga\Desktop\Gypsum Products\vicat's needle test for setting gypsum products.jpg"/>
          <p:cNvPicPr>
            <a:picLocks noChangeAspect="1" noChangeArrowheads="1"/>
          </p:cNvPicPr>
          <p:nvPr/>
        </p:nvPicPr>
        <p:blipFill>
          <a:blip r:embed="rId2" cstate="print"/>
          <a:srcRect/>
          <a:stretch>
            <a:fillRect/>
          </a:stretch>
        </p:blipFill>
        <p:spPr bwMode="auto">
          <a:xfrm>
            <a:off x="1403648" y="190500"/>
            <a:ext cx="2304256" cy="6451917"/>
          </a:xfrm>
          <a:prstGeom prst="rect">
            <a:avLst/>
          </a:prstGeom>
          <a:noFill/>
        </p:spPr>
      </p:pic>
      <p:sp>
        <p:nvSpPr>
          <p:cNvPr id="5" name="TextBox 4"/>
          <p:cNvSpPr txBox="1"/>
          <p:nvPr/>
        </p:nvSpPr>
        <p:spPr>
          <a:xfrm>
            <a:off x="4499992" y="3140968"/>
            <a:ext cx="4392488" cy="584775"/>
          </a:xfrm>
          <a:prstGeom prst="rect">
            <a:avLst/>
          </a:prstGeom>
          <a:noFill/>
        </p:spPr>
        <p:txBody>
          <a:bodyPr wrap="square" rtlCol="0">
            <a:spAutoFit/>
          </a:bodyPr>
          <a:lstStyle/>
          <a:p>
            <a:r>
              <a:rPr lang="en-IN" sz="3200" b="1" dirty="0" smtClean="0">
                <a:solidFill>
                  <a:schemeClr val="accent1"/>
                </a:solidFill>
              </a:rPr>
              <a:t>Vicat’s Apparatus</a:t>
            </a:r>
            <a:endParaRPr lang="en-IN" sz="3200" b="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2000" fill="hold"/>
                                        <p:tgtEl>
                                          <p:spTgt spid="2050"/>
                                        </p:tgtEl>
                                        <p:attrNameLst>
                                          <p:attrName>ppt_w</p:attrName>
                                        </p:attrNameLst>
                                      </p:cBhvr>
                                      <p:tavLst>
                                        <p:tav tm="0" fmla="#ppt_w*sin(2.5*pi*$)">
                                          <p:val>
                                            <p:fltVal val="0"/>
                                          </p:val>
                                        </p:tav>
                                        <p:tav tm="100000">
                                          <p:val>
                                            <p:fltVal val="1"/>
                                          </p:val>
                                        </p:tav>
                                      </p:tavLst>
                                    </p:anim>
                                    <p:anim calcmode="lin" valueType="num">
                                      <p:cBhvr>
                                        <p:cTn id="8"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83568" y="0"/>
            <a:ext cx="7920880" cy="6253326"/>
          </a:xfrm>
          <a:prstGeom prst="rect">
            <a:avLst/>
          </a:prstGeom>
          <a:noFill/>
          <a:ln w="9525">
            <a:noFill/>
            <a:miter lim="800000"/>
            <a:headEnd/>
            <a:tailEnd/>
          </a:ln>
        </p:spPr>
      </p:pic>
      <p:sp>
        <p:nvSpPr>
          <p:cNvPr id="3" name="Rounded Rectangle 2">
            <a:hlinkClick r:id="rId3" action="ppaction://hlinksldjump"/>
          </p:cNvPr>
          <p:cNvSpPr/>
          <p:nvPr/>
        </p:nvSpPr>
        <p:spPr>
          <a:xfrm>
            <a:off x="7956376" y="6237312"/>
            <a:ext cx="683568" cy="404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900" decel="100000" fill="hold"/>
                                        <p:tgtEl>
                                          <p:spTgt spid="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1268760"/>
            <a:ext cx="7611616" cy="4958011"/>
          </a:xfrm>
        </p:spPr>
        <p:txBody>
          <a:bodyPr>
            <a:normAutofit/>
          </a:bodyPr>
          <a:lstStyle/>
          <a:p>
            <a:r>
              <a:rPr lang="en-IN" sz="2400" u="sng" dirty="0" smtClean="0"/>
              <a:t>Proportioning :-</a:t>
            </a:r>
          </a:p>
          <a:p>
            <a:pPr>
              <a:buFont typeface="Wingdings" pitchFamily="2" charset="2"/>
              <a:buChar char="Ø"/>
            </a:pPr>
            <a:r>
              <a:rPr lang="en-IN" sz="2400" dirty="0" smtClean="0"/>
              <a:t>  The strength of a stone is inversely proportional to the w/p ratio.</a:t>
            </a:r>
          </a:p>
          <a:p>
            <a:pPr>
              <a:buFont typeface="Wingdings" pitchFamily="2" charset="2"/>
              <a:buChar char="Ø"/>
            </a:pPr>
            <a:r>
              <a:rPr lang="en-IN" sz="2400" dirty="0" smtClean="0"/>
              <a:t>It is better to keep the amount of water as low as possible.</a:t>
            </a:r>
          </a:p>
          <a:p>
            <a:pPr>
              <a:buFont typeface="Wingdings" pitchFamily="2" charset="2"/>
              <a:buChar char="Ø"/>
            </a:pPr>
            <a:r>
              <a:rPr lang="en-IN" sz="2400" dirty="0" smtClean="0"/>
              <a:t>Once the optimum proportion is noted , the same must be used subsequently</a:t>
            </a:r>
          </a:p>
          <a:p>
            <a:pPr>
              <a:buFont typeface="Wingdings" pitchFamily="2" charset="2"/>
              <a:buChar char="Ø"/>
            </a:pPr>
            <a:r>
              <a:rPr lang="en-IN" sz="2400" dirty="0" smtClean="0"/>
              <a:t>An accurate graduated cylinder has to be used for water and a proper weighing balance for powder has to be used</a:t>
            </a:r>
          </a:p>
          <a:p>
            <a:pPr>
              <a:buFont typeface="Wingdings" pitchFamily="2" charset="2"/>
              <a:buChar char="Ø"/>
            </a:pPr>
            <a:r>
              <a:rPr lang="en-IN" sz="2400" dirty="0" smtClean="0"/>
              <a:t>Powder should NOT BE MEASURED USING SCOOP</a:t>
            </a:r>
          </a:p>
          <a:p>
            <a:pPr>
              <a:buFont typeface="Wingdings" pitchFamily="2" charset="2"/>
              <a:buChar char="Ø"/>
            </a:pPr>
            <a:endParaRPr lang="en-IN" sz="2400" dirty="0" smtClean="0"/>
          </a:p>
          <a:p>
            <a:pPr>
              <a:buFont typeface="Wingdings" pitchFamily="2" charset="2"/>
              <a:buChar char="Ø"/>
            </a:pPr>
            <a:endParaRPr lang="en-IN" sz="2400" dirty="0"/>
          </a:p>
        </p:txBody>
      </p:sp>
      <p:sp>
        <p:nvSpPr>
          <p:cNvPr id="7" name="TextBox 6"/>
          <p:cNvSpPr txBox="1"/>
          <p:nvPr/>
        </p:nvSpPr>
        <p:spPr>
          <a:xfrm>
            <a:off x="323528" y="332656"/>
            <a:ext cx="8424936" cy="954107"/>
          </a:xfrm>
          <a:prstGeom prst="rect">
            <a:avLst/>
          </a:prstGeom>
          <a:noFill/>
        </p:spPr>
        <p:txBody>
          <a:bodyPr wrap="square" rtlCol="0">
            <a:spAutoFit/>
          </a:bodyPr>
          <a:lstStyle/>
          <a:p>
            <a:r>
              <a:rPr lang="en-IN" sz="2800" b="1" u="sng" dirty="0" smtClean="0"/>
              <a:t>Proportioning, Mixing &amp; Infection Control of gypsum products:</a:t>
            </a:r>
            <a:endParaRPr lang="en-IN" sz="2800" b="1" u="sng"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8" name="Content Placeholder 7"/>
          <p:cNvSpPr>
            <a:spLocks noGrp="1"/>
          </p:cNvSpPr>
          <p:nvPr>
            <p:ph idx="1"/>
          </p:nvPr>
        </p:nvSpPr>
        <p:spPr>
          <a:xfrm>
            <a:off x="467544" y="548680"/>
            <a:ext cx="7467600" cy="4525963"/>
          </a:xfrm>
        </p:spPr>
        <p:txBody>
          <a:bodyPr>
            <a:normAutofit lnSpcReduction="10000"/>
          </a:bodyPr>
          <a:lstStyle/>
          <a:p>
            <a:pPr algn="ctr">
              <a:buNone/>
            </a:pPr>
            <a:r>
              <a:rPr lang="en-IN" sz="3600" b="1" u="sng" dirty="0" smtClean="0"/>
              <a:t>Mixing</a:t>
            </a:r>
          </a:p>
          <a:p>
            <a:pPr>
              <a:buFont typeface="Wingdings" pitchFamily="2" charset="2"/>
              <a:buChar char="Ø"/>
            </a:pPr>
            <a:endParaRPr lang="en-IN" sz="2400" dirty="0" smtClean="0"/>
          </a:p>
          <a:p>
            <a:pPr>
              <a:buNone/>
            </a:pPr>
            <a:r>
              <a:rPr lang="en-IN" sz="2400" dirty="0" smtClean="0"/>
              <a:t>  If the mixing has to be done by hand , the bowl must be parabolic , smooth and abrasion resistant</a:t>
            </a:r>
          </a:p>
          <a:p>
            <a:pPr>
              <a:buFont typeface="Wingdings" pitchFamily="2" charset="2"/>
              <a:buChar char="Ø"/>
            </a:pPr>
            <a:r>
              <a:rPr lang="en-IN" sz="2400" dirty="0" smtClean="0"/>
              <a:t>Spatula should have a stiff blade and a convenient handle</a:t>
            </a:r>
          </a:p>
          <a:p>
            <a:pPr>
              <a:buFont typeface="Wingdings" pitchFamily="2" charset="2"/>
              <a:buChar char="Ø"/>
            </a:pPr>
            <a:r>
              <a:rPr lang="en-IN" sz="2400" dirty="0" smtClean="0"/>
              <a:t>Stirring of the water powder during mixing has to be done more vigorously in order to avoid air entrapment</a:t>
            </a:r>
          </a:p>
          <a:p>
            <a:pPr>
              <a:buFont typeface="Wingdings" pitchFamily="2" charset="2"/>
              <a:buChar char="Ø"/>
            </a:pPr>
            <a:r>
              <a:rPr lang="en-IN" sz="2400" dirty="0" smtClean="0"/>
              <a:t>Wetting of all powder particles with water must be ensured</a:t>
            </a:r>
          </a:p>
          <a:p>
            <a:pPr>
              <a:buFont typeface="Wingdings" pitchFamily="2" charset="2"/>
              <a:buChar char="Ø"/>
            </a:pPr>
            <a:endParaRPr lang="en-IN" sz="2400" dirty="0" smtClean="0"/>
          </a:p>
          <a:p>
            <a:pPr>
              <a:buFont typeface="Wingdings" pitchFamily="2" charset="2"/>
              <a:buChar char="Ø"/>
            </a:pPr>
            <a:endParaRPr lang="en-IN"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55576" y="2420888"/>
          <a:ext cx="7416824" cy="4032448"/>
        </p:xfrm>
        <a:graphic>
          <a:graphicData uri="http://schemas.openxmlformats.org/drawingml/2006/table">
            <a:tbl>
              <a:tblPr>
                <a:tableStyleId>{2D5ABB26-0587-4C30-8999-92F81FD0307C}</a:tableStyleId>
              </a:tblPr>
              <a:tblGrid>
                <a:gridCol w="1854206"/>
                <a:gridCol w="1854206"/>
                <a:gridCol w="1854206"/>
                <a:gridCol w="1854206"/>
              </a:tblGrid>
              <a:tr h="1344150">
                <a:tc>
                  <a:txBody>
                    <a:bodyPr/>
                    <a:lstStyle/>
                    <a:p>
                      <a:r>
                        <a:rPr lang="en-IN" dirty="0"/>
                        <a:t/>
                      </a:r>
                      <a:br>
                        <a:rPr lang="en-IN" dirty="0"/>
                      </a:br>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Water (ml)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Powder(g)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W/P ratio (ml/g)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2074">
                <a:tc>
                  <a:txBody>
                    <a:bodyPr/>
                    <a:lstStyle/>
                    <a:p>
                      <a:r>
                        <a:rPr lang="en-IN" dirty="0"/>
                        <a:t>Plaster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50-60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100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2074">
                <a:tc>
                  <a:txBody>
                    <a:bodyPr/>
                    <a:lstStyle/>
                    <a:p>
                      <a:r>
                        <a:rPr lang="en-IN" dirty="0"/>
                        <a:t>Stone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20-35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150">
                <a:tc>
                  <a:txBody>
                    <a:bodyPr/>
                    <a:lstStyle/>
                    <a:p>
                      <a:r>
                        <a:rPr lang="en-IN"/>
                        <a:t>Theoretical ratio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18.6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0.186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323528" y="-38365"/>
            <a:ext cx="8568952" cy="22159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outerShdw blurRad="60007" dist="310007" dir="7680000" sy="30000" kx="1300200" algn="ctr" rotWithShape="0">
                    <a:prstClr val="black">
                      <a:alpha val="32000"/>
                    </a:prstClr>
                  </a:outerShdw>
                </a:effectLst>
                <a:latin typeface="Arial" pitchFamily="34" charset="0"/>
                <a:cs typeface="Arial" pitchFamily="34" charset="0"/>
              </a:rPr>
              <a:t>Water/powder ratios for gypsum model and die materials.</a:t>
            </a:r>
            <a:endParaRPr kumimoji="0" lang="en-US" b="0" i="0" u="none" strike="noStrike" cap="none" normalizeH="0" baseline="0" dirty="0" smtClean="0">
              <a:ln>
                <a:noFill/>
              </a:ln>
              <a:effectLst>
                <a:outerShdw blurRad="60007" dist="310007" dir="7680000" sy="30000" kx="1300200" algn="ctr" rotWithShape="0">
                  <a:prstClr val="black">
                    <a:alpha val="32000"/>
                  </a:prst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outerShdw blurRad="60007" dist="310007" dir="7680000" sy="30000" kx="1300200" algn="ctr" rotWithShape="0">
                    <a:prstClr val="black">
                      <a:alpha val="32000"/>
                    </a:prstClr>
                  </a:outerShdw>
                </a:effectLst>
                <a:latin typeface="Arial" pitchFamily="34" charset="0"/>
                <a:cs typeface="Arial" pitchFamily="34" charset="0"/>
              </a:rPr>
              <a:t/>
            </a:r>
            <a:br>
              <a:rPr kumimoji="0" lang="en-US" sz="2400" b="0" i="0" u="none" strike="noStrike" cap="none" normalizeH="0" baseline="0" dirty="0" smtClean="0">
                <a:ln>
                  <a:noFill/>
                </a:ln>
                <a:effectLst>
                  <a:outerShdw blurRad="60007" dist="310007" dir="7680000" sy="30000" kx="1300200" algn="ctr" rotWithShape="0">
                    <a:prstClr val="black">
                      <a:alpha val="32000"/>
                    </a:prstClr>
                  </a:outerShdw>
                </a:effectLst>
                <a:latin typeface="Arial" pitchFamily="34" charset="0"/>
                <a:cs typeface="Arial" pitchFamily="34" charset="0"/>
              </a:rPr>
            </a:br>
            <a:endParaRPr kumimoji="0" lang="en-US" b="0" i="0" u="none" strike="noStrike" cap="none" normalizeH="0" baseline="0" dirty="0" smtClean="0">
              <a:ln>
                <a:noFill/>
              </a:ln>
              <a:effectLst>
                <a:outerShdw blurRad="60007" dist="310007" dir="7680000" sy="30000" kx="1300200" algn="ctr" rotWithShape="0">
                  <a:prstClr val="black">
                    <a:alpha val="32000"/>
                  </a:prst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outerShdw blurRad="60007" dist="310007" dir="7680000" sy="30000" kx="1300200" algn="ctr" rotWithShape="0">
                    <a:prstClr val="black">
                      <a:alpha val="32000"/>
                    </a:prstClr>
                  </a:outerShdw>
                </a:effectLst>
                <a:latin typeface="Arial" pitchFamily="34" charset="0"/>
                <a:cs typeface="Arial" pitchFamily="34" charset="0"/>
              </a:rPr>
              <a:t>For hand mixing, a clean, scratch free rubber or plastic bowl having a top diameter of about 130 mm is normally recommended</a:t>
            </a:r>
            <a:r>
              <a:rPr kumimoji="0" lang="en-US" sz="1000" b="0" i="0" u="none" strike="noStrike" cap="none" normalizeH="0" baseline="0" dirty="0" smtClean="0">
                <a:ln>
                  <a:noFill/>
                </a:ln>
                <a:effectLst/>
                <a:latin typeface="Arial" pitchFamily="34" charset="0"/>
                <a:cs typeface="Arial" pitchFamily="34" charset="0"/>
              </a:rPr>
              <a:t>.</a:t>
            </a:r>
            <a:endParaRPr kumimoji="0" lang="en-US" sz="18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9552" y="4653136"/>
            <a:ext cx="4040188" cy="838200"/>
          </a:xfrm>
        </p:spPr>
        <p:txBody>
          <a:bodyPr/>
          <a:lstStyle/>
          <a:p>
            <a:r>
              <a:rPr lang="en-IN" dirty="0" smtClean="0"/>
              <a:t>Improper mixing </a:t>
            </a:r>
            <a:endParaRPr lang="en-IN" dirty="0"/>
          </a:p>
        </p:txBody>
      </p:sp>
      <p:sp>
        <p:nvSpPr>
          <p:cNvPr id="7" name="Text Placeholder 6"/>
          <p:cNvSpPr>
            <a:spLocks noGrp="1"/>
          </p:cNvSpPr>
          <p:nvPr>
            <p:ph type="body" sz="half" idx="3"/>
          </p:nvPr>
        </p:nvSpPr>
        <p:spPr>
          <a:xfrm>
            <a:off x="4716016" y="4653136"/>
            <a:ext cx="4041775" cy="838200"/>
          </a:xfrm>
        </p:spPr>
        <p:txBody>
          <a:bodyPr/>
          <a:lstStyle/>
          <a:p>
            <a:r>
              <a:rPr lang="en-IN" dirty="0" smtClean="0"/>
              <a:t>Proper mixing</a:t>
            </a:r>
          </a:p>
          <a:p>
            <a:endParaRPr lang="en-IN" dirty="0"/>
          </a:p>
        </p:txBody>
      </p:sp>
      <p:pic>
        <p:nvPicPr>
          <p:cNvPr id="1026" name="Picture 2"/>
          <p:cNvPicPr>
            <a:picLocks noGrp="1" noChangeAspect="1" noChangeArrowheads="1"/>
          </p:cNvPicPr>
          <p:nvPr>
            <p:ph sz="quarter" idx="2"/>
          </p:nvPr>
        </p:nvPicPr>
        <p:blipFill>
          <a:blip r:embed="rId2" cstate="print"/>
          <a:stretch>
            <a:fillRect/>
          </a:stretch>
        </p:blipFill>
        <p:spPr bwMode="auto">
          <a:xfrm>
            <a:off x="713264" y="2292191"/>
            <a:ext cx="3528060" cy="2392680"/>
          </a:xfrm>
          <a:prstGeom prst="rect">
            <a:avLst/>
          </a:prstGeom>
          <a:noFill/>
          <a:ln w="9525">
            <a:noFill/>
            <a:miter lim="800000"/>
            <a:headEnd/>
            <a:tailEnd/>
          </a:ln>
        </p:spPr>
      </p:pic>
      <p:pic>
        <p:nvPicPr>
          <p:cNvPr id="1027" name="Picture 3"/>
          <p:cNvPicPr>
            <a:picLocks noGrp="1" noChangeAspect="1" noChangeArrowheads="1"/>
          </p:cNvPicPr>
          <p:nvPr>
            <p:ph sz="quarter" idx="4"/>
          </p:nvPr>
        </p:nvPicPr>
        <p:blipFill>
          <a:blip r:embed="rId3" cstate="print"/>
          <a:stretch>
            <a:fillRect/>
          </a:stretch>
        </p:blipFill>
        <p:spPr bwMode="auto">
          <a:xfrm>
            <a:off x="4867592" y="2307431"/>
            <a:ext cx="3596640"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026"/>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026"/>
                                        </p:tgtEl>
                                        <p:attrNameLst>
                                          <p:attrName>ppt_y</p:attrName>
                                        </p:attrNameLst>
                                      </p:cBhvr>
                                      <p:tavLst>
                                        <p:tav tm="0">
                                          <p:val>
                                            <p:strVal val="#ppt_y"/>
                                          </p:val>
                                        </p:tav>
                                        <p:tav tm="100000">
                                          <p:val>
                                            <p:strVal val="#ppt_y"/>
                                          </p:val>
                                        </p:tav>
                                      </p:tavLst>
                                    </p:anim>
                                    <p:animEffect transition="in" filter="fade">
                                      <p:cBhvr>
                                        <p:cTn id="10" dur="1000"/>
                                        <p:tgtEl>
                                          <p:spTgt spid="1026"/>
                                        </p:tgtEl>
                                      </p:cBhvr>
                                    </p:animEffect>
                                  </p:childTnLst>
                                </p:cTn>
                              </p:par>
                              <p:par>
                                <p:cTn id="11" presetID="48" presetClass="entr" presetSubtype="0" accel="5000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p:cTn id="13" dur="1000" fill="hold"/>
                                        <p:tgtEl>
                                          <p:spTgt spid="102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1027"/>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1027"/>
                                        </p:tgtEl>
                                        <p:attrNameLst>
                                          <p:attrName>ppt_y</p:attrName>
                                        </p:attrNameLst>
                                      </p:cBhvr>
                                      <p:tavLst>
                                        <p:tav tm="0">
                                          <p:val>
                                            <p:strVal val="#ppt_y"/>
                                          </p:val>
                                        </p:tav>
                                        <p:tav tm="100000">
                                          <p:val>
                                            <p:strVal val="#ppt_y"/>
                                          </p:val>
                                        </p:tav>
                                      </p:tavLst>
                                    </p:anim>
                                    <p:animEffect transition="in" filter="fade">
                                      <p:cBhvr>
                                        <p:cTn id="16"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sp>
        <p:nvSpPr>
          <p:cNvPr id="8" name="Content Placeholder 7"/>
          <p:cNvSpPr>
            <a:spLocks noGrp="1"/>
          </p:cNvSpPr>
          <p:nvPr>
            <p:ph idx="1"/>
          </p:nvPr>
        </p:nvSpPr>
        <p:spPr>
          <a:xfrm>
            <a:off x="251520" y="260648"/>
            <a:ext cx="8712968" cy="5328592"/>
          </a:xfrm>
        </p:spPr>
        <p:txBody>
          <a:bodyPr>
            <a:normAutofit/>
          </a:bodyPr>
          <a:lstStyle/>
          <a:p>
            <a:pPr algn="ctr">
              <a:buNone/>
            </a:pPr>
            <a:r>
              <a:rPr lang="en-IN" sz="2400" b="1" u="sng" dirty="0" smtClean="0"/>
              <a:t>Caring for the cast</a:t>
            </a:r>
          </a:p>
          <a:p>
            <a:pPr>
              <a:buFont typeface="Wingdings" pitchFamily="2" charset="2"/>
              <a:buChar char="Ø"/>
            </a:pPr>
            <a:r>
              <a:rPr lang="en-IN" sz="2400" dirty="0" smtClean="0"/>
              <a:t>  If the cast surface is not hard and smooth when removed from the mould , then its accuracy is questionable</a:t>
            </a:r>
          </a:p>
          <a:p>
            <a:pPr>
              <a:buFont typeface="Wingdings" pitchFamily="2" charset="2"/>
              <a:buChar char="Ø"/>
            </a:pPr>
            <a:r>
              <a:rPr lang="en-IN" sz="2400" dirty="0" smtClean="0"/>
              <a:t>Cast once set will maintain the dimensions relatively stable with changes in humidity and room temp. </a:t>
            </a:r>
          </a:p>
          <a:p>
            <a:pPr>
              <a:buFont typeface="Wingdings" pitchFamily="2" charset="2"/>
              <a:buChar char="Ø"/>
            </a:pPr>
            <a:r>
              <a:rPr lang="en-IN" sz="2400" dirty="0" smtClean="0"/>
              <a:t>But in few cases the cast has to be immersed in water , negligible expansion may occur ,if the water is saturated with calcium sulphate</a:t>
            </a:r>
          </a:p>
          <a:p>
            <a:pPr>
              <a:buFont typeface="Wingdings" pitchFamily="2" charset="2"/>
              <a:buChar char="Ø"/>
            </a:pPr>
            <a:r>
              <a:rPr lang="en-IN" sz="2400" dirty="0" smtClean="0"/>
              <a:t>The safest method of soaking the cast in water is to immerse the cast in water bath that contain plaster debris at the bottom of the container.</a:t>
            </a:r>
          </a:p>
          <a:p>
            <a:pPr>
              <a:buFont typeface="Wingdings" pitchFamily="2" charset="2"/>
              <a:buChar char="Ø"/>
            </a:pPr>
            <a:endParaRPr lang="en-IN"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4000" b="1" u="sng" dirty="0" smtClean="0"/>
              <a:t>Infection control </a:t>
            </a:r>
            <a:endParaRPr lang="en-IN" sz="4000" b="1" u="sng" dirty="0"/>
          </a:p>
        </p:txBody>
      </p:sp>
      <p:sp>
        <p:nvSpPr>
          <p:cNvPr id="3" name="Content Placeholder 2"/>
          <p:cNvSpPr>
            <a:spLocks noGrp="1"/>
          </p:cNvSpPr>
          <p:nvPr>
            <p:ph idx="1"/>
          </p:nvPr>
        </p:nvSpPr>
        <p:spPr/>
        <p:txBody>
          <a:bodyPr>
            <a:normAutofit/>
          </a:bodyPr>
          <a:lstStyle/>
          <a:p>
            <a:r>
              <a:rPr lang="en-IN" sz="2400" dirty="0" smtClean="0"/>
              <a:t>There are chances of cross infection of HBV, HIV etc on clinicians due to impression which has lead to the idea of disinfection sprays and immersion techniques to disinfect the impressions and its effect on the surface of the cast </a:t>
            </a:r>
          </a:p>
          <a:p>
            <a:r>
              <a:rPr lang="en-IN" sz="2400" dirty="0" smtClean="0"/>
              <a:t>If the impression is not disinfected then the cast should be disinfected . This can be done using dental stone containing disinfectant</a:t>
            </a:r>
          </a:p>
          <a:p>
            <a:r>
              <a:rPr lang="en-IN" sz="2400" dirty="0" smtClean="0"/>
              <a:t>Commonly used stone disinfectants are spray disinfectants, hypochlorites and iodophores and gluteraldehyde</a:t>
            </a:r>
          </a:p>
          <a:p>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effectLst>
                  <a:outerShdw blurRad="38100" dist="38100" dir="2700000" algn="tl">
                    <a:srgbClr val="000000">
                      <a:alpha val="43137"/>
                    </a:srgbClr>
                  </a:outerShdw>
                  <a:reflection blurRad="12700" stA="48000" endA="300" endPos="55000" dir="5400000" sy="-90000" algn="bl" rotWithShape="0"/>
                </a:effectLst>
              </a:rPr>
              <a:t>Key words </a:t>
            </a:r>
            <a:r>
              <a:rPr lang="en-US" i="1" u="sng" dirty="0" smtClean="0"/>
              <a:t>(Contd.)</a:t>
            </a:r>
            <a:endParaRPr lang="en-IN" i="1" u="sng" dirty="0"/>
          </a:p>
        </p:txBody>
      </p:sp>
      <p:sp>
        <p:nvSpPr>
          <p:cNvPr id="3" name="Content Placeholder 2"/>
          <p:cNvSpPr>
            <a:spLocks noGrp="1"/>
          </p:cNvSpPr>
          <p:nvPr>
            <p:ph idx="1"/>
          </p:nvPr>
        </p:nvSpPr>
        <p:spPr>
          <a:xfrm>
            <a:off x="179512" y="1196752"/>
            <a:ext cx="8812088" cy="5472608"/>
          </a:xfrm>
        </p:spPr>
        <p:txBody>
          <a:bodyPr>
            <a:normAutofit/>
          </a:bodyPr>
          <a:lstStyle/>
          <a:p>
            <a:pPr>
              <a:buClr>
                <a:srgbClr val="0070C0"/>
              </a:buClr>
              <a:buFont typeface="Wingdings" pitchFamily="2" charset="2"/>
              <a:buChar char="Ø"/>
            </a:pPr>
            <a:r>
              <a:rPr lang="en-US" sz="2800" b="1" i="1" u="sng" dirty="0" smtClean="0"/>
              <a:t>Accelerators : </a:t>
            </a:r>
            <a:r>
              <a:rPr lang="en-US" sz="2800" i="1" dirty="0" smtClean="0"/>
              <a:t> Impurities added to gypsum products which reduces the setting time. </a:t>
            </a:r>
          </a:p>
          <a:p>
            <a:pPr>
              <a:buClr>
                <a:srgbClr val="0070C0"/>
              </a:buClr>
              <a:buFont typeface="Wingdings" pitchFamily="2" charset="2"/>
              <a:buChar char="Ø"/>
            </a:pPr>
            <a:r>
              <a:rPr lang="en-US" sz="2800" b="1" i="1" u="sng" dirty="0" smtClean="0"/>
              <a:t>Retarders:</a:t>
            </a:r>
            <a:r>
              <a:rPr lang="en-US" sz="2800" i="1" dirty="0" smtClean="0"/>
              <a:t> Impurities added to gypsum products that enhances the setting time.</a:t>
            </a:r>
          </a:p>
          <a:p>
            <a:pPr>
              <a:buClr>
                <a:srgbClr val="0070C0"/>
              </a:buClr>
              <a:buFont typeface="Wingdings" pitchFamily="2" charset="2"/>
              <a:buChar char="Ø"/>
            </a:pPr>
            <a:endParaRPr lang="en-IN" sz="2800" b="1" i="1" u="sng"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 books and sources</a:t>
            </a:r>
            <a:br>
              <a:rPr lang="en-IN" dirty="0" smtClean="0"/>
            </a:br>
            <a:endParaRPr lang="en-IN" dirty="0"/>
          </a:p>
        </p:txBody>
      </p:sp>
      <p:sp>
        <p:nvSpPr>
          <p:cNvPr id="3" name="Content Placeholder 2"/>
          <p:cNvSpPr>
            <a:spLocks noGrp="1"/>
          </p:cNvSpPr>
          <p:nvPr>
            <p:ph idx="1"/>
          </p:nvPr>
        </p:nvSpPr>
        <p:spPr>
          <a:xfrm>
            <a:off x="467544" y="1124744"/>
            <a:ext cx="7920880" cy="5400600"/>
          </a:xfrm>
        </p:spPr>
        <p:txBody>
          <a:bodyPr/>
          <a:lstStyle/>
          <a:p>
            <a:r>
              <a:rPr lang="en-IN" dirty="0" smtClean="0"/>
              <a:t>Phillips science of dental materials</a:t>
            </a:r>
          </a:p>
          <a:p>
            <a:r>
              <a:rPr lang="en-IN" dirty="0" smtClean="0"/>
              <a:t>Craig’s restorative dental materials</a:t>
            </a:r>
          </a:p>
          <a:p>
            <a:r>
              <a:rPr lang="en-IN" dirty="0" smtClean="0"/>
              <a:t> Dental materials </a:t>
            </a:r>
            <a:r>
              <a:rPr lang="en-IN" dirty="0" err="1" smtClean="0"/>
              <a:t>V.K.Subbarao</a:t>
            </a:r>
            <a:endParaRPr lang="en-IN" dirty="0" smtClean="0"/>
          </a:p>
          <a:p>
            <a:r>
              <a:rPr lang="en-IN" dirty="0" smtClean="0"/>
              <a:t>Internet </a:t>
            </a:r>
            <a:endParaRPr lang="en-IN" dirty="0"/>
          </a:p>
        </p:txBody>
      </p:sp>
      <p:sp>
        <p:nvSpPr>
          <p:cNvPr id="4" name="Title 1"/>
          <p:cNvSpPr txBox="1">
            <a:spLocks/>
          </p:cNvSpPr>
          <p:nvPr/>
        </p:nvSpPr>
        <p:spPr>
          <a:xfrm>
            <a:off x="1835696" y="2420888"/>
            <a:ext cx="7467600" cy="1143000"/>
          </a:xfrm>
          <a:prstGeom prst="rect">
            <a:avLst/>
          </a:prstGeom>
        </p:spPr>
        <p:txBody>
          <a:bodyPr vert="horz" lIns="45720" rIns="4572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0" i="0" u="none" strike="noStrike" kern="1200" cap="none" spc="0" normalizeH="0" baseline="0" noProof="0" dirty="0" smtClean="0">
                <a:ln>
                  <a:noFill/>
                </a:ln>
                <a:solidFill>
                  <a:schemeClr val="tx1"/>
                </a:solidFill>
                <a:effectLst/>
                <a:uLnTx/>
                <a:uFillTx/>
                <a:latin typeface="+mj-lt"/>
                <a:ea typeface="+mj-ea"/>
                <a:cs typeface="+mj-cs"/>
              </a:rPr>
              <a:t>Under the guidance of </a:t>
            </a:r>
            <a:br>
              <a:rPr kumimoji="0" lang="en-IN" sz="4000" b="0" i="0" u="none" strike="noStrike" kern="1200" cap="none" spc="0" normalizeH="0" baseline="0" noProof="0" dirty="0" smtClean="0">
                <a:ln>
                  <a:noFill/>
                </a:ln>
                <a:solidFill>
                  <a:schemeClr val="tx1"/>
                </a:solidFill>
                <a:effectLst/>
                <a:uLnTx/>
                <a:uFillTx/>
                <a:latin typeface="+mj-lt"/>
                <a:ea typeface="+mj-ea"/>
                <a:cs typeface="+mj-cs"/>
              </a:rPr>
            </a:br>
            <a:r>
              <a:rPr kumimoji="0" lang="en-IN" sz="4000" b="0" i="0" u="none" strike="noStrike" kern="1200" cap="none" spc="0" normalizeH="0" baseline="0" noProof="0" dirty="0" smtClean="0">
                <a:ln>
                  <a:noFill/>
                </a:ln>
                <a:solidFill>
                  <a:schemeClr val="tx1"/>
                </a:solidFill>
                <a:effectLst/>
                <a:uLnTx/>
                <a:uFillTx/>
                <a:latin typeface="+mj-lt"/>
                <a:ea typeface="+mj-ea"/>
                <a:cs typeface="+mj-cs"/>
              </a:rPr>
              <a:t>Dr. </a:t>
            </a:r>
            <a:r>
              <a:rPr kumimoji="0" lang="en-IN" sz="4000" b="0" i="0" u="none" strike="noStrike" kern="1200" cap="none" spc="0" normalizeH="0" baseline="0" noProof="0" dirty="0" err="1" smtClean="0">
                <a:ln>
                  <a:noFill/>
                </a:ln>
                <a:solidFill>
                  <a:schemeClr val="tx1"/>
                </a:solidFill>
                <a:effectLst/>
                <a:uLnTx/>
                <a:uFillTx/>
                <a:latin typeface="+mj-lt"/>
                <a:ea typeface="+mj-ea"/>
                <a:cs typeface="+mj-cs"/>
              </a:rPr>
              <a:t>Kalavathi</a:t>
            </a:r>
            <a:r>
              <a:rPr kumimoji="0" lang="en-IN" sz="4000" b="0" i="0" u="none" strike="noStrike" kern="1200" cap="none" spc="0" normalizeH="0" baseline="0" noProof="0" dirty="0" smtClean="0">
                <a:ln>
                  <a:noFill/>
                </a:ln>
                <a:solidFill>
                  <a:schemeClr val="tx1"/>
                </a:solidFill>
                <a:effectLst/>
                <a:uLnTx/>
                <a:uFillTx/>
                <a:latin typeface="+mj-lt"/>
                <a:ea typeface="+mj-ea"/>
                <a:cs typeface="+mj-cs"/>
              </a:rPr>
              <a:t> Ma’am</a:t>
            </a:r>
            <a:br>
              <a:rPr kumimoji="0" lang="en-IN" sz="4000" b="0" i="0" u="none" strike="noStrike" kern="1200" cap="none" spc="0" normalizeH="0" baseline="0" noProof="0" dirty="0" smtClean="0">
                <a:ln>
                  <a:noFill/>
                </a:ln>
                <a:solidFill>
                  <a:schemeClr val="tx1"/>
                </a:solidFill>
                <a:effectLst/>
                <a:uLnTx/>
                <a:uFillTx/>
                <a:latin typeface="+mj-lt"/>
                <a:ea typeface="+mj-ea"/>
                <a:cs typeface="+mj-cs"/>
              </a:rPr>
            </a:br>
            <a:r>
              <a:rPr kumimoji="0" lang="en-IN" sz="4000" b="0" i="0" u="none" strike="noStrike" kern="1200" cap="none" spc="0" normalizeH="0" baseline="0" noProof="0" dirty="0" smtClean="0">
                <a:ln>
                  <a:noFill/>
                </a:ln>
                <a:solidFill>
                  <a:schemeClr val="tx1"/>
                </a:solidFill>
                <a:effectLst/>
                <a:uLnTx/>
                <a:uFillTx/>
                <a:latin typeface="+mj-lt"/>
                <a:ea typeface="+mj-ea"/>
                <a:cs typeface="+mj-cs"/>
              </a:rPr>
              <a:t>Dr. Sounder Raj Sir</a:t>
            </a:r>
            <a:endParaRPr kumimoji="0" lang="en-IN"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grpId="1" nodeType="clickEffect">
                                  <p:stCondLst>
                                    <p:cond delay="0"/>
                                  </p:stCondLst>
                                  <p:childTnLst>
                                    <p:animEffect transition="out" filter="checkerboard(across)">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7" presetClass="exit" presetSubtype="10" fill="hold" grpId="1" nodeType="clickEffect">
                                  <p:stCondLst>
                                    <p:cond delay="0"/>
                                  </p:stCondLst>
                                  <p:childTnLst>
                                    <p:anim calcmode="lin" valueType="num">
                                      <p:cBhvr>
                                        <p:cTn id="46" dur="500"/>
                                        <p:tgtEl>
                                          <p:spTgt spid="3">
                                            <p:txEl>
                                              <p:pRg st="0" end="0"/>
                                            </p:txEl>
                                          </p:spTgt>
                                        </p:tgtEl>
                                        <p:attrNameLst>
                                          <p:attrName>ppt_w</p:attrName>
                                        </p:attrNameLst>
                                      </p:cBhvr>
                                      <p:tavLst>
                                        <p:tav tm="0">
                                          <p:val>
                                            <p:strVal val="ppt_w"/>
                                          </p:val>
                                        </p:tav>
                                        <p:tav tm="100000">
                                          <p:val>
                                            <p:fltVal val="0"/>
                                          </p:val>
                                        </p:tav>
                                      </p:tavLst>
                                    </p:anim>
                                    <p:anim calcmode="lin" valueType="num">
                                      <p:cBhvr>
                                        <p:cTn id="47" dur="500"/>
                                        <p:tgtEl>
                                          <p:spTgt spid="3">
                                            <p:txEl>
                                              <p:pRg st="0" end="0"/>
                                            </p:txEl>
                                          </p:spTgt>
                                        </p:tgtEl>
                                        <p:attrNameLst>
                                          <p:attrName>ppt_h</p:attrName>
                                        </p:attrNameLst>
                                      </p:cBhvr>
                                      <p:tavLst>
                                        <p:tav tm="0">
                                          <p:val>
                                            <p:strVal val="ppt_h"/>
                                          </p:val>
                                        </p:tav>
                                        <p:tav tm="100000">
                                          <p:val>
                                            <p:strVal val="ppt_h"/>
                                          </p:val>
                                        </p:tav>
                                      </p:tavLst>
                                    </p:anim>
                                    <p:set>
                                      <p:cBhvr>
                                        <p:cTn id="4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7" presetClass="exit" presetSubtype="10" fill="hold" grpId="1" nodeType="clickEffect">
                                  <p:stCondLst>
                                    <p:cond delay="0"/>
                                  </p:stCondLst>
                                  <p:childTnLst>
                                    <p:anim calcmode="lin" valueType="num">
                                      <p:cBhvr>
                                        <p:cTn id="52" dur="500"/>
                                        <p:tgtEl>
                                          <p:spTgt spid="3">
                                            <p:txEl>
                                              <p:pRg st="1" end="1"/>
                                            </p:txEl>
                                          </p:spTgt>
                                        </p:tgtEl>
                                        <p:attrNameLst>
                                          <p:attrName>ppt_w</p:attrName>
                                        </p:attrNameLst>
                                      </p:cBhvr>
                                      <p:tavLst>
                                        <p:tav tm="0">
                                          <p:val>
                                            <p:strVal val="ppt_w"/>
                                          </p:val>
                                        </p:tav>
                                        <p:tav tm="100000">
                                          <p:val>
                                            <p:fltVal val="0"/>
                                          </p:val>
                                        </p:tav>
                                      </p:tavLst>
                                    </p:anim>
                                    <p:anim calcmode="lin" valueType="num">
                                      <p:cBhvr>
                                        <p:cTn id="53" dur="500"/>
                                        <p:tgtEl>
                                          <p:spTgt spid="3">
                                            <p:txEl>
                                              <p:pRg st="1" end="1"/>
                                            </p:txEl>
                                          </p:spTgt>
                                        </p:tgtEl>
                                        <p:attrNameLst>
                                          <p:attrName>ppt_h</p:attrName>
                                        </p:attrNameLst>
                                      </p:cBhvr>
                                      <p:tavLst>
                                        <p:tav tm="0">
                                          <p:val>
                                            <p:strVal val="ppt_h"/>
                                          </p:val>
                                        </p:tav>
                                        <p:tav tm="100000">
                                          <p:val>
                                            <p:strVal val="ppt_h"/>
                                          </p:val>
                                        </p:tav>
                                      </p:tavLst>
                                    </p:anim>
                                    <p:set>
                                      <p:cBhvr>
                                        <p:cTn id="5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7" presetClass="exit" presetSubtype="10" fill="hold" grpId="1" nodeType="clickEffect">
                                  <p:stCondLst>
                                    <p:cond delay="0"/>
                                  </p:stCondLst>
                                  <p:childTnLst>
                                    <p:anim calcmode="lin" valueType="num">
                                      <p:cBhvr>
                                        <p:cTn id="58" dur="500"/>
                                        <p:tgtEl>
                                          <p:spTgt spid="3">
                                            <p:txEl>
                                              <p:pRg st="2" end="2"/>
                                            </p:txEl>
                                          </p:spTgt>
                                        </p:tgtEl>
                                        <p:attrNameLst>
                                          <p:attrName>ppt_w</p:attrName>
                                        </p:attrNameLst>
                                      </p:cBhvr>
                                      <p:tavLst>
                                        <p:tav tm="0">
                                          <p:val>
                                            <p:strVal val="ppt_w"/>
                                          </p:val>
                                        </p:tav>
                                        <p:tav tm="100000">
                                          <p:val>
                                            <p:fltVal val="0"/>
                                          </p:val>
                                        </p:tav>
                                      </p:tavLst>
                                    </p:anim>
                                    <p:anim calcmode="lin" valueType="num">
                                      <p:cBhvr>
                                        <p:cTn id="59" dur="500"/>
                                        <p:tgtEl>
                                          <p:spTgt spid="3">
                                            <p:txEl>
                                              <p:pRg st="2" end="2"/>
                                            </p:txEl>
                                          </p:spTgt>
                                        </p:tgtEl>
                                        <p:attrNameLst>
                                          <p:attrName>ppt_h</p:attrName>
                                        </p:attrNameLst>
                                      </p:cBhvr>
                                      <p:tavLst>
                                        <p:tav tm="0">
                                          <p:val>
                                            <p:strVal val="ppt_h"/>
                                          </p:val>
                                        </p:tav>
                                        <p:tav tm="100000">
                                          <p:val>
                                            <p:strVal val="ppt_h"/>
                                          </p:val>
                                        </p:tav>
                                      </p:tavLst>
                                    </p:anim>
                                    <p:set>
                                      <p:cBhvr>
                                        <p:cTn id="6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7" presetClass="exit" presetSubtype="10" fill="hold" grpId="1" nodeType="clickEffect">
                                  <p:stCondLst>
                                    <p:cond delay="0"/>
                                  </p:stCondLst>
                                  <p:childTnLst>
                                    <p:anim calcmode="lin" valueType="num">
                                      <p:cBhvr>
                                        <p:cTn id="64" dur="500"/>
                                        <p:tgtEl>
                                          <p:spTgt spid="3">
                                            <p:txEl>
                                              <p:pRg st="3" end="3"/>
                                            </p:txEl>
                                          </p:spTgt>
                                        </p:tgtEl>
                                        <p:attrNameLst>
                                          <p:attrName>ppt_w</p:attrName>
                                        </p:attrNameLst>
                                      </p:cBhvr>
                                      <p:tavLst>
                                        <p:tav tm="0">
                                          <p:val>
                                            <p:strVal val="ppt_w"/>
                                          </p:val>
                                        </p:tav>
                                        <p:tav tm="100000">
                                          <p:val>
                                            <p:fltVal val="0"/>
                                          </p:val>
                                        </p:tav>
                                      </p:tavLst>
                                    </p:anim>
                                    <p:anim calcmode="lin" valueType="num">
                                      <p:cBhvr>
                                        <p:cTn id="65" dur="500"/>
                                        <p:tgtEl>
                                          <p:spTgt spid="3">
                                            <p:txEl>
                                              <p:pRg st="3" end="3"/>
                                            </p:txEl>
                                          </p:spTgt>
                                        </p:tgtEl>
                                        <p:attrNameLst>
                                          <p:attrName>ppt_h</p:attrName>
                                        </p:attrNameLst>
                                      </p:cBhvr>
                                      <p:tavLst>
                                        <p:tav tm="0">
                                          <p:val>
                                            <p:strVal val="ppt_h"/>
                                          </p:val>
                                        </p:tav>
                                        <p:tav tm="100000">
                                          <p:val>
                                            <p:strVal val="ppt_h"/>
                                          </p:val>
                                        </p:tav>
                                      </p:tavLst>
                                    </p:anim>
                                    <p:set>
                                      <p:cBhvr>
                                        <p:cTn id="6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9" presetClass="entr" presetSubtype="0" decel="10000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p:cTn id="71" dur="2000" fill="hold"/>
                                        <p:tgtEl>
                                          <p:spTgt spid="4"/>
                                        </p:tgtEl>
                                        <p:attrNameLst>
                                          <p:attrName>ppt_w</p:attrName>
                                        </p:attrNameLst>
                                      </p:cBhvr>
                                      <p:tavLst>
                                        <p:tav tm="0">
                                          <p:val>
                                            <p:fltVal val="0"/>
                                          </p:val>
                                        </p:tav>
                                        <p:tav tm="100000">
                                          <p:val>
                                            <p:strVal val="#ppt_w"/>
                                          </p:val>
                                        </p:tav>
                                      </p:tavLst>
                                    </p:anim>
                                    <p:anim calcmode="lin" valueType="num">
                                      <p:cBhvr>
                                        <p:cTn id="72" dur="2000" fill="hold"/>
                                        <p:tgtEl>
                                          <p:spTgt spid="4"/>
                                        </p:tgtEl>
                                        <p:attrNameLst>
                                          <p:attrName>ppt_h</p:attrName>
                                        </p:attrNameLst>
                                      </p:cBhvr>
                                      <p:tavLst>
                                        <p:tav tm="0">
                                          <p:val>
                                            <p:fltVal val="0"/>
                                          </p:val>
                                        </p:tav>
                                        <p:tav tm="100000">
                                          <p:val>
                                            <p:strVal val="#ppt_h"/>
                                          </p:val>
                                        </p:tav>
                                      </p:tavLst>
                                    </p:anim>
                                    <p:anim calcmode="lin" valueType="num">
                                      <p:cBhvr>
                                        <p:cTn id="73" dur="2000" fill="hold"/>
                                        <p:tgtEl>
                                          <p:spTgt spid="4"/>
                                        </p:tgtEl>
                                        <p:attrNameLst>
                                          <p:attrName>style.rotation</p:attrName>
                                        </p:attrNameLst>
                                      </p:cBhvr>
                                      <p:tavLst>
                                        <p:tav tm="0">
                                          <p:val>
                                            <p:fltVal val="360"/>
                                          </p:val>
                                        </p:tav>
                                        <p:tav tm="100000">
                                          <p:val>
                                            <p:fltVal val="0"/>
                                          </p:val>
                                        </p:tav>
                                      </p:tavLst>
                                    </p:anim>
                                    <p:animEffect transition="in" filter="fade">
                                      <p:cBhvr>
                                        <p:cTn id="7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60648"/>
            <a:ext cx="7128792" cy="7171194"/>
          </a:xfrm>
          <a:prstGeom prst="rect">
            <a:avLst/>
          </a:prstGeom>
          <a:noFill/>
        </p:spPr>
        <p:txBody>
          <a:bodyPr wrap="square" rtlCol="0">
            <a:spAutoFit/>
          </a:bodyPr>
          <a:lstStyle/>
          <a:p>
            <a:pPr algn="ctr"/>
            <a:r>
              <a:rPr lang="en-IN" sz="3600" b="1" u="sng" dirty="0" smtClean="0">
                <a:latin typeface="Algerian" pitchFamily="82" charset="0"/>
              </a:rPr>
              <a:t>A  Presentation By :</a:t>
            </a:r>
          </a:p>
          <a:p>
            <a:pPr algn="ctr"/>
            <a:endParaRPr lang="en-IN" sz="2400" dirty="0" smtClean="0"/>
          </a:p>
          <a:p>
            <a:pPr algn="ctr"/>
            <a:r>
              <a:rPr lang="en-IN" sz="2800" dirty="0" smtClean="0">
                <a:latin typeface="Comic Sans MS" pitchFamily="66" charset="0"/>
              </a:rPr>
              <a:t>Ajeya Ranganathan</a:t>
            </a:r>
          </a:p>
          <a:p>
            <a:pPr algn="ctr"/>
            <a:endParaRPr lang="en-IN" sz="2800" dirty="0" smtClean="0">
              <a:latin typeface="Comic Sans MS" pitchFamily="66" charset="0"/>
            </a:endParaRPr>
          </a:p>
          <a:p>
            <a:pPr algn="ctr"/>
            <a:r>
              <a:rPr lang="en-IN" sz="2800" dirty="0" smtClean="0">
                <a:latin typeface="Comic Sans MS" pitchFamily="66" charset="0"/>
              </a:rPr>
              <a:t>Ansha Bharath</a:t>
            </a:r>
          </a:p>
          <a:p>
            <a:pPr algn="ctr"/>
            <a:endParaRPr lang="en-IN" sz="2800" dirty="0" smtClean="0">
              <a:latin typeface="Comic Sans MS" pitchFamily="66" charset="0"/>
            </a:endParaRPr>
          </a:p>
          <a:p>
            <a:pPr algn="ctr"/>
            <a:r>
              <a:rPr lang="en-IN" sz="2800" dirty="0" smtClean="0">
                <a:latin typeface="Comic Sans MS" pitchFamily="66" charset="0"/>
              </a:rPr>
              <a:t>Anubhav </a:t>
            </a:r>
            <a:r>
              <a:rPr lang="en-IN" sz="2800" dirty="0" err="1" smtClean="0">
                <a:latin typeface="Comic Sans MS" pitchFamily="66" charset="0"/>
              </a:rPr>
              <a:t>Koul</a:t>
            </a:r>
            <a:r>
              <a:rPr lang="en-IN" sz="2800" dirty="0" smtClean="0">
                <a:latin typeface="Comic Sans MS" pitchFamily="66" charset="0"/>
              </a:rPr>
              <a:t> </a:t>
            </a:r>
          </a:p>
          <a:p>
            <a:pPr algn="ctr"/>
            <a:endParaRPr lang="en-IN" sz="2800" dirty="0" smtClean="0">
              <a:latin typeface="Comic Sans MS" pitchFamily="66" charset="0"/>
            </a:endParaRPr>
          </a:p>
          <a:p>
            <a:pPr algn="ctr"/>
            <a:r>
              <a:rPr lang="en-IN" sz="2800" dirty="0" smtClean="0">
                <a:latin typeface="Comic Sans MS" pitchFamily="66" charset="0"/>
              </a:rPr>
              <a:t>Anvitha </a:t>
            </a:r>
            <a:r>
              <a:rPr lang="en-IN" sz="2800" dirty="0" err="1" smtClean="0">
                <a:latin typeface="Comic Sans MS" pitchFamily="66" charset="0"/>
              </a:rPr>
              <a:t>Prakash</a:t>
            </a:r>
            <a:endParaRPr lang="en-IN" sz="2800" dirty="0" smtClean="0">
              <a:latin typeface="Comic Sans MS" pitchFamily="66" charset="0"/>
            </a:endParaRPr>
          </a:p>
          <a:p>
            <a:pPr algn="ctr"/>
            <a:endParaRPr lang="en-IN" sz="2800" dirty="0" smtClean="0">
              <a:latin typeface="Comic Sans MS" pitchFamily="66" charset="0"/>
            </a:endParaRPr>
          </a:p>
          <a:p>
            <a:pPr algn="ctr"/>
            <a:r>
              <a:rPr lang="en-IN" sz="2800" dirty="0" smtClean="0">
                <a:latin typeface="Comic Sans MS" pitchFamily="66" charset="0"/>
              </a:rPr>
              <a:t>Arpitha Lobo</a:t>
            </a:r>
          </a:p>
          <a:p>
            <a:pPr algn="ctr"/>
            <a:endParaRPr lang="en-IN" sz="2800" dirty="0" smtClean="0">
              <a:latin typeface="Comic Sans MS" pitchFamily="66" charset="0"/>
            </a:endParaRPr>
          </a:p>
          <a:p>
            <a:pPr algn="ctr"/>
            <a:r>
              <a:rPr lang="en-IN" sz="2800" dirty="0" smtClean="0">
                <a:latin typeface="Comic Sans MS" pitchFamily="66" charset="0"/>
              </a:rPr>
              <a:t>Ashrith K Malalur</a:t>
            </a:r>
          </a:p>
          <a:p>
            <a:pPr algn="ctr"/>
            <a:endParaRPr lang="en-IN" sz="2800" dirty="0" smtClean="0">
              <a:latin typeface="Comic Sans MS" pitchFamily="66" charset="0"/>
            </a:endParaRPr>
          </a:p>
          <a:p>
            <a:pPr algn="ctr"/>
            <a:r>
              <a:rPr lang="en-IN" sz="2800" dirty="0" smtClean="0">
                <a:latin typeface="Comic Sans MS" pitchFamily="66" charset="0"/>
              </a:rPr>
              <a:t>Nida Suroor</a:t>
            </a:r>
          </a:p>
          <a:p>
            <a:pPr algn="ctr"/>
            <a:endParaRPr lang="en-IN" sz="1600" dirty="0" smtClean="0">
              <a:latin typeface="Comic Sans MS" pitchFamily="66" charset="0"/>
            </a:endParaRPr>
          </a:p>
          <a:p>
            <a:pPr algn="ctr"/>
            <a:endParaRPr lang="en-IN" sz="1600" dirty="0">
              <a:latin typeface="Comic Sans MS" pitchFamily="66" charset="0"/>
            </a:endParaRPr>
          </a:p>
        </p:txBody>
      </p:sp>
      <p:sp>
        <p:nvSpPr>
          <p:cNvPr id="4" name="Rectangle 3"/>
          <p:cNvSpPr/>
          <p:nvPr/>
        </p:nvSpPr>
        <p:spPr>
          <a:xfrm>
            <a:off x="1829361" y="2967335"/>
            <a:ext cx="5485284" cy="1323439"/>
          </a:xfrm>
          <a:prstGeom prst="rect">
            <a:avLst/>
          </a:prstGeom>
          <a:noFill/>
        </p:spPr>
        <p:txBody>
          <a:bodyPr wrap="none" lIns="91440" tIns="45720" rIns="91440" bIns="45720">
            <a:spAutoFit/>
          </a:bodyPr>
          <a:lstStyle/>
          <a:p>
            <a:pPr algn="ctr"/>
            <a:r>
              <a:rPr lang="en-US" sz="8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atura MT Script Capitals" pitchFamily="66" charset="0"/>
              </a:rPr>
              <a:t>Thank You</a:t>
            </a:r>
            <a:endParaRPr lang="en-US" sz="8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atura MT Script Capitals" pitchFamily="66" charset="0"/>
            </a:endParaRPr>
          </a:p>
        </p:txBody>
      </p:sp>
      <p:pic>
        <p:nvPicPr>
          <p:cNvPr id="3074" name="Picture 2" descr="C:\Users\sreeranga\Desktop\Gypsum Products\dog teeth.jpg"/>
          <p:cNvPicPr>
            <a:picLocks noChangeAspect="1" noChangeArrowheads="1"/>
          </p:cNvPicPr>
          <p:nvPr/>
        </p:nvPicPr>
        <p:blipFill>
          <a:blip r:embed="rId2" cstate="print"/>
          <a:srcRect/>
          <a:stretch>
            <a:fillRect/>
          </a:stretch>
        </p:blipFill>
        <p:spPr bwMode="auto">
          <a:xfrm>
            <a:off x="683568" y="4365104"/>
            <a:ext cx="2143125" cy="2143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0" fill="hold"/>
                                        <p:tgtEl>
                                          <p:spTgt spid="2"/>
                                        </p:tgtEl>
                                        <p:attrNameLst>
                                          <p:attrName>ppt_x</p:attrName>
                                        </p:attrNameLst>
                                      </p:cBhvr>
                                      <p:tavLst>
                                        <p:tav tm="0">
                                          <p:val>
                                            <p:strVal val="#ppt_x"/>
                                          </p:val>
                                        </p:tav>
                                        <p:tav tm="100000">
                                          <p:val>
                                            <p:strVal val="#ppt_x"/>
                                          </p:val>
                                        </p:tav>
                                      </p:tavLst>
                                    </p:anim>
                                    <p:anim calcmode="lin" valueType="num">
                                      <p:cBhvr>
                                        <p:cTn id="8" dur="15000" fill="hold"/>
                                        <p:tgtEl>
                                          <p:spTgt spid="2"/>
                                        </p:tgtEl>
                                        <p:attrNameLst>
                                          <p:attrName>ppt_y</p:attrName>
                                        </p:attrNameLst>
                                      </p:cBhvr>
                                      <p:tavLst>
                                        <p:tav tm="0">
                                          <p:val>
                                            <p:strVal val="#ppt_y+1"/>
                                          </p:val>
                                        </p:tav>
                                        <p:tav tm="100000">
                                          <p:val>
                                            <p:strVal val="#ppt_y-1"/>
                                          </p:val>
                                        </p:tav>
                                      </p:tavLst>
                                    </p:anim>
                                  </p:childTnLst>
                                </p:cTn>
                              </p:par>
                            </p:childTnLst>
                          </p:cTn>
                        </p:par>
                        <p:par>
                          <p:cTn id="9" fill="hold">
                            <p:stCondLst>
                              <p:cond delay="15000"/>
                            </p:stCondLst>
                            <p:childTnLst>
                              <p:par>
                                <p:cTn id="10" presetID="49" presetClass="entr" presetSubtype="0" decel="100000" fill="hold"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4" dur="50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5" dur="5000"/>
                                        <p:tgtEl>
                                          <p:spTgt spid="4">
                                            <p:txEl>
                                              <p:pRg st="0" end="0"/>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wipe(down)">
                                      <p:cBhvr>
                                        <p:cTn id="18" dur="580">
                                          <p:stCondLst>
                                            <p:cond delay="0"/>
                                          </p:stCondLst>
                                        </p:cTn>
                                        <p:tgtEl>
                                          <p:spTgt spid="3074"/>
                                        </p:tgtEl>
                                      </p:cBhvr>
                                    </p:animEffect>
                                    <p:anim calcmode="lin" valueType="num">
                                      <p:cBhvr>
                                        <p:cTn id="19"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24" dur="26">
                                          <p:stCondLst>
                                            <p:cond delay="650"/>
                                          </p:stCondLst>
                                        </p:cTn>
                                        <p:tgtEl>
                                          <p:spTgt spid="3074"/>
                                        </p:tgtEl>
                                      </p:cBhvr>
                                      <p:to x="100000" y="60000"/>
                                    </p:animScale>
                                    <p:animScale>
                                      <p:cBhvr>
                                        <p:cTn id="25" dur="166" decel="50000">
                                          <p:stCondLst>
                                            <p:cond delay="676"/>
                                          </p:stCondLst>
                                        </p:cTn>
                                        <p:tgtEl>
                                          <p:spTgt spid="3074"/>
                                        </p:tgtEl>
                                      </p:cBhvr>
                                      <p:to x="100000" y="100000"/>
                                    </p:animScale>
                                    <p:animScale>
                                      <p:cBhvr>
                                        <p:cTn id="26" dur="26">
                                          <p:stCondLst>
                                            <p:cond delay="1312"/>
                                          </p:stCondLst>
                                        </p:cTn>
                                        <p:tgtEl>
                                          <p:spTgt spid="3074"/>
                                        </p:tgtEl>
                                      </p:cBhvr>
                                      <p:to x="100000" y="80000"/>
                                    </p:animScale>
                                    <p:animScale>
                                      <p:cBhvr>
                                        <p:cTn id="27" dur="166" decel="50000">
                                          <p:stCondLst>
                                            <p:cond delay="1338"/>
                                          </p:stCondLst>
                                        </p:cTn>
                                        <p:tgtEl>
                                          <p:spTgt spid="3074"/>
                                        </p:tgtEl>
                                      </p:cBhvr>
                                      <p:to x="100000" y="100000"/>
                                    </p:animScale>
                                    <p:animScale>
                                      <p:cBhvr>
                                        <p:cTn id="28" dur="26">
                                          <p:stCondLst>
                                            <p:cond delay="1642"/>
                                          </p:stCondLst>
                                        </p:cTn>
                                        <p:tgtEl>
                                          <p:spTgt spid="3074"/>
                                        </p:tgtEl>
                                      </p:cBhvr>
                                      <p:to x="100000" y="90000"/>
                                    </p:animScale>
                                    <p:animScale>
                                      <p:cBhvr>
                                        <p:cTn id="29" dur="166" decel="50000">
                                          <p:stCondLst>
                                            <p:cond delay="1668"/>
                                          </p:stCondLst>
                                        </p:cTn>
                                        <p:tgtEl>
                                          <p:spTgt spid="3074"/>
                                        </p:tgtEl>
                                      </p:cBhvr>
                                      <p:to x="100000" y="100000"/>
                                    </p:animScale>
                                    <p:animScale>
                                      <p:cBhvr>
                                        <p:cTn id="30" dur="26">
                                          <p:stCondLst>
                                            <p:cond delay="1808"/>
                                          </p:stCondLst>
                                        </p:cTn>
                                        <p:tgtEl>
                                          <p:spTgt spid="3074"/>
                                        </p:tgtEl>
                                      </p:cBhvr>
                                      <p:to x="100000" y="95000"/>
                                    </p:animScale>
                                    <p:animScale>
                                      <p:cBhvr>
                                        <p:cTn id="31"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reeranga\Pictures\CAM00111.jpg"/>
          <p:cNvPicPr>
            <a:picLocks noChangeAspect="1" noChangeArrowheads="1"/>
          </p:cNvPicPr>
          <p:nvPr/>
        </p:nvPicPr>
        <p:blipFill>
          <a:blip r:embed="rId2" cstate="print">
            <a:duotone>
              <a:prstClr val="black"/>
              <a:schemeClr val="tx2">
                <a:tint val="45000"/>
                <a:satMod val="400000"/>
              </a:schemeClr>
            </a:duotone>
          </a:blip>
          <a:srcRect t="15476" r="-1062" b="17857"/>
          <a:stretch>
            <a:fillRect/>
          </a:stretch>
        </p:blipFill>
        <p:spPr bwMode="auto">
          <a:xfrm>
            <a:off x="0" y="0"/>
            <a:ext cx="9144000" cy="6821628"/>
          </a:xfrm>
          <a:prstGeom prst="rect">
            <a:avLst/>
          </a:prstGeom>
          <a:ln>
            <a:noFill/>
          </a:ln>
          <a:effectLst>
            <a:outerShdw blurRad="292100" dist="139700" dir="2700000" algn="tl" rotWithShape="0">
              <a:srgbClr val="333333">
                <a:alpha val="65000"/>
              </a:srgbClr>
            </a:outerShdw>
          </a:effectLst>
        </p:spPr>
      </p:pic>
      <p:sp>
        <p:nvSpPr>
          <p:cNvPr id="3" name="Rounded Rectangle 2">
            <a:hlinkClick r:id="rId3" action="ppaction://hlinksldjump"/>
          </p:cNvPr>
          <p:cNvSpPr/>
          <p:nvPr/>
        </p:nvSpPr>
        <p:spPr>
          <a:xfrm>
            <a:off x="8172400" y="6309320"/>
            <a:ext cx="7200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37"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900" decel="100000" fill="hold"/>
                                        <p:tgtEl>
                                          <p:spTgt spid="3"/>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reeranga\Desktop\Untitled1.jpg"/>
          <p:cNvPicPr>
            <a:picLocks noChangeAspect="1" noChangeArrowheads="1"/>
          </p:cNvPicPr>
          <p:nvPr/>
        </p:nvPicPr>
        <p:blipFill>
          <a:blip r:embed="rId2" cstate="print"/>
          <a:srcRect/>
          <a:stretch>
            <a:fillRect/>
          </a:stretch>
        </p:blipFill>
        <p:spPr bwMode="auto">
          <a:xfrm>
            <a:off x="899592" y="332656"/>
            <a:ext cx="7694730" cy="4392488"/>
          </a:xfrm>
          <a:prstGeom prst="rect">
            <a:avLst/>
          </a:prstGeom>
          <a:noFill/>
        </p:spPr>
      </p:pic>
      <p:sp>
        <p:nvSpPr>
          <p:cNvPr id="3" name="Rounded Rectangle 2">
            <a:hlinkClick r:id="rId3" action="ppaction://hlinksldjump"/>
          </p:cNvPr>
          <p:cNvSpPr/>
          <p:nvPr/>
        </p:nvSpPr>
        <p:spPr>
          <a:xfrm>
            <a:off x="7812360" y="6093296"/>
            <a:ext cx="100811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88640"/>
            <a:ext cx="7632848" cy="1754326"/>
          </a:xfrm>
          <a:prstGeom prst="rect">
            <a:avLst/>
          </a:prstGeom>
          <a:noFill/>
        </p:spPr>
        <p:txBody>
          <a:bodyPr wrap="square" rtlCol="0">
            <a:spAutoFit/>
          </a:bodyPr>
          <a:lstStyle/>
          <a:p>
            <a:r>
              <a:rPr lang="en-US" sz="5400" b="1" dirty="0" smtClean="0">
                <a:latin typeface="Aharoni" pitchFamily="2" charset="-79"/>
                <a:cs typeface="Aharoni" pitchFamily="2" charset="-79"/>
              </a:rPr>
              <a:t>Questions : </a:t>
            </a:r>
          </a:p>
          <a:p>
            <a:endParaRPr lang="en-IN" sz="5400" b="1" dirty="0">
              <a:latin typeface="Aharoni" pitchFamily="2" charset="-79"/>
              <a:cs typeface="Aharoni" pitchFamily="2" charset="-79"/>
            </a:endParaRPr>
          </a:p>
        </p:txBody>
      </p:sp>
      <p:sp>
        <p:nvSpPr>
          <p:cNvPr id="11" name="TextBox 10"/>
          <p:cNvSpPr txBox="1"/>
          <p:nvPr/>
        </p:nvSpPr>
        <p:spPr>
          <a:xfrm>
            <a:off x="4211960" y="404664"/>
            <a:ext cx="3600400" cy="523220"/>
          </a:xfrm>
          <a:prstGeom prst="rect">
            <a:avLst/>
          </a:prstGeom>
          <a:noFill/>
        </p:spPr>
        <p:txBody>
          <a:bodyPr wrap="square" rtlCol="0">
            <a:spAutoFit/>
          </a:bodyPr>
          <a:lstStyle/>
          <a:p>
            <a:r>
              <a:rPr lang="en-US" sz="2800" b="1" u="sng" dirty="0" smtClean="0">
                <a:latin typeface="Kristen ITC" pitchFamily="66" charset="0"/>
                <a:cs typeface="Microsoft Uighur" pitchFamily="2" charset="-78"/>
              </a:rPr>
              <a:t>Long Essay:</a:t>
            </a:r>
            <a:endParaRPr lang="en-IN" sz="2800" b="1" u="sng" dirty="0">
              <a:latin typeface="Kristen ITC" pitchFamily="66" charset="0"/>
              <a:cs typeface="Microsoft Uighur" pitchFamily="2" charset="-78"/>
            </a:endParaRPr>
          </a:p>
        </p:txBody>
      </p:sp>
      <p:sp>
        <p:nvSpPr>
          <p:cNvPr id="12" name="TextBox 11"/>
          <p:cNvSpPr txBox="1"/>
          <p:nvPr/>
        </p:nvSpPr>
        <p:spPr>
          <a:xfrm>
            <a:off x="323528" y="1268760"/>
            <a:ext cx="8568952" cy="5632311"/>
          </a:xfrm>
          <a:prstGeom prst="rect">
            <a:avLst/>
          </a:prstGeom>
          <a:noFill/>
        </p:spPr>
        <p:txBody>
          <a:bodyPr wrap="square" rtlCol="0">
            <a:spAutoFit/>
          </a:bodyPr>
          <a:lstStyle/>
          <a:p>
            <a:r>
              <a:rPr lang="en-US" sz="2400" dirty="0" smtClean="0"/>
              <a:t>Q1) What are the different methods of manufacturing Gypsum products? Write the setting reactions of gypsum. Mention the uses of gypsum products.</a:t>
            </a:r>
          </a:p>
          <a:p>
            <a:pPr>
              <a:buNone/>
            </a:pPr>
            <a:endParaRPr lang="en-US" sz="2400" dirty="0" smtClean="0"/>
          </a:p>
          <a:p>
            <a:pPr>
              <a:buNone/>
            </a:pPr>
            <a:r>
              <a:rPr lang="en-US" sz="2400" dirty="0" smtClean="0"/>
              <a:t>Q2) What are the various gypsum products used in dentistry. Describe the setting of gypsum products. How is the setting expansion controlled?</a:t>
            </a:r>
          </a:p>
          <a:p>
            <a:pPr>
              <a:buNone/>
            </a:pPr>
            <a:endParaRPr lang="en-US" sz="2400" dirty="0" smtClean="0"/>
          </a:p>
          <a:p>
            <a:pPr>
              <a:buNone/>
            </a:pPr>
            <a:r>
              <a:rPr lang="en-US" sz="2400" dirty="0" smtClean="0"/>
              <a:t>Q3) What are the types of gypsum products used in Dentistry? Describe the theories of setting reaction &amp; various factors which affect the dimensional stability of dental stone. </a:t>
            </a:r>
          </a:p>
          <a:p>
            <a:pPr>
              <a:buNone/>
            </a:pPr>
            <a:endParaRPr lang="en-US" sz="2400" dirty="0" smtClean="0"/>
          </a:p>
          <a:p>
            <a:pPr>
              <a:buNone/>
            </a:pPr>
            <a:r>
              <a:rPr lang="en-US" sz="2400" dirty="0" smtClean="0"/>
              <a:t>Q4) Classify Gypsum products and discuss about the tests for the setting of gypsum products.</a:t>
            </a:r>
            <a:endParaRPr lang="en-IN" sz="2400" dirty="0" smtClean="0"/>
          </a:p>
          <a:p>
            <a:endParaRPr lang="en-IN" sz="2400" dirty="0"/>
          </a:p>
        </p:txBody>
      </p:sp>
      <p:sp>
        <p:nvSpPr>
          <p:cNvPr id="5" name="Rounded Rectangle 4">
            <a:hlinkClick r:id="rId2" action="ppaction://hlinksldjump"/>
          </p:cNvPr>
          <p:cNvSpPr/>
          <p:nvPr/>
        </p:nvSpPr>
        <p:spPr>
          <a:xfrm>
            <a:off x="3995936" y="2132856"/>
            <a:ext cx="43204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a:hlinkClick r:id="rId3" action="ppaction://hlinksldjump"/>
          </p:cNvPr>
          <p:cNvSpPr/>
          <p:nvPr/>
        </p:nvSpPr>
        <p:spPr>
          <a:xfrm>
            <a:off x="3635896" y="3573016"/>
            <a:ext cx="43204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a:hlinkClick r:id="rId4" action="ppaction://hlinksldjump"/>
          </p:cNvPr>
          <p:cNvSpPr/>
          <p:nvPr/>
        </p:nvSpPr>
        <p:spPr>
          <a:xfrm>
            <a:off x="8532440" y="5301208"/>
            <a:ext cx="43204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a:hlinkClick r:id="rId5" action="ppaction://hlinksldjump"/>
          </p:cNvPr>
          <p:cNvSpPr/>
          <p:nvPr/>
        </p:nvSpPr>
        <p:spPr>
          <a:xfrm>
            <a:off x="4788024" y="6093296"/>
            <a:ext cx="43204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2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ppt_x</p:attrName>
                                        </p:attrNameLst>
                                      </p:cBhvr>
                                      <p:tavLst>
                                        <p:tav tm="0">
                                          <p:val>
                                            <p:strVal val="#ppt_x-.2"/>
                                          </p:val>
                                        </p:tav>
                                        <p:tav tm="100000">
                                          <p:val>
                                            <p:strVal val="#ppt_x"/>
                                          </p:val>
                                        </p:tav>
                                      </p:tavLst>
                                    </p:anim>
                                    <p:anim calcmode="lin" valueType="num">
                                      <p:cBhvr>
                                        <p:cTn id="1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5"/>
                                        </p:tgtEl>
                                      </p:cBhvr>
                                    </p:animEffect>
                                  </p:childTnLst>
                                </p:cTn>
                              </p:par>
                              <p:par>
                                <p:cTn id="16" presetID="2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ppt_x</p:attrName>
                                        </p:attrNameLst>
                                      </p:cBhvr>
                                      <p:tavLst>
                                        <p:tav tm="0">
                                          <p:val>
                                            <p:strVal val="#ppt_x-.2"/>
                                          </p:val>
                                        </p:tav>
                                        <p:tav tm="100000">
                                          <p:val>
                                            <p:strVal val="#ppt_x"/>
                                          </p:val>
                                        </p:tav>
                                      </p:tavLst>
                                    </p:anim>
                                    <p:anim calcmode="lin" valueType="num">
                                      <p:cBhvr>
                                        <p:cTn id="19"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0" dur="1000"/>
                                        <p:tgtEl>
                                          <p:spTgt spid="6"/>
                                        </p:tgtEl>
                                      </p:cBhvr>
                                    </p:animEffect>
                                  </p:childTnLst>
                                </p:cTn>
                              </p:par>
                              <p:par>
                                <p:cTn id="21" presetID="2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ppt_x</p:attrName>
                                        </p:attrNameLst>
                                      </p:cBhvr>
                                      <p:tavLst>
                                        <p:tav tm="0">
                                          <p:val>
                                            <p:strVal val="#ppt_x-.2"/>
                                          </p:val>
                                        </p:tav>
                                        <p:tav tm="100000">
                                          <p:val>
                                            <p:strVal val="#ppt_x"/>
                                          </p:val>
                                        </p:tav>
                                      </p:tavLst>
                                    </p:anim>
                                    <p:anim calcmode="lin" valueType="num">
                                      <p:cBhvr>
                                        <p:cTn id="2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5" dur="1000"/>
                                        <p:tgtEl>
                                          <p:spTgt spid="7"/>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ppt_x</p:attrName>
                                        </p:attrNameLst>
                                      </p:cBhvr>
                                      <p:tavLst>
                                        <p:tav tm="0">
                                          <p:val>
                                            <p:strVal val="#ppt_x-.2"/>
                                          </p:val>
                                        </p:tav>
                                        <p:tav tm="100000">
                                          <p:val>
                                            <p:strVal val="#ppt_x"/>
                                          </p:val>
                                        </p:tav>
                                      </p:tavLst>
                                    </p:anim>
                                    <p:anim calcmode="lin" valueType="num">
                                      <p:cBhvr>
                                        <p:cTn id="29"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0"/>
            <a:ext cx="7632848" cy="1754326"/>
          </a:xfrm>
          <a:prstGeom prst="rect">
            <a:avLst/>
          </a:prstGeom>
          <a:noFill/>
        </p:spPr>
        <p:txBody>
          <a:bodyPr wrap="square" rtlCol="0">
            <a:spAutoFit/>
          </a:bodyPr>
          <a:lstStyle/>
          <a:p>
            <a:r>
              <a:rPr lang="en-US" sz="5400" b="1" dirty="0" smtClean="0">
                <a:latin typeface="Aharoni" pitchFamily="2" charset="-79"/>
                <a:cs typeface="Aharoni" pitchFamily="2" charset="-79"/>
              </a:rPr>
              <a:t>Questions : </a:t>
            </a:r>
          </a:p>
          <a:p>
            <a:endParaRPr lang="en-IN" sz="5400" b="1" dirty="0">
              <a:latin typeface="Aharoni" pitchFamily="2" charset="-79"/>
              <a:cs typeface="Aharoni" pitchFamily="2" charset="-79"/>
            </a:endParaRPr>
          </a:p>
        </p:txBody>
      </p:sp>
      <p:sp>
        <p:nvSpPr>
          <p:cNvPr id="5" name="TextBox 4"/>
          <p:cNvSpPr txBox="1"/>
          <p:nvPr/>
        </p:nvSpPr>
        <p:spPr>
          <a:xfrm>
            <a:off x="4139952" y="188640"/>
            <a:ext cx="3600400" cy="523220"/>
          </a:xfrm>
          <a:prstGeom prst="rect">
            <a:avLst/>
          </a:prstGeom>
          <a:noFill/>
        </p:spPr>
        <p:txBody>
          <a:bodyPr wrap="square" rtlCol="0">
            <a:spAutoFit/>
          </a:bodyPr>
          <a:lstStyle/>
          <a:p>
            <a:r>
              <a:rPr lang="en-US" sz="2800" b="1" u="sng" dirty="0" smtClean="0">
                <a:latin typeface="Kristen ITC" pitchFamily="66" charset="0"/>
                <a:cs typeface="Microsoft Uighur" pitchFamily="2" charset="-78"/>
              </a:rPr>
              <a:t>Short Essay:</a:t>
            </a:r>
            <a:endParaRPr lang="en-IN" sz="2800" b="1" u="sng" dirty="0">
              <a:latin typeface="Kristen ITC" pitchFamily="66" charset="0"/>
              <a:cs typeface="Microsoft Uighur" pitchFamily="2" charset="-78"/>
            </a:endParaRPr>
          </a:p>
        </p:txBody>
      </p:sp>
      <p:sp>
        <p:nvSpPr>
          <p:cNvPr id="6" name="TextBox 5"/>
          <p:cNvSpPr txBox="1"/>
          <p:nvPr/>
        </p:nvSpPr>
        <p:spPr>
          <a:xfrm>
            <a:off x="0" y="908720"/>
            <a:ext cx="8820472" cy="5262979"/>
          </a:xfrm>
          <a:prstGeom prst="rect">
            <a:avLst/>
          </a:prstGeom>
          <a:noFill/>
        </p:spPr>
        <p:txBody>
          <a:bodyPr wrap="square" rtlCol="0">
            <a:spAutoFit/>
          </a:bodyPr>
          <a:lstStyle/>
          <a:p>
            <a:pPr algn="just"/>
            <a:r>
              <a:rPr lang="en-US" sz="2800" i="1" dirty="0" smtClean="0"/>
              <a:t>Q1) Water/powder ratio of Gypsum Products.</a:t>
            </a:r>
          </a:p>
          <a:p>
            <a:pPr algn="just"/>
            <a:r>
              <a:rPr lang="en-US" sz="2800" i="1" dirty="0" smtClean="0"/>
              <a:t>Q2) Compare Plaster of Paris &amp; Dental Stone.</a:t>
            </a:r>
          </a:p>
          <a:p>
            <a:pPr algn="just"/>
            <a:r>
              <a:rPr lang="en-US" sz="2800" i="1" dirty="0" smtClean="0"/>
              <a:t>Q3) Die Stone.(High strength &amp; high expansion)</a:t>
            </a:r>
          </a:p>
          <a:p>
            <a:pPr algn="just"/>
            <a:r>
              <a:rPr lang="en-US" sz="2800" i="1" dirty="0" smtClean="0"/>
              <a:t>Q4) Dental stone.</a:t>
            </a:r>
          </a:p>
          <a:p>
            <a:pPr algn="just"/>
            <a:r>
              <a:rPr lang="en-US" sz="2800" i="1" dirty="0" smtClean="0"/>
              <a:t>Q5) Setting reaction of Plaster Of Paris.</a:t>
            </a:r>
          </a:p>
          <a:p>
            <a:pPr algn="just"/>
            <a:r>
              <a:rPr lang="en-US" sz="2800" i="1" dirty="0" smtClean="0"/>
              <a:t>Q6) Setting expansion.</a:t>
            </a:r>
          </a:p>
          <a:p>
            <a:pPr algn="just"/>
            <a:r>
              <a:rPr lang="en-US" sz="2800" i="1" dirty="0" smtClean="0"/>
              <a:t>Q7) Hygroscopic Expansion.</a:t>
            </a:r>
          </a:p>
          <a:p>
            <a:pPr algn="just"/>
            <a:r>
              <a:rPr lang="en-US" sz="2800" i="1" dirty="0" smtClean="0"/>
              <a:t>Q8) Hygroscopic setting expansion.</a:t>
            </a:r>
          </a:p>
          <a:p>
            <a:pPr algn="just"/>
            <a:r>
              <a:rPr lang="en-US" sz="2800" i="1" dirty="0" smtClean="0"/>
              <a:t>Q9) Define a Dye &amp; Cast. Mention different types of dye material.</a:t>
            </a:r>
          </a:p>
          <a:p>
            <a:pPr algn="just"/>
            <a:r>
              <a:rPr lang="en-US" sz="2800" i="1" dirty="0" smtClean="0"/>
              <a:t>Q10) Mixing, Proportioning &amp; Infection Control of gypsum Products.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0"/>
            <a:ext cx="7632848" cy="1754326"/>
          </a:xfrm>
          <a:prstGeom prst="rect">
            <a:avLst/>
          </a:prstGeom>
          <a:noFill/>
        </p:spPr>
        <p:txBody>
          <a:bodyPr wrap="square" rtlCol="0">
            <a:spAutoFit/>
          </a:bodyPr>
          <a:lstStyle/>
          <a:p>
            <a:r>
              <a:rPr lang="en-US" sz="5400" b="1" dirty="0" smtClean="0">
                <a:latin typeface="Aharoni" pitchFamily="2" charset="-79"/>
                <a:cs typeface="Aharoni" pitchFamily="2" charset="-79"/>
              </a:rPr>
              <a:t>Questions : </a:t>
            </a:r>
          </a:p>
          <a:p>
            <a:endParaRPr lang="en-IN" sz="5400" b="1" dirty="0">
              <a:latin typeface="Aharoni" pitchFamily="2" charset="-79"/>
              <a:cs typeface="Aharoni" pitchFamily="2" charset="-79"/>
            </a:endParaRPr>
          </a:p>
        </p:txBody>
      </p:sp>
      <p:sp>
        <p:nvSpPr>
          <p:cNvPr id="5" name="TextBox 4"/>
          <p:cNvSpPr txBox="1"/>
          <p:nvPr/>
        </p:nvSpPr>
        <p:spPr>
          <a:xfrm>
            <a:off x="4139952" y="188640"/>
            <a:ext cx="3600400" cy="523220"/>
          </a:xfrm>
          <a:prstGeom prst="rect">
            <a:avLst/>
          </a:prstGeom>
          <a:noFill/>
        </p:spPr>
        <p:txBody>
          <a:bodyPr wrap="square" rtlCol="0">
            <a:spAutoFit/>
          </a:bodyPr>
          <a:lstStyle/>
          <a:p>
            <a:r>
              <a:rPr lang="en-US" sz="2800" b="1" u="sng" dirty="0" smtClean="0">
                <a:latin typeface="Kristen ITC" pitchFamily="66" charset="0"/>
                <a:cs typeface="Microsoft Uighur" pitchFamily="2" charset="-78"/>
              </a:rPr>
              <a:t>Short Essay:</a:t>
            </a:r>
            <a:endParaRPr lang="en-IN" sz="2800" b="1" u="sng" dirty="0">
              <a:latin typeface="Kristen ITC" pitchFamily="66" charset="0"/>
              <a:cs typeface="Microsoft Uighur" pitchFamily="2" charset="-78"/>
            </a:endParaRPr>
          </a:p>
        </p:txBody>
      </p:sp>
      <p:sp>
        <p:nvSpPr>
          <p:cNvPr id="6" name="TextBox 5"/>
          <p:cNvSpPr txBox="1"/>
          <p:nvPr/>
        </p:nvSpPr>
        <p:spPr>
          <a:xfrm>
            <a:off x="0" y="908720"/>
            <a:ext cx="8820472" cy="5262979"/>
          </a:xfrm>
          <a:prstGeom prst="rect">
            <a:avLst/>
          </a:prstGeom>
          <a:noFill/>
        </p:spPr>
        <p:txBody>
          <a:bodyPr wrap="square" rtlCol="0">
            <a:spAutoFit/>
          </a:bodyPr>
          <a:lstStyle/>
          <a:p>
            <a:pPr algn="just"/>
            <a:r>
              <a:rPr lang="en-US" sz="2800" i="1" dirty="0" smtClean="0"/>
              <a:t>Q1) Water/powder ratio of Gypsum Products.</a:t>
            </a:r>
          </a:p>
          <a:p>
            <a:pPr algn="just"/>
            <a:r>
              <a:rPr lang="en-US" sz="2800" i="1" dirty="0" smtClean="0"/>
              <a:t>Q2) Compare Plaster of Paris &amp; Dental Stone.</a:t>
            </a:r>
          </a:p>
          <a:p>
            <a:pPr algn="just"/>
            <a:r>
              <a:rPr lang="en-US" sz="2800" i="1" dirty="0" smtClean="0"/>
              <a:t>Q3) Die Stone.(High strength &amp; high expansion)</a:t>
            </a:r>
          </a:p>
          <a:p>
            <a:pPr algn="just"/>
            <a:r>
              <a:rPr lang="en-US" sz="2800" i="1" dirty="0" smtClean="0"/>
              <a:t>Q4) Dental stone.</a:t>
            </a:r>
          </a:p>
          <a:p>
            <a:pPr algn="just"/>
            <a:r>
              <a:rPr lang="en-US" sz="2800" i="1" dirty="0" smtClean="0"/>
              <a:t>Q5) Setting reaction of Plaster Of Paris.</a:t>
            </a:r>
          </a:p>
          <a:p>
            <a:pPr algn="just"/>
            <a:r>
              <a:rPr lang="en-US" sz="2800" i="1" dirty="0" smtClean="0"/>
              <a:t>Q6) Setting expansion.</a:t>
            </a:r>
          </a:p>
          <a:p>
            <a:pPr algn="just"/>
            <a:r>
              <a:rPr lang="en-US" sz="2800" i="1" dirty="0" smtClean="0"/>
              <a:t>Q7) Hygroscopic Expansion.</a:t>
            </a:r>
          </a:p>
          <a:p>
            <a:pPr algn="just"/>
            <a:r>
              <a:rPr lang="en-US" sz="2800" i="1" dirty="0" smtClean="0"/>
              <a:t>Q8) Hygroscopic setting expansion.</a:t>
            </a:r>
          </a:p>
          <a:p>
            <a:pPr algn="just"/>
            <a:r>
              <a:rPr lang="en-US" sz="2800" i="1" dirty="0" smtClean="0"/>
              <a:t>Q9) Define a Dye &amp; Cast. Mention different types of dye material.</a:t>
            </a:r>
          </a:p>
          <a:p>
            <a:pPr algn="just"/>
            <a:r>
              <a:rPr lang="en-US" sz="2800" i="1" dirty="0" smtClean="0"/>
              <a:t>Q10) Mixing, Proportioning &amp; Infection Control of gypsum Products.</a:t>
            </a:r>
          </a:p>
        </p:txBody>
      </p:sp>
      <p:sp>
        <p:nvSpPr>
          <p:cNvPr id="7" name="Sun 6"/>
          <p:cNvSpPr/>
          <p:nvPr/>
        </p:nvSpPr>
        <p:spPr>
          <a:xfrm>
            <a:off x="2915816" y="2348880"/>
            <a:ext cx="288032" cy="288032"/>
          </a:xfrm>
          <a:prstGeom prst="su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n 7"/>
          <p:cNvSpPr/>
          <p:nvPr/>
        </p:nvSpPr>
        <p:spPr>
          <a:xfrm>
            <a:off x="6372200" y="2708920"/>
            <a:ext cx="288032" cy="288032"/>
          </a:xfrm>
          <a:prstGeom prst="su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un 8"/>
          <p:cNvSpPr/>
          <p:nvPr/>
        </p:nvSpPr>
        <p:spPr>
          <a:xfrm>
            <a:off x="3779912" y="3212976"/>
            <a:ext cx="288032" cy="288032"/>
          </a:xfrm>
          <a:prstGeom prst="su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n 9"/>
          <p:cNvSpPr/>
          <p:nvPr/>
        </p:nvSpPr>
        <p:spPr>
          <a:xfrm>
            <a:off x="4644008" y="3645024"/>
            <a:ext cx="288032" cy="288032"/>
          </a:xfrm>
          <a:prstGeom prst="su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n 10"/>
          <p:cNvSpPr/>
          <p:nvPr/>
        </p:nvSpPr>
        <p:spPr>
          <a:xfrm>
            <a:off x="5796136" y="4077072"/>
            <a:ext cx="288032" cy="288032"/>
          </a:xfrm>
          <a:prstGeom prst="su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un 11"/>
          <p:cNvSpPr/>
          <p:nvPr/>
        </p:nvSpPr>
        <p:spPr>
          <a:xfrm>
            <a:off x="2195736" y="4869160"/>
            <a:ext cx="288032" cy="288032"/>
          </a:xfrm>
          <a:prstGeom prst="su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un 12"/>
          <p:cNvSpPr/>
          <p:nvPr/>
        </p:nvSpPr>
        <p:spPr>
          <a:xfrm>
            <a:off x="7668344" y="1916832"/>
            <a:ext cx="288032" cy="288032"/>
          </a:xfrm>
          <a:prstGeom prst="su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a:hlinkClick r:id="rId2" action="ppaction://hlinksldjump"/>
          </p:cNvPr>
          <p:cNvSpPr/>
          <p:nvPr/>
        </p:nvSpPr>
        <p:spPr>
          <a:xfrm>
            <a:off x="7740352" y="908720"/>
            <a:ext cx="8640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a:hlinkClick r:id="rId3" action="ppaction://hlinksldjump"/>
          </p:cNvPr>
          <p:cNvSpPr/>
          <p:nvPr/>
        </p:nvSpPr>
        <p:spPr>
          <a:xfrm>
            <a:off x="7740352" y="1412776"/>
            <a:ext cx="8640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a:hlinkClick r:id="rId4" action="ppaction://hlinksldjump"/>
          </p:cNvPr>
          <p:cNvSpPr/>
          <p:nvPr/>
        </p:nvSpPr>
        <p:spPr>
          <a:xfrm>
            <a:off x="2987824" y="5733256"/>
            <a:ext cx="8640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404664"/>
            <a:ext cx="7398568" cy="1815882"/>
          </a:xfrm>
          <a:prstGeom prst="rect">
            <a:avLst/>
          </a:prstGeom>
        </p:spPr>
        <p:txBody>
          <a:bodyPr wrap="square">
            <a:spAutoFit/>
          </a:bodyPr>
          <a:lstStyle/>
          <a:p>
            <a:r>
              <a:rPr lang="en-US" sz="2800" dirty="0" smtClean="0"/>
              <a:t>Q1) What are the different methods of manufacturing Gypsum products? Write the setting reactions of gypsum. Mention the uses of gypsum products.</a:t>
            </a:r>
          </a:p>
        </p:txBody>
      </p:sp>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6451</TotalTime>
  <Words>3225</Words>
  <Application>Microsoft Office PowerPoint</Application>
  <PresentationFormat>On-screen Show (4:3)</PresentationFormat>
  <Paragraphs>365</Paragraphs>
  <Slides>53</Slides>
  <Notes>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Technic</vt:lpstr>
      <vt:lpstr>PowerPoint Presentation</vt:lpstr>
      <vt:lpstr>GYPSUM PRODUCTS </vt:lpstr>
      <vt:lpstr>Key words :</vt:lpstr>
      <vt:lpstr>Keywords (contd.)</vt:lpstr>
      <vt:lpstr>Key words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Normal &amp; Hygroscopic setting expansion</vt:lpstr>
      <vt:lpstr>Difference between Normal &amp; Hygroscopic setting expansion</vt:lpstr>
      <vt:lpstr>PowerPoint Presentation</vt:lpstr>
      <vt:lpstr>PowerPoint Presentation</vt:lpstr>
      <vt:lpstr>A3) Types of gypsum products and their uses in   various aspects of dentistry</vt:lpstr>
      <vt:lpstr>Types of gypsum products and their uses in various aspects of dentistry (contd.)</vt:lpstr>
      <vt:lpstr> </vt:lpstr>
      <vt:lpstr>Types of gypsum products and their uses in various aspects of dentistry (contd.)</vt:lpstr>
      <vt:lpstr> </vt:lpstr>
      <vt:lpstr>Types of gypsum products and their uses in various aspects of dentistry (contd)</vt:lpstr>
      <vt:lpstr>Types of gypsum products and their uses in various aspects of dentistry (contd)</vt:lpstr>
      <vt:lpstr>PowerPoint Presentation</vt:lpstr>
      <vt:lpstr>PowerPoint Presentation</vt:lpstr>
      <vt:lpstr>PowerPoint Presentation</vt:lpstr>
      <vt:lpstr>PowerPoint Presentation</vt:lpstr>
      <vt:lpstr>PowerPoint Presentation</vt:lpstr>
      <vt:lpstr>Tests for setting of gypsum products</vt:lpstr>
      <vt:lpstr>Loss of gloss test</vt:lpstr>
      <vt:lpstr>PowerPoint Presentation</vt:lpstr>
      <vt:lpstr>  Gillmore’s test  </vt:lpstr>
      <vt:lpstr>PowerPoint Presentation</vt:lpstr>
      <vt:lpstr>Vicat’s test for setting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Infection control </vt:lpstr>
      <vt:lpstr>Ref. books and sources </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sreeranga</dc:creator>
  <cp:lastModifiedBy>Sree Ranga</cp:lastModifiedBy>
  <cp:revision>541</cp:revision>
  <dcterms:created xsi:type="dcterms:W3CDTF">2012-09-16T05:39:23Z</dcterms:created>
  <dcterms:modified xsi:type="dcterms:W3CDTF">2013-05-19T04:10:06Z</dcterms:modified>
</cp:coreProperties>
</file>