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sldIdLst>
    <p:sldId id="256" r:id="rId11"/>
    <p:sldId id="257" r:id="rId12"/>
    <p:sldId id="263" r:id="rId13"/>
    <p:sldId id="258" r:id="rId14"/>
    <p:sldId id="259" r:id="rId15"/>
    <p:sldId id="260" r:id="rId16"/>
    <p:sldId id="261" r:id="rId17"/>
    <p:sldId id="264" r:id="rId18"/>
    <p:sldId id="265" r:id="rId19"/>
    <p:sldId id="266" r:id="rId20"/>
    <p:sldId id="267" r:id="rId21"/>
    <p:sldId id="268" r:id="rId22"/>
    <p:sldId id="270" r:id="rId23"/>
    <p:sldId id="271" r:id="rId24"/>
    <p:sldId id="274" r:id="rId25"/>
    <p:sldId id="275" r:id="rId26"/>
    <p:sldId id="272" r:id="rId27"/>
    <p:sldId id="273" r:id="rId28"/>
    <p:sldId id="269" r:id="rId29"/>
    <p:sldId id="276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Lab2: Multiply Accumulation Unit Design with </a:t>
            </a:r>
            <a:r>
              <a:rPr lang="en-US" altLang="zh-TW" sz="32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SystemC</a:t>
            </a:r>
            <a:endParaRPr lang="zh-TW" altLang="en-US" sz="4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Machine Learning Intelligent Chip Design</a:t>
            </a:r>
          </a:p>
          <a:p>
            <a:pPr marL="0" indent="0" algn="ctr">
              <a:buNone/>
            </a:pPr>
            <a:r>
              <a:rPr lang="en-US" altLang="zh-TW" dirty="0"/>
              <a:t>2024 Spring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B173E-924B-6801-E706-99F60083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02CEB-C899-49C4-90E6-75B8EAE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Choose the source file -&gt; OK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E81B3B-C88F-A79B-D265-BD3E3E83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16" y="2185851"/>
            <a:ext cx="3733374" cy="42911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81CD88-90C0-68E8-BE14-69B7C30E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61" y="3759845"/>
            <a:ext cx="321989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9790E-C980-6FA8-3078-7754F84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AD5CC-49B6-0432-47D8-988AFA8D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26A298-A8C5-2ABD-8F56-AEA2E8DE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40664"/>
            <a:ext cx="8001000" cy="43570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D580CB-FEDB-15E8-2963-58B38265125A}"/>
              </a:ext>
            </a:extLst>
          </p:cNvPr>
          <p:cNvSpPr/>
          <p:nvPr/>
        </p:nvSpPr>
        <p:spPr bwMode="auto">
          <a:xfrm>
            <a:off x="644434" y="2403566"/>
            <a:ext cx="949235" cy="10254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002150-1E9A-F0DB-81D4-30D7205382DA}"/>
              </a:ext>
            </a:extLst>
          </p:cNvPr>
          <p:cNvSpPr/>
          <p:nvPr/>
        </p:nvSpPr>
        <p:spPr bwMode="auto">
          <a:xfrm>
            <a:off x="648789" y="4191001"/>
            <a:ext cx="1693817" cy="17743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82B52C-E004-07DF-0174-8CCE385B95D6}"/>
              </a:ext>
            </a:extLst>
          </p:cNvPr>
          <p:cNvSpPr txBox="1"/>
          <p:nvPr/>
        </p:nvSpPr>
        <p:spPr>
          <a:xfrm>
            <a:off x="1658894" y="272738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Hardware block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04FC64-8F48-ECB7-833E-CBADB46265D2}"/>
              </a:ext>
            </a:extLst>
          </p:cNvPr>
          <p:cNvSpPr txBox="1"/>
          <p:nvPr/>
        </p:nvSpPr>
        <p:spPr>
          <a:xfrm>
            <a:off x="2342606" y="4893519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IP Library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0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46A04-52D5-2829-C27C-5D96841D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C8A93-13F5-64C8-C510-0B1B3075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641085-F2B4-60E5-B7CE-4CD67137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80" y="2918148"/>
            <a:ext cx="6005134" cy="26272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A3EC98-7DE4-008F-35D9-0DF01E6A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77487"/>
            <a:ext cx="2547862" cy="4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F46D6-BADE-B74F-E397-5CB9C8B1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061AC-28ED-1924-CF5F-959D8171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Change protocol of clock port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Double click Clock -&gt; Click Default -&gt; Choose CLOCK 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18D28A-C713-1035-B683-AFD18C15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2665418"/>
            <a:ext cx="718285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5AC8E-902A-BF15-3DFF-6DE442D0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55D38-B7C3-5D39-C79D-CD5003BB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Repeat the same action to change the clock protocol of Pattern and Monitor block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95C92E-583F-8A69-E573-944721F1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" y="2568844"/>
            <a:ext cx="4372399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0C9D02-1397-F4D6-01DC-10552F4C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62" y="4317000"/>
            <a:ext cx="473806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46EE4-CFBA-4E3A-72B3-AE2A02FE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8BC68-17AC-F287-4D19-47E6817B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the block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Click and drag to the design window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8889E31-19B8-66A0-0FFF-6751F6190FB2}"/>
              </a:ext>
            </a:extLst>
          </p:cNvPr>
          <p:cNvGrpSpPr/>
          <p:nvPr/>
        </p:nvGrpSpPr>
        <p:grpSpPr>
          <a:xfrm>
            <a:off x="1471180" y="2761785"/>
            <a:ext cx="6201640" cy="3334215"/>
            <a:chOff x="1799360" y="3159794"/>
            <a:chExt cx="6201640" cy="333421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489BC8B-4E68-45E6-62A2-7F1547F61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360" y="3159794"/>
              <a:ext cx="6201640" cy="3334215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CF2CDC9-AEB7-C4FE-7DA9-1CBEBABA32EB}"/>
                </a:ext>
              </a:extLst>
            </p:cNvPr>
            <p:cNvSpPr/>
            <p:nvPr/>
          </p:nvSpPr>
          <p:spPr bwMode="auto">
            <a:xfrm>
              <a:off x="2142309" y="4711337"/>
              <a:ext cx="940525" cy="21771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BBD322-42EC-0FC4-749F-F33F925BADF4}"/>
                </a:ext>
              </a:extLst>
            </p:cNvPr>
            <p:cNvSpPr/>
            <p:nvPr/>
          </p:nvSpPr>
          <p:spPr bwMode="auto">
            <a:xfrm>
              <a:off x="4850674" y="3206931"/>
              <a:ext cx="653144" cy="21771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E4611AEF-06CB-B148-1BB5-2D264452DB03}"/>
                </a:ext>
              </a:extLst>
            </p:cNvPr>
            <p:cNvCxnSpPr/>
            <p:nvPr/>
          </p:nvCxnSpPr>
          <p:spPr bwMode="auto">
            <a:xfrm>
              <a:off x="3161211" y="4815840"/>
              <a:ext cx="2325189" cy="531223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843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5C607-D4FD-4DAC-A448-B5F0441B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3876A-E914-93B4-3B98-80EB7DEE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Use connection tool to connect the block</a:t>
            </a:r>
          </a:p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A44EA3B-5445-2E31-02E9-2906C837F4FC}"/>
              </a:ext>
            </a:extLst>
          </p:cNvPr>
          <p:cNvGrpSpPr/>
          <p:nvPr/>
        </p:nvGrpSpPr>
        <p:grpSpPr>
          <a:xfrm>
            <a:off x="251809" y="2419128"/>
            <a:ext cx="8640381" cy="3676872"/>
            <a:chOff x="251809" y="2419128"/>
            <a:chExt cx="8640381" cy="367687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52148DC-7A8F-194B-2A88-8EADCF9DB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09" y="2437889"/>
              <a:ext cx="8640381" cy="3658111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0E49987-45E9-16CD-EB50-621C73B193EE}"/>
                </a:ext>
              </a:extLst>
            </p:cNvPr>
            <p:cNvSpPr/>
            <p:nvPr/>
          </p:nvSpPr>
          <p:spPr bwMode="auto">
            <a:xfrm>
              <a:off x="7106194" y="2419128"/>
              <a:ext cx="374469" cy="33278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BE58325-C5BF-7346-1D4B-76282AF62173}"/>
                </a:ext>
              </a:extLst>
            </p:cNvPr>
            <p:cNvSpPr/>
            <p:nvPr/>
          </p:nvSpPr>
          <p:spPr bwMode="auto">
            <a:xfrm>
              <a:off x="4767943" y="4266944"/>
              <a:ext cx="1240971" cy="106270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E2156-DA89-ED30-54C8-598C3FE9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8747F-F737-8B87-3106-BAD4184B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Click Clock block -&gt; Set clock period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division -&gt; 5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cycle -&gt; 40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FAF315-AC59-C765-DFEA-569EE25F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94" y="2714100"/>
            <a:ext cx="7421011" cy="37629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8C2C74B6-C71E-51B1-6C2C-B4489EF8E305}"/>
              </a:ext>
            </a:extLst>
          </p:cNvPr>
          <p:cNvSpPr/>
          <p:nvPr/>
        </p:nvSpPr>
        <p:spPr bwMode="auto">
          <a:xfrm>
            <a:off x="4833257" y="2926080"/>
            <a:ext cx="1471749" cy="130628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6511EB7-206C-9FB5-2FB0-68B819035937}"/>
              </a:ext>
            </a:extLst>
          </p:cNvPr>
          <p:cNvSpPr/>
          <p:nvPr/>
        </p:nvSpPr>
        <p:spPr bwMode="auto">
          <a:xfrm>
            <a:off x="1031965" y="6117772"/>
            <a:ext cx="1754778" cy="3592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02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B5CF5-3E88-DF96-3E2E-46D69296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48C2-36B2-0F5D-1AFD-4FFC3024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Click Reset block -&gt; Set reset period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_ticks -&gt; 10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2A14DB-3382-9797-125C-AC9D2713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3247909"/>
            <a:ext cx="793543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4D516-2500-8D4B-5945-5D50783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FF7FD-FC73-2A41-105B-6E4B6744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Console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Show the simulation result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385B9D-FFD1-F5B3-65B0-C7E97D16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1" y="2344783"/>
            <a:ext cx="6479177" cy="4284617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CC7EE15-AFD4-27C5-0945-76D75E27CD2A}"/>
              </a:ext>
            </a:extLst>
          </p:cNvPr>
          <p:cNvSpPr/>
          <p:nvPr/>
        </p:nvSpPr>
        <p:spPr bwMode="auto">
          <a:xfrm>
            <a:off x="1332411" y="5493254"/>
            <a:ext cx="1236618" cy="79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63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471-FB99-47EF-A969-AFC2561F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B436-E0B5-45F1-8806-E7CF0BBD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Design a multiply accumulate unit</a:t>
            </a:r>
          </a:p>
          <a:p>
            <a:pPr lvl="1"/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𝐴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×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𝐵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𝐶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3428D8-CC94-4D89-4E28-FAE20F69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20" y="2542902"/>
            <a:ext cx="4538124" cy="37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3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C5F83-47D1-FAEC-006A-A25E2B1E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Lab Requirement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31C9F-11C1-B080-5C3A-A9DB7371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Complete MAC unit.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Use Platform Architecture to simulate output result.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Upload screenshots of simulation results and module connection to E3@NYCU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CF014-0AC6-A260-7726-9D63DFA6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Environmental preparation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15BA2-EEDF-CAC9-47ED-BFB36828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 /RAID2/COURSE/</a:t>
            </a:r>
            <a:r>
              <a:rPr lang="en-US" altLang="zh-TW" dirty="0" err="1"/>
              <a:t>mlchip</a:t>
            </a:r>
            <a:r>
              <a:rPr lang="en-US" altLang="zh-TW" dirty="0"/>
              <a:t>/</a:t>
            </a:r>
            <a:r>
              <a:rPr lang="en-US" altLang="zh-TW"/>
              <a:t>mlchipTA01/sharing/lab2</a:t>
            </a:r>
            <a:r>
              <a:rPr lang="en-US" altLang="zh-TW" dirty="0"/>
              <a:t>.zip .</a:t>
            </a:r>
          </a:p>
          <a:p>
            <a:r>
              <a:rPr lang="en-US" altLang="zh-TW" dirty="0"/>
              <a:t>unzip lab2.zip</a:t>
            </a:r>
          </a:p>
          <a:p>
            <a:r>
              <a:rPr lang="en-US" altLang="zh-TW" dirty="0"/>
              <a:t>source /RAID2/cad/</a:t>
            </a:r>
            <a:r>
              <a:rPr lang="en-US" altLang="zh-TW" dirty="0" err="1"/>
              <a:t>synopsys</a:t>
            </a:r>
            <a:r>
              <a:rPr lang="en-US" altLang="zh-TW" dirty="0"/>
              <a:t>/CIC/</a:t>
            </a:r>
            <a:r>
              <a:rPr lang="en-US" altLang="zh-TW" dirty="0" err="1"/>
              <a:t>pa_virtualizer.cshrc</a:t>
            </a:r>
            <a:endParaRPr lang="en-US" altLang="zh-TW" dirty="0"/>
          </a:p>
          <a:p>
            <a:r>
              <a:rPr lang="en-US" altLang="zh-TW" dirty="0"/>
              <a:t>pct &amp;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A1B2ED-5597-4D19-8594-92C94BCA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30" y="2992819"/>
            <a:ext cx="5109339" cy="34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A86FC-2CE9-9A5A-8A89-319F7CAD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SystemC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C4EFA-5367-1F47-F6D0-B8D7B62A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Source file</a:t>
            </a:r>
          </a:p>
          <a:p>
            <a:pPr lvl="1"/>
            <a:r>
              <a:rPr lang="en-US" altLang="zh-TW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xxx.h</a:t>
            </a:r>
            <a:endParaRPr lang="en-US" altLang="zh-TW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xxx.cpp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Main.cpp</a:t>
            </a:r>
          </a:p>
          <a:p>
            <a:pPr marL="0" indent="0" algn="l">
              <a:buNone/>
            </a:pP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Makefile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Compile the source file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825A14-9B49-530A-12DB-CCFB52D4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9" y="3866966"/>
            <a:ext cx="635406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BC19-AE87-F48A-E379-9C0684BF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SystemC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06DFB-21EE-7CD0-8243-AE5E5D54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Edit your source code by editor (e.g., notepad++,…)</a:t>
            </a:r>
          </a:p>
          <a:p>
            <a:pPr lvl="1"/>
            <a:r>
              <a:rPr lang="en-US" altLang="zh-TW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MAC.h</a:t>
            </a:r>
            <a:endParaRPr lang="en-US" altLang="zh-TW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173E6E-025A-F0A6-FD00-8F806C16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2890219"/>
            <a:ext cx="8011886" cy="31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BC19-AE87-F48A-E379-9C0684BF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SystemC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06DFB-21EE-7CD0-8243-AE5E5D54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Edit your source code by editor (e.g., notepad++,…)</a:t>
            </a:r>
          </a:p>
          <a:p>
            <a:pPr lvl="1"/>
            <a:r>
              <a:rPr lang="en-US" altLang="zh-TW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MAC.h</a:t>
            </a:r>
            <a:endParaRPr lang="en-US" altLang="zh-TW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82C9C7-6DBF-69DE-EAA8-5598FB2D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27" y="2403566"/>
            <a:ext cx="3849870" cy="42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A71CE-F3A4-D91B-3559-E20C4225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&amp; Run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EA19D-0146-80B8-56F7-F2D5982F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cd &lt; file path &gt;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%make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4664F3-5557-DEB1-46CC-85978473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3009427"/>
            <a:ext cx="848796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4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8D46B-4243-FD21-B638-45C8BDD8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DBBEF-9D33-2DC6-E2CF-0ACAE7B2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project -&gt; Project name -&gt; Project file name -&gt; OK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8A40F-5F34-2944-0821-AB70F4F3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70" y="2434188"/>
            <a:ext cx="508706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0A5B5-6A50-22AB-63A4-2D0661AF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615C8-C8EA-D058-809C-1A08CC7E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SystemC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Modules -&gt; Add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C7FE5C-54E6-FD3F-06A0-F89BA93B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7" y="2679810"/>
            <a:ext cx="4224613" cy="31548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53973F-2143-6610-0D36-2F2D9C7E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60" y="2475028"/>
            <a:ext cx="3180923" cy="36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1412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798</TotalTime>
  <Words>279</Words>
  <Application>Microsoft Office PowerPoint</Application>
  <PresentationFormat>如螢幕大小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20</vt:i4>
      </vt:variant>
    </vt:vector>
  </HeadingPairs>
  <TitlesOfParts>
    <vt:vector size="41" baseType="lpstr">
      <vt:lpstr>微軟正黑體</vt:lpstr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 Lab2: Multiply Accumulation Unit Design with SystemC</vt:lpstr>
      <vt:lpstr>Introduction</vt:lpstr>
      <vt:lpstr>Environmental preparation</vt:lpstr>
      <vt:lpstr>SystemC</vt:lpstr>
      <vt:lpstr>SystemC</vt:lpstr>
      <vt:lpstr>SystemC</vt:lpstr>
      <vt:lpstr>Build &amp; Run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Lab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高 振翔</cp:lastModifiedBy>
  <cp:revision>44</cp:revision>
  <dcterms:created xsi:type="dcterms:W3CDTF">2016-12-28T07:00:03Z</dcterms:created>
  <dcterms:modified xsi:type="dcterms:W3CDTF">2024-04-23T10:09:36Z</dcterms:modified>
</cp:coreProperties>
</file>