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4610100" cy="3460750"/>
  <p:notesSz cx="4610100" cy="346075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589694" y="31493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12700" y="0"/>
                </a:moveTo>
                <a:lnTo>
                  <a:pt x="50800" y="0"/>
                </a:lnTo>
              </a:path>
              <a:path w="508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866643" y="3162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-34" y="19452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206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71056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214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69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43" y="31620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1755"/>
            <a:ext cx="1099185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6" Type="http://schemas.openxmlformats.org/officeDocument/2006/relationships/slideLayout" Target="../slideLayouts/slideLayout5.xml"/><Relationship Id="rId25" Type="http://schemas.openxmlformats.org/officeDocument/2006/relationships/slide" Target="slide2.xml"/><Relationship Id="rId24" Type="http://schemas.openxmlformats.org/officeDocument/2006/relationships/slide" Target="slide1.xml"/><Relationship Id="rId23" Type="http://schemas.openxmlformats.org/officeDocument/2006/relationships/image" Target="../media/image2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6.xml"/><Relationship Id="rId30" Type="http://schemas.openxmlformats.org/officeDocument/2006/relationships/tags" Target="../tags/tag35.xml"/><Relationship Id="rId3" Type="http://schemas.openxmlformats.org/officeDocument/2006/relationships/slide" Target="slide14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slide" Target="slide14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7.xml"/><Relationship Id="rId23" Type="http://schemas.openxmlformats.org/officeDocument/2006/relationships/slide" Target="slide10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slide" Target="slide14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7.xml"/><Relationship Id="rId24" Type="http://schemas.openxmlformats.org/officeDocument/2006/relationships/slide" Target="slide12.xml"/><Relationship Id="rId23" Type="http://schemas.openxmlformats.org/officeDocument/2006/relationships/slide" Target="slide1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slide" Target="slide8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.xml"/><Relationship Id="rId3" Type="http://schemas.openxmlformats.org/officeDocument/2006/relationships/slide" Target="slide4.xml"/><Relationship Id="rId29" Type="http://schemas.openxmlformats.org/officeDocument/2006/relationships/tags" Target="../tags/tag3.xml"/><Relationship Id="rId28" Type="http://schemas.openxmlformats.org/officeDocument/2006/relationships/tags" Target="../tags/tag2.xml"/><Relationship Id="rId27" Type="http://schemas.openxmlformats.org/officeDocument/2006/relationships/tags" Target="../tags/tag1.xml"/><Relationship Id="rId26" Type="http://schemas.openxmlformats.org/officeDocument/2006/relationships/slide" Target="slide2.xml"/><Relationship Id="rId25" Type="http://schemas.openxmlformats.org/officeDocument/2006/relationships/slide" Target="slide1.xml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slide" Target="slide8.xml"/><Relationship Id="rId29" Type="http://schemas.openxmlformats.org/officeDocument/2006/relationships/tags" Target="../tags/tag9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1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25.xml"/><Relationship Id="rId29" Type="http://schemas.openxmlformats.org/officeDocument/2006/relationships/tags" Target="../tags/tag99.xml"/><Relationship Id="rId28" Type="http://schemas.openxmlformats.org/officeDocument/2006/relationships/tags" Target="../tags/tag98.xml"/><Relationship Id="rId27" Type="http://schemas.openxmlformats.org/officeDocument/2006/relationships/tags" Target="../tags/tag97.xml"/><Relationship Id="rId26" Type="http://schemas.openxmlformats.org/officeDocument/2006/relationships/tags" Target="../tags/tag96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1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103.xml"/><Relationship Id="rId28" Type="http://schemas.openxmlformats.org/officeDocument/2006/relationships/tags" Target="../tags/tag102.xml"/><Relationship Id="rId27" Type="http://schemas.openxmlformats.org/officeDocument/2006/relationships/tags" Target="../tags/tag101.xml"/><Relationship Id="rId26" Type="http://schemas.openxmlformats.org/officeDocument/2006/relationships/tags" Target="../tags/tag100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slide" Target="slide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8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slide" Target="slide1.xml"/><Relationship Id="rId24" Type="http://schemas.openxmlformats.org/officeDocument/2006/relationships/image" Target="../media/image3.png"/><Relationship Id="rId23" Type="http://schemas.openxmlformats.org/officeDocument/2006/relationships/image" Target="../media/image6.png"/><Relationship Id="rId22" Type="http://schemas.openxmlformats.org/officeDocument/2006/relationships/image" Target="../media/image8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8.xml"/><Relationship Id="rId31" Type="http://schemas.openxmlformats.org/officeDocument/2006/relationships/tags" Target="../tags/tag7.xml"/><Relationship Id="rId30" Type="http://schemas.openxmlformats.org/officeDocument/2006/relationships/tags" Target="../tags/tag6.xml"/><Relationship Id="rId3" Type="http://schemas.openxmlformats.org/officeDocument/2006/relationships/slide" Target="slide8.xml"/><Relationship Id="rId29" Type="http://schemas.openxmlformats.org/officeDocument/2006/relationships/tags" Target="../tags/tag5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image" Target="../media/image7.png"/><Relationship Id="rId24" Type="http://schemas.openxmlformats.org/officeDocument/2006/relationships/image" Target="../media/image6.png"/><Relationship Id="rId23" Type="http://schemas.openxmlformats.org/officeDocument/2006/relationships/image" Target="../media/image4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2.xml"/><Relationship Id="rId31" Type="http://schemas.openxmlformats.org/officeDocument/2006/relationships/tags" Target="../tags/tag11.xml"/><Relationship Id="rId30" Type="http://schemas.openxmlformats.org/officeDocument/2006/relationships/tags" Target="../tags/tag10.xml"/><Relationship Id="rId3" Type="http://schemas.openxmlformats.org/officeDocument/2006/relationships/slide" Target="slide13.xml"/><Relationship Id="rId29" Type="http://schemas.openxmlformats.org/officeDocument/2006/relationships/tags" Target="../tags/tag9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6.xml"/><Relationship Id="rId31" Type="http://schemas.openxmlformats.org/officeDocument/2006/relationships/tags" Target="../tags/tag15.xml"/><Relationship Id="rId30" Type="http://schemas.openxmlformats.org/officeDocument/2006/relationships/tags" Target="../tags/tag14.xml"/><Relationship Id="rId3" Type="http://schemas.openxmlformats.org/officeDocument/2006/relationships/slide" Target="slide13.xml"/><Relationship Id="rId29" Type="http://schemas.openxmlformats.org/officeDocument/2006/relationships/tags" Target="../tags/tag1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0.xml"/><Relationship Id="rId30" Type="http://schemas.openxmlformats.org/officeDocument/2006/relationships/tags" Target="../tags/tag19.xml"/><Relationship Id="rId3" Type="http://schemas.openxmlformats.org/officeDocument/2006/relationships/slide" Target="slide14.xml"/><Relationship Id="rId29" Type="http://schemas.openxmlformats.org/officeDocument/2006/relationships/tags" Target="../tags/tag18.xml"/><Relationship Id="rId28" Type="http://schemas.openxmlformats.org/officeDocument/2006/relationships/tags" Target="../tags/tag17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4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7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slide" Target="slide14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7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slide" Target="slide14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slide" Target="slide1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969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6643" y="31620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28" name="object 2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2" name="object 4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49" name="object 4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9994" y="384162"/>
            <a:ext cx="3888104" cy="57213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two</a:t>
            </a:r>
            <a:r>
              <a:rPr sz="11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733" y="1172399"/>
            <a:ext cx="2853690" cy="802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90"/>
              </a:spcBef>
              <a:tabLst>
                <a:tab pos="901700" algn="l"/>
                <a:tab pos="200088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Guanlin</a:t>
            </a:r>
            <a:r>
              <a:rPr sz="1200" spc="-30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Songrui</a:t>
            </a:r>
            <a:r>
              <a:rPr sz="1200" spc="-44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Jiazhou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 marR="43180" algn="r">
              <a:lnSpc>
                <a:spcPct val="100000"/>
              </a:lnSpc>
              <a:spcBef>
                <a:spcPts val="35"/>
              </a:spcBef>
              <a:tabLst>
                <a:tab pos="98361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Yan</a:t>
            </a:r>
            <a:r>
              <a:rPr sz="11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Yuheng</a:t>
            </a:r>
            <a:r>
              <a:rPr sz="1200" spc="-52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Xinhao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Palatino Linotype" panose="02040502050505030304"/>
              <a:cs typeface="Palatino Linotype" panose="02040502050505030304"/>
            </a:endParaRPr>
          </a:p>
          <a:p>
            <a:pPr marL="1429385" marR="405765" indent="-87630">
              <a:lnSpc>
                <a:spcPts val="950"/>
              </a:lnSpc>
              <a:spcBef>
                <a:spcPts val="5"/>
              </a:spcBef>
            </a:pPr>
            <a:r>
              <a:rPr sz="900" spc="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800" spc="5" dirty="0">
                <a:latin typeface="Palatino Linotype" panose="02040502050505030304"/>
                <a:cs typeface="Palatino Linotype" panose="02040502050505030304"/>
              </a:rPr>
              <a:t>Undeegraduate</a:t>
            </a:r>
            <a:r>
              <a:rPr sz="80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8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spc="35" dirty="0">
                <a:latin typeface="Palatino Linotype" panose="02040502050505030304"/>
                <a:cs typeface="Palatino Linotype" panose="02040502050505030304"/>
              </a:rPr>
              <a:t>ICS </a:t>
            </a:r>
            <a:r>
              <a:rPr sz="800" spc="-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Nanjing</a:t>
            </a:r>
            <a:r>
              <a:rPr sz="8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University</a:t>
            </a:r>
            <a:endParaRPr sz="8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0183" y="1172399"/>
            <a:ext cx="782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He</a:t>
            </a:r>
            <a:r>
              <a:rPr sz="1100" spc="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Lingrui</a:t>
            </a:r>
            <a:r>
              <a:rPr sz="1200" spc="-3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0207" y="2139466"/>
            <a:ext cx="1087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2023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0" y="2538486"/>
            <a:ext cx="4608195" cy="917575"/>
            <a:chOff x="0" y="2538486"/>
            <a:chExt cx="4608195" cy="917575"/>
          </a:xfrm>
        </p:grpSpPr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31847" y="2538486"/>
              <a:ext cx="544319" cy="68197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3337559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0451" y="2013367"/>
            <a:ext cx="12388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100" spc="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80578" y="525981"/>
            <a:ext cx="12471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623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1445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10185"/>
            <a:ext cx="1983105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Beautiful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Optimistic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Unfortunate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family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Happy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ending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724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341245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Princess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Maiden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bullied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Resistance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10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Acceptance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Courage</a:t>
            </a:r>
            <a:r>
              <a:rPr sz="14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Opportunity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6581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Implication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449940"/>
            <a:ext cx="34810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Attitude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459" dirty="0">
                <a:latin typeface="Palatino Linotype" panose="02040502050505030304"/>
                <a:cs typeface="Palatino Linotype" panose="02040502050505030304"/>
              </a:rPr>
              <a:t>+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Change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i="1" spc="15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50" i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“Success”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01704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Domestic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219" y="1293352"/>
            <a:ext cx="1768475" cy="1180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3520" indent="-160655">
              <a:lnSpc>
                <a:spcPts val="1585"/>
              </a:lnSpc>
              <a:spcBef>
                <a:spcPts val="1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ts val="158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20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Wife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Mother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Babysitter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ct val="100000"/>
              </a:lnSpc>
              <a:spcBef>
                <a:spcPts val="4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Good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latin typeface="Palatino Linotype" panose="02040502050505030304"/>
                <a:cs typeface="Palatino Linotype" panose="02040502050505030304"/>
              </a:rPr>
              <a:t>at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housework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Innocent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053589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Kind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warm-hearted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Simple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5" dirty="0">
                <a:latin typeface="Palatino Linotype" panose="02040502050505030304"/>
                <a:cs typeface="Palatino Linotype" panose="02040502050505030304"/>
              </a:rPr>
              <a:t>even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stupid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1166215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142110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acting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as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background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63763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851" y="2018651"/>
            <a:ext cx="258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playing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role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but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not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important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7" name="object 17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3219081"/>
            <a:ext cx="4608195" cy="237490"/>
            <a:chOff x="0" y="3219081"/>
            <a:chExt cx="4608195" cy="237490"/>
          </a:xfrm>
        </p:grpSpPr>
        <p:sp>
          <p:nvSpPr>
            <p:cNvPr id="62" name="object 6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47"/>
          <p:cNvSpPr txBox="1"/>
          <p:nvPr>
            <p:custDataLst>
              <p:tags r:id="rId28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9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2" name="object 53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4019" y="1078207"/>
            <a:ext cx="233489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078207"/>
            <a:ext cx="3482340" cy="12439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9560" indent="-161290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89560" indent="-161290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2700" marR="5080">
              <a:lnSpc>
                <a:spcPct val="101000"/>
              </a:lnSpc>
              <a:spcBef>
                <a:spcPts val="430"/>
              </a:spcBef>
            </a:pP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Results:</a:t>
            </a: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No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men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recorded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8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acting  </a:t>
            </a:r>
            <a:r>
              <a:rPr sz="2050" spc="-13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viciously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44526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Example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0734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425547"/>
            <a:ext cx="1515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1167" y="178239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2027704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like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81915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43831"/>
            <a:ext cx="3845560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50" spc="-6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0" dirty="0">
                <a:latin typeface="Palatino Linotype" panose="02040502050505030304"/>
                <a:cs typeface="Palatino Linotype" panose="02040502050505030304"/>
              </a:rPr>
              <a:t>poisonous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apple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00" dirty="0">
                <a:latin typeface="Palatino Linotype" panose="02040502050505030304"/>
                <a:cs typeface="Palatino Linotype" panose="02040502050505030304"/>
              </a:rPr>
              <a:t>was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with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40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cheek.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877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23422"/>
            <a:ext cx="3717290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stupid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5" dirty="0">
                <a:latin typeface="Palatino Linotype" panose="02040502050505030304"/>
                <a:cs typeface="Palatino Linotype" panose="02040502050505030304"/>
              </a:rPr>
              <a:t>goose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5" dirty="0">
                <a:latin typeface="Palatino Linotype" panose="02040502050505030304"/>
                <a:cs typeface="Palatino Linotype" panose="02040502050505030304"/>
              </a:rPr>
              <a:t>to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0" dirty="0">
                <a:latin typeface="Palatino Linotype" panose="02040502050505030304"/>
                <a:cs typeface="Palatino Linotype" panose="02040502050505030304"/>
              </a:rPr>
              <a:t>sit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parlor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us.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4901" y="525981"/>
            <a:ext cx="1358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800" y="0"/>
            <a:ext cx="3647440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635"/>
              </a:lnSpc>
              <a:spcBef>
                <a:spcPts val="95"/>
              </a:spcBef>
              <a:tabLst>
                <a:tab pos="1555115" algn="l"/>
                <a:tab pos="270954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74930">
              <a:lnSpc>
                <a:spcPts val="635"/>
              </a:lnSpc>
              <a:tabLst>
                <a:tab pos="1554480" algn="l"/>
                <a:tab pos="270891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4" name="object 24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5300" y="195501"/>
            <a:ext cx="2682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What</a:t>
            </a:r>
            <a:r>
              <a:rPr sz="1200" spc="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tell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us?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1167" y="1082840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519" y="1262818"/>
            <a:ext cx="1506220" cy="1101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36220" indent="-160655">
              <a:lnSpc>
                <a:spcPct val="100000"/>
              </a:lnSpc>
              <a:spcBef>
                <a:spcPts val="29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Virtues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Tender&amp;Polite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14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Kindhearted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36220" indent="-160655">
              <a:lnSpc>
                <a:spcPts val="162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Vices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30" dirty="0">
                <a:latin typeface="Palatino Linotype" panose="02040502050505030304"/>
                <a:cs typeface="Palatino Linotype" panose="02040502050505030304"/>
              </a:rPr>
              <a:t>Selﬁsh&amp;Merciless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Fractious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27110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Adults?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500342"/>
            <a:ext cx="227774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Vicarious</a:t>
            </a:r>
            <a:r>
              <a:rPr sz="14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feeling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Negative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teaching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material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77467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Children?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06718"/>
            <a:ext cx="2049780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Words</a:t>
            </a:r>
            <a:r>
              <a:rPr sz="1400" spc="-15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Structure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Imagination</a:t>
            </a:r>
            <a:r>
              <a:rPr sz="1400" spc="-1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Creativity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Value</a:t>
            </a:r>
            <a:r>
              <a:rPr sz="1400" spc="-2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Education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5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6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7136" y="525981"/>
            <a:ext cx="1353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IV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36255" y="525981"/>
            <a:ext cx="11353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sp>
          <p:nvSpPr>
            <p:cNvPr id="3" name="object 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4" y="746390"/>
            <a:ext cx="1731010" cy="171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[unk13]</a:t>
            </a:r>
            <a:r>
              <a:rPr sz="1100" spc="19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百度百科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2013.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[unk15]</a:t>
            </a:r>
            <a:r>
              <a:rPr sz="1100" spc="-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Thu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beamer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theme.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i="1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unknown</a:t>
            </a:r>
            <a:r>
              <a:rPr sz="1100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2015.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[wik22]</a:t>
            </a:r>
            <a:r>
              <a:rPr sz="1100" spc="1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wikipedia.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  <a:spcBef>
                <a:spcPts val="5"/>
              </a:spcBef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维基百科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2022.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26"/>
          <p:cNvSpPr txBox="1"/>
          <p:nvPr>
            <p:custDataLst>
              <p:tags r:id="rId23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4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5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6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k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groun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d</a:t>
            </a:r>
            <a:r>
              <a:rPr sz="600" spc="75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/>
          </a:p>
        </p:txBody>
      </p:sp>
      <p:grpSp>
        <p:nvGrpSpPr>
          <p:cNvPr id="4" name="object 4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5" name="object 5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6319" y="1120859"/>
            <a:ext cx="213550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420" dirty="0">
                <a:latin typeface="Garamond" panose="02020404030301010803"/>
                <a:cs typeface="Garamond" panose="02020404030301010803"/>
              </a:rPr>
              <a:t>Thanks</a:t>
            </a:r>
            <a:r>
              <a:rPr sz="3550" spc="-200" dirty="0">
                <a:latin typeface="Garamond" panose="02020404030301010803"/>
                <a:cs typeface="Garamond" panose="02020404030301010803"/>
              </a:rPr>
              <a:t>!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unk1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5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template]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3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4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85851" y="1018284"/>
            <a:ext cx="1790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0451" y="974506"/>
            <a:ext cx="184086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0451" y="974506"/>
            <a:ext cx="250317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4251" y="974506"/>
            <a:ext cx="2630170" cy="1475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Titles: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Poets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Historians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Linguists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r>
              <a:rPr sz="1000" spc="4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Collectors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864868"/>
            <a:ext cx="34194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PP_MARK_KEY" val="653a33a6-d692-4488-8621-81ea0c609b1b"/>
  <p:tag name="COMMONDATA" val="eyJoZGlkIjoiYTMzOTg0YzgwYjc3N2FjMDU5YTI4OGQ0MmI5MDBhMG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14673</Words>
  <Application>WPS 演示</Application>
  <PresentationFormat>On-screen Show (4:3)</PresentationFormat>
  <Paragraphs>1208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Palatino Linotype</vt:lpstr>
      <vt:lpstr>Engravers MT</vt:lpstr>
      <vt:lpstr>Times New Roman</vt:lpstr>
      <vt:lpstr>Calibri</vt:lpstr>
      <vt:lpstr>微软雅黑</vt:lpstr>
      <vt:lpstr>Arial Unicode MS</vt:lpstr>
      <vt:lpstr>Century Gothic</vt:lpstr>
      <vt:lpstr>Garamond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B.a.c.kground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White and Cinderella - two fairy tales</dc:title>
  <dc:creator>Li Guanlin, Wang Songrui, Li Jiazhou, He Lingrui, Yan Yuheng, Wang Xinhao</dc:creator>
  <cp:lastModifiedBy>32707</cp:lastModifiedBy>
  <cp:revision>3</cp:revision>
  <dcterms:created xsi:type="dcterms:W3CDTF">2023-04-03T12:28:00Z</dcterms:created>
  <dcterms:modified xsi:type="dcterms:W3CDTF">2023-04-04T06:59:43Z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2023-04-03T16:00:00Z</vt:filetime>
  </property>
  <property fmtid="{D5CDD505-2E9C-101B-9397-08002B2CF9AE}" pid="5" name="ICV">
    <vt:lpwstr>5059FC2D7EBD49A7BEC0DC2325F47A6C_12</vt:lpwstr>
  </property>
  <property fmtid="{D5CDD505-2E9C-101B-9397-08002B2CF9AE}" pid="6" name="KSOProductBuildVer">
    <vt:lpwstr>2052-11.1.0.14036</vt:lpwstr>
  </property>
</Properties>
</file>