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2" r:id="rId9"/>
    <p:sldId id="287" r:id="rId10"/>
    <p:sldId id="264" r:id="rId11"/>
    <p:sldId id="266" r:id="rId12"/>
    <p:sldId id="267" r:id="rId13"/>
    <p:sldId id="289" r:id="rId14"/>
    <p:sldId id="268" r:id="rId15"/>
    <p:sldId id="269" r:id="rId16"/>
    <p:sldId id="288" r:id="rId17"/>
    <p:sldId id="270" r:id="rId18"/>
    <p:sldId id="271" r:id="rId19"/>
    <p:sldId id="290" r:id="rId20"/>
    <p:sldId id="291" r:id="rId21"/>
    <p:sldId id="272" r:id="rId22"/>
    <p:sldId id="273" r:id="rId23"/>
    <p:sldId id="275" r:id="rId24"/>
    <p:sldId id="286" r:id="rId25"/>
  </p:sldIdLst>
  <p:sldSz cx="9144000" cy="5143500"/>
  <p:notesSz cx="5143500" cy="9144000"/>
  <p:custDataLst>
    <p:tags r:id="rId29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69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4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4F7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image" Target="../media/image12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1" Type="http://schemas.openxmlformats.org/officeDocument/2006/relationships/notesSlide" Target="../notesSlides/notesSlide1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8" Type="http://schemas.openxmlformats.org/officeDocument/2006/relationships/notesSlide" Target="../notesSlides/notesSlide20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68.xml"/><Relationship Id="rId15" Type="http://schemas.openxmlformats.org/officeDocument/2006/relationships/tags" Target="../tags/tag67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.png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7" Type="http://schemas.openxmlformats.org/officeDocument/2006/relationships/notesSlide" Target="../notesSlides/notesSlide6.xml"/><Relationship Id="rId16" Type="http://schemas.openxmlformats.org/officeDocument/2006/relationships/slideLayout" Target="../slideLayouts/slideLayout3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openxmlformats.org/officeDocument/2006/relationships/tags" Target="../tags/tag29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4" Type="http://schemas.openxmlformats.org/officeDocument/2006/relationships/notesSlide" Target="../notesSlides/notesSlide9.xml"/><Relationship Id="rId23" Type="http://schemas.openxmlformats.org/officeDocument/2006/relationships/slideLayout" Target="../slideLayouts/slideLayout1.xml"/><Relationship Id="rId22" Type="http://schemas.openxmlformats.org/officeDocument/2006/relationships/tags" Target="../tags/tag50.xml"/><Relationship Id="rId21" Type="http://schemas.openxmlformats.org/officeDocument/2006/relationships/tags" Target="../tags/tag49.xml"/><Relationship Id="rId20" Type="http://schemas.openxmlformats.org/officeDocument/2006/relationships/tags" Target="../tags/tag48.xml"/><Relationship Id="rId2" Type="http://schemas.openxmlformats.org/officeDocument/2006/relationships/tags" Target="../tags/tag30.xml"/><Relationship Id="rId19" Type="http://schemas.openxmlformats.org/officeDocument/2006/relationships/tags" Target="../tags/tag47.xml"/><Relationship Id="rId18" Type="http://schemas.openxmlformats.org/officeDocument/2006/relationships/tags" Target="../tags/tag46.xml"/><Relationship Id="rId17" Type="http://schemas.openxmlformats.org/officeDocument/2006/relationships/tags" Target="../tags/tag45.xml"/><Relationship Id="rId16" Type="http://schemas.openxmlformats.org/officeDocument/2006/relationships/tags" Target="../tags/tag44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4365" y="1476375"/>
            <a:ext cx="5361305" cy="1664335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08000"/>
              </a:lnSpc>
              <a:spcBef>
                <a:spcPts val="375"/>
              </a:spcBef>
              <a:buNone/>
            </a:pPr>
            <a:r>
              <a:rPr lang="en-US" sz="3890" b="1" kern="0" spc="144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基于LeNet</a:t>
            </a:r>
            <a:r>
              <a:rPr lang="zh-CN" altLang="en-US" sz="3890" b="1" kern="0" spc="144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和</a:t>
            </a:r>
            <a:r>
              <a:rPr lang="en-US" altLang="en-US" sz="3890" b="1" kern="0" spc="144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ResNet</a:t>
            </a:r>
            <a:r>
              <a:rPr lang="en-US" sz="3890" b="1" kern="0" spc="144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的CIFAR-10分类预</a:t>
            </a:r>
            <a:r>
              <a:rPr lang="zh-CN" altLang="en-US" sz="3890" b="1" kern="0" spc="144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测</a:t>
            </a:r>
            <a:endParaRPr lang="zh-CN" altLang="en-US" sz="3890" b="1" kern="0" spc="144" dirty="0">
              <a:solidFill>
                <a:srgbClr val="24436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3" name="Text 1"/>
          <p:cNvSpPr/>
          <p:nvPr/>
        </p:nvSpPr>
        <p:spPr>
          <a:xfrm>
            <a:off x="634092" y="3215800"/>
            <a:ext cx="3467259" cy="484632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算法原理实现流程与问题分析</a:t>
            </a:r>
            <a:endParaRPr lang="en-US" sz="1440" dirty="0"/>
          </a:p>
        </p:txBody>
      </p:sp>
      <p:sp>
        <p:nvSpPr>
          <p:cNvPr id="4" name="Text 2"/>
          <p:cNvSpPr/>
          <p:nvPr/>
        </p:nvSpPr>
        <p:spPr>
          <a:xfrm>
            <a:off x="634092" y="3644477"/>
            <a:ext cx="1835758" cy="457200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29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汇报人: </a:t>
            </a:r>
            <a:r>
              <a:rPr lang="zh-CN" altLang="en-US" sz="129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李至轩</a:t>
            </a:r>
            <a:endParaRPr lang="zh-CN" altLang="en-US" sz="129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750872" y="111016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FF8989"/>
          </a:solidFill>
        </p:spPr>
      </p:sp>
      <p:sp>
        <p:nvSpPr>
          <p:cNvPr id="6" name="Shape 4"/>
          <p:cNvSpPr/>
          <p:nvPr/>
        </p:nvSpPr>
        <p:spPr>
          <a:xfrm>
            <a:off x="1104349" y="111016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D8F1FF"/>
          </a:solidFill>
        </p:spPr>
      </p:sp>
      <p:sp>
        <p:nvSpPr>
          <p:cNvPr id="7" name="Shape 5"/>
          <p:cNvSpPr/>
          <p:nvPr/>
        </p:nvSpPr>
        <p:spPr>
          <a:xfrm>
            <a:off x="1457827" y="111016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FFDB41"/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0270" y="91440"/>
            <a:ext cx="8679565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图像标准化与数据增强</a:t>
            </a:r>
            <a:endParaRPr lang="en-US" sz="1440" dirty="0"/>
          </a:p>
        </p:txBody>
      </p:sp>
      <p:pic>
        <p:nvPicPr>
          <p:cNvPr id="12" name="图片 11" descr="tmpoyqmmkcm"/>
          <p:cNvPicPr>
            <a:picLocks noChangeAspect="1"/>
          </p:cNvPicPr>
          <p:nvPr/>
        </p:nvPicPr>
        <p:blipFill>
          <a:blip r:embed="rId2"/>
          <a:srcRect l="252" r="-252"/>
          <a:stretch>
            <a:fillRect/>
          </a:stretch>
        </p:blipFill>
        <p:spPr>
          <a:xfrm flipH="1">
            <a:off x="2879725" y="768350"/>
            <a:ext cx="1765300" cy="17653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3" name="对角圆角矩形 12"/>
          <p:cNvSpPr/>
          <p:nvPr/>
        </p:nvSpPr>
        <p:spPr>
          <a:xfrm>
            <a:off x="5457190" y="725805"/>
            <a:ext cx="2836545" cy="1759585"/>
          </a:xfrm>
          <a:prstGeom prst="round2DiagRect">
            <a:avLst>
              <a:gd name="adj1" fmla="val 20955"/>
              <a:gd name="adj2" fmla="val 252"/>
            </a:avLst>
          </a:prstGeom>
          <a:blipFill rotWithShape="1">
            <a:blip r:embed="rId3"/>
            <a:stretch>
              <a:fillRect/>
            </a:stretch>
          </a:blipFill>
          <a:ln w="1905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2366645" y="1408430"/>
            <a:ext cx="380365" cy="39433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8" name="图片 17" descr="do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90" y="768985"/>
            <a:ext cx="1756410" cy="175641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0" name="Text 1"/>
          <p:cNvSpPr/>
          <p:nvPr/>
        </p:nvSpPr>
        <p:spPr>
          <a:xfrm>
            <a:off x="453390" y="2618105"/>
            <a:ext cx="4192270" cy="484505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sz="1585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</a:t>
            </a:r>
            <a:r>
              <a:rPr lang="zh-CN" sz="1585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增强</a:t>
            </a:r>
            <a:endParaRPr lang="zh-CN" sz="1585" b="1" dirty="0">
              <a:solidFill>
                <a:srgbClr val="24436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21" name="Text 2"/>
          <p:cNvSpPr/>
          <p:nvPr/>
        </p:nvSpPr>
        <p:spPr>
          <a:xfrm>
            <a:off x="453390" y="3102610"/>
            <a:ext cx="4191635" cy="1330960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采用随机裁剪（</a:t>
            </a:r>
            <a:r>
              <a:rPr lang="en-US" altLang="zh-CN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Random Crop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）、水平反转（</a:t>
            </a:r>
            <a:r>
              <a:rPr lang="en-US" altLang="zh-CN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Horizontal Clip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）、随机调整颜色（</a:t>
            </a:r>
            <a:r>
              <a:rPr lang="en-US" altLang="zh-CN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Color Jitter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）等数据增强方法，增加数据集中的特征数量，提升模型的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泛化能力。</a:t>
            </a:r>
            <a:endParaRPr lang="zh-CN" altLang="en-US" sz="11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对比：</a:t>
            </a:r>
            <a:endParaRPr lang="zh-CN" altLang="en-US" sz="11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171450" indent="-171450" algn="just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直接变换：没有增加数据数量，更节省算力和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时间</a:t>
            </a:r>
            <a:endParaRPr lang="zh-CN" altLang="en-US" sz="11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171450" indent="-171450" algn="just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保留变换前数据：理论效果更好，但数据量更大更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耗时</a:t>
            </a:r>
            <a:endParaRPr lang="zh-CN" altLang="en-US" sz="11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467995" y="3030220"/>
            <a:ext cx="4177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Text 1"/>
          <p:cNvSpPr/>
          <p:nvPr/>
        </p:nvSpPr>
        <p:spPr>
          <a:xfrm>
            <a:off x="4779010" y="2618105"/>
            <a:ext cx="4192270" cy="484505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sz="1585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图像</a:t>
            </a:r>
            <a:r>
              <a:rPr lang="zh-CN" sz="1585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标准化</a:t>
            </a:r>
            <a:endParaRPr lang="zh-CN" sz="1585" b="1" dirty="0">
              <a:solidFill>
                <a:srgbClr val="24436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26" name="Text 2"/>
          <p:cNvSpPr/>
          <p:nvPr/>
        </p:nvSpPr>
        <p:spPr>
          <a:xfrm>
            <a:off x="5859780" y="3102610"/>
            <a:ext cx="1980565" cy="882015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将</a:t>
            </a:r>
            <a:r>
              <a:rPr lang="en-US" altLang="zh-CN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RGB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图像中三组</a:t>
            </a:r>
            <a:r>
              <a:rPr lang="en-US" altLang="zh-CN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0-255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在变换后标准化为均值</a:t>
            </a:r>
            <a:r>
              <a:rPr lang="en-US" altLang="zh-CN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0.5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，标准差</a:t>
            </a:r>
            <a:r>
              <a:rPr lang="en-US" altLang="zh-CN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0.5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的数据，提高模型的性能和训练效率。</a:t>
            </a:r>
            <a:endParaRPr lang="zh-CN" altLang="en-US" sz="11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859780" y="3030220"/>
            <a:ext cx="20078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0270" y="91440"/>
            <a:ext cx="8679565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模型构建（</a:t>
            </a:r>
            <a:r>
              <a:rPr lang="en-US" altLang="zh-CN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LeNet</a:t>
            </a:r>
            <a:r>
              <a:rPr lang="zh-CN" altLang="en-US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）</a:t>
            </a:r>
            <a:endParaRPr lang="zh-CN" altLang="en-US" sz="2590" b="1" dirty="0">
              <a:solidFill>
                <a:srgbClr val="1030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18" name="图片 17" descr="model.onn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858520"/>
            <a:ext cx="8664575" cy="54102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12470" y="1552575"/>
            <a:ext cx="68103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采用简单的两个卷积层和两个全连接层，由于</a:t>
            </a:r>
            <a:r>
              <a:rPr lang="en-US" altLang="zh-CN" sz="1600"/>
              <a:t>CIFAR-10</a:t>
            </a:r>
            <a:r>
              <a:rPr lang="zh-CN" altLang="en-US" sz="1600"/>
              <a:t>数据集图片较小，故采用</a:t>
            </a:r>
            <a:r>
              <a:rPr lang="en-US" altLang="zh-CN" sz="1600"/>
              <a:t>3*3</a:t>
            </a:r>
            <a:r>
              <a:rPr lang="zh-CN" altLang="en-US" sz="1600"/>
              <a:t>卷积核，通道数逐步扩增以捕捉更复杂的特征。</a:t>
            </a:r>
            <a:endParaRPr lang="zh-CN" altLang="en-US" sz="1600"/>
          </a:p>
          <a:p>
            <a:r>
              <a:rPr lang="zh-CN" altLang="en-US" sz="1600"/>
              <a:t>采用交叉熵损失函数和</a:t>
            </a:r>
            <a:r>
              <a:rPr lang="en-US" altLang="zh-CN" sz="1600"/>
              <a:t>Adam</a:t>
            </a:r>
            <a:r>
              <a:rPr lang="zh-CN" altLang="en-US" sz="1600"/>
              <a:t>优化器，学习率设为</a:t>
            </a:r>
            <a:r>
              <a:rPr lang="en-US" altLang="zh-CN" sz="1600"/>
              <a:t>0.001</a:t>
            </a:r>
            <a:r>
              <a:rPr lang="zh-CN" altLang="en-US" sz="1600"/>
              <a:t>，训练</a:t>
            </a:r>
            <a:r>
              <a:rPr lang="en-US" altLang="zh-CN" sz="1600"/>
              <a:t>10</a:t>
            </a:r>
            <a:r>
              <a:rPr lang="zh-CN" altLang="en-US" sz="1600"/>
              <a:t>个</a:t>
            </a:r>
            <a:r>
              <a:rPr lang="en-US" altLang="zh-CN" sz="1600"/>
              <a:t>epoch</a:t>
            </a:r>
            <a:r>
              <a:rPr lang="zh-CN" altLang="en-US" sz="1600"/>
              <a:t>效果如下：</a:t>
            </a:r>
            <a:endParaRPr lang="zh-CN" altLang="en-US" sz="1600"/>
          </a:p>
        </p:txBody>
      </p:sp>
      <p:pic>
        <p:nvPicPr>
          <p:cNvPr id="20" name="图片 19" descr="Figure_v1"/>
          <p:cNvPicPr>
            <a:picLocks noChangeAspect="1"/>
          </p:cNvPicPr>
          <p:nvPr/>
        </p:nvPicPr>
        <p:blipFill>
          <a:blip r:embed="rId3"/>
          <a:srcRect b="4285"/>
          <a:stretch>
            <a:fillRect/>
          </a:stretch>
        </p:blipFill>
        <p:spPr>
          <a:xfrm>
            <a:off x="278130" y="2680335"/>
            <a:ext cx="5610860" cy="181546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733550" y="4495800"/>
            <a:ext cx="5054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Batch</a:t>
            </a:r>
            <a:endParaRPr lang="en-US" altLang="zh-CN" sz="900"/>
          </a:p>
        </p:txBody>
      </p:sp>
      <p:sp>
        <p:nvSpPr>
          <p:cNvPr id="22" name="文本框 21"/>
          <p:cNvSpPr txBox="1"/>
          <p:nvPr/>
        </p:nvSpPr>
        <p:spPr>
          <a:xfrm>
            <a:off x="4100195" y="4495800"/>
            <a:ext cx="50546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Batch</a:t>
            </a:r>
            <a:endParaRPr lang="en-US" altLang="zh-CN" sz="900"/>
          </a:p>
        </p:txBody>
      </p:sp>
      <p:sp>
        <p:nvSpPr>
          <p:cNvPr id="23" name="椭圆 22"/>
          <p:cNvSpPr/>
          <p:nvPr/>
        </p:nvSpPr>
        <p:spPr>
          <a:xfrm>
            <a:off x="2239010" y="3980815"/>
            <a:ext cx="630555" cy="51498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144905" y="3702685"/>
            <a:ext cx="520065" cy="50101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888990" y="3681730"/>
            <a:ext cx="2401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过拟合较严重，训练集</a:t>
            </a:r>
            <a:r>
              <a:rPr lang="zh-CN" altLang="en-US" sz="1400"/>
              <a:t>出现尖峰由于以</a:t>
            </a:r>
            <a:r>
              <a:rPr lang="en-US" altLang="zh-CN" sz="1400"/>
              <a:t>batch</a:t>
            </a:r>
            <a:r>
              <a:rPr lang="zh-CN" altLang="en-US" sz="1400"/>
              <a:t>为自变量</a:t>
            </a:r>
            <a:endParaRPr lang="zh-CN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0270" y="91440"/>
            <a:ext cx="8679565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模型改进（</a:t>
            </a:r>
            <a:r>
              <a:rPr lang="en-US" altLang="zh-CN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LeNet</a:t>
            </a:r>
            <a:r>
              <a:rPr lang="zh-CN" altLang="en-US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）</a:t>
            </a:r>
            <a:endParaRPr lang="zh-CN" altLang="en-US" sz="2590" b="1" dirty="0">
              <a:solidFill>
                <a:srgbClr val="1030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" name="Text 1"/>
          <p:cNvSpPr/>
          <p:nvPr>
            <p:custDataLst>
              <p:tags r:id="rId2"/>
            </p:custDataLst>
          </p:nvPr>
        </p:nvSpPr>
        <p:spPr>
          <a:xfrm>
            <a:off x="3484880" y="975995"/>
            <a:ext cx="1721485" cy="451485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585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增加卷积层</a:t>
            </a:r>
            <a:r>
              <a:rPr lang="zh-CN" altLang="en-US" sz="1585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</a:t>
            </a:r>
            <a:endParaRPr lang="zh-CN" altLang="en-US" sz="1585" b="1" dirty="0">
              <a:solidFill>
                <a:srgbClr val="24436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Text 2"/>
          <p:cNvSpPr/>
          <p:nvPr>
            <p:custDataLst>
              <p:tags r:id="rId3"/>
            </p:custDataLst>
          </p:nvPr>
        </p:nvSpPr>
        <p:spPr>
          <a:xfrm>
            <a:off x="3492500" y="1310640"/>
            <a:ext cx="1974850" cy="283845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增大模型深度，提高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性能</a:t>
            </a:r>
            <a:endParaRPr lang="zh-CN" altLang="en-US" sz="11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2" name="对角圆角矩形 11"/>
          <p:cNvSpPr/>
          <p:nvPr/>
        </p:nvSpPr>
        <p:spPr>
          <a:xfrm>
            <a:off x="310515" y="1017270"/>
            <a:ext cx="3014980" cy="3302000"/>
          </a:xfrm>
          <a:prstGeom prst="round2DiagRect">
            <a:avLst>
              <a:gd name="adj1" fmla="val 10184"/>
              <a:gd name="adj2" fmla="val 0"/>
            </a:avLst>
          </a:prstGeom>
          <a:blipFill rotWithShape="1">
            <a:blip r:embed="rId4"/>
            <a:stretch>
              <a:fillRect/>
            </a:stretch>
          </a:blipFill>
          <a:ln w="28575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Text 1"/>
          <p:cNvSpPr/>
          <p:nvPr>
            <p:custDataLst>
              <p:tags r:id="rId5"/>
            </p:custDataLst>
          </p:nvPr>
        </p:nvSpPr>
        <p:spPr>
          <a:xfrm>
            <a:off x="3492500" y="1594485"/>
            <a:ext cx="1721485" cy="451485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585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增加批标准化</a:t>
            </a:r>
            <a:endParaRPr lang="zh-CN" altLang="en-US" sz="1585" b="1" dirty="0">
              <a:solidFill>
                <a:srgbClr val="24436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4" name="Text 2"/>
          <p:cNvSpPr/>
          <p:nvPr>
            <p:custDataLst>
              <p:tags r:id="rId6"/>
            </p:custDataLst>
          </p:nvPr>
        </p:nvSpPr>
        <p:spPr>
          <a:xfrm>
            <a:off x="3484880" y="1918970"/>
            <a:ext cx="3396615" cy="361315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对卷积后的数据再次标准化后再激活，加速训练，稳定梯度，减少权重初始化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影响</a:t>
            </a:r>
            <a:endParaRPr lang="zh-CN" altLang="en-US" sz="11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5" name="Text 1"/>
          <p:cNvSpPr/>
          <p:nvPr>
            <p:custDataLst>
              <p:tags r:id="rId7"/>
            </p:custDataLst>
          </p:nvPr>
        </p:nvSpPr>
        <p:spPr>
          <a:xfrm>
            <a:off x="3484880" y="2346325"/>
            <a:ext cx="2148205" cy="451485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585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增加</a:t>
            </a:r>
            <a:r>
              <a:rPr lang="en-US" altLang="zh-CN" sz="1585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Dropout</a:t>
            </a:r>
            <a:r>
              <a:rPr lang="zh-CN" altLang="en-US" sz="1585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正则化</a:t>
            </a:r>
            <a:endParaRPr lang="zh-CN" altLang="en-US" sz="1585" b="1" dirty="0">
              <a:solidFill>
                <a:srgbClr val="24436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6" name="Text 2"/>
          <p:cNvSpPr/>
          <p:nvPr>
            <p:custDataLst>
              <p:tags r:id="rId8"/>
            </p:custDataLst>
          </p:nvPr>
        </p:nvSpPr>
        <p:spPr>
          <a:xfrm>
            <a:off x="3492500" y="2680970"/>
            <a:ext cx="3391535" cy="283845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dropout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概率逐层增加，缓解层数增加引起的网络退化和过拟合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问题</a:t>
            </a:r>
            <a:endParaRPr lang="zh-CN" altLang="en-US" sz="11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18" name="图片 17" descr="Figure_2"/>
          <p:cNvPicPr>
            <a:picLocks noChangeAspect="1"/>
          </p:cNvPicPr>
          <p:nvPr/>
        </p:nvPicPr>
        <p:blipFill>
          <a:blip r:embed="rId9"/>
          <a:srcRect l="7298" t="8796" r="7540" b="4496"/>
          <a:stretch>
            <a:fillRect/>
          </a:stretch>
        </p:blipFill>
        <p:spPr>
          <a:xfrm>
            <a:off x="1559560" y="1427480"/>
            <a:ext cx="6181090" cy="2098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0270" y="91440"/>
            <a:ext cx="8679565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模型改进（</a:t>
            </a:r>
            <a:r>
              <a:rPr lang="en-US" altLang="zh-CN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ResNet</a:t>
            </a:r>
            <a:r>
              <a:rPr lang="zh-CN" altLang="en-US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）</a:t>
            </a:r>
            <a:endParaRPr lang="zh-CN" altLang="en-US" sz="2590" b="1" dirty="0">
              <a:solidFill>
                <a:srgbClr val="1030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2" name="对角圆角矩形 11"/>
          <p:cNvSpPr/>
          <p:nvPr/>
        </p:nvSpPr>
        <p:spPr>
          <a:xfrm>
            <a:off x="310515" y="1017270"/>
            <a:ext cx="3014980" cy="3302000"/>
          </a:xfrm>
          <a:prstGeom prst="round2DiagRect">
            <a:avLst>
              <a:gd name="adj1" fmla="val 10184"/>
              <a:gd name="adj2" fmla="val 0"/>
            </a:avLst>
          </a:prstGeom>
          <a:blipFill rotWithShape="1">
            <a:blip r:embed="rId2"/>
            <a:stretch>
              <a:fillRect/>
            </a:stretch>
          </a:blipFill>
          <a:ln w="28575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res"/>
          <p:cNvPicPr>
            <a:picLocks noChangeAspect="1"/>
          </p:cNvPicPr>
          <p:nvPr/>
        </p:nvPicPr>
        <p:blipFill>
          <a:blip r:embed="rId3"/>
          <a:srcRect l="7284" r="7429"/>
          <a:stretch>
            <a:fillRect/>
          </a:stretch>
        </p:blipFill>
        <p:spPr>
          <a:xfrm>
            <a:off x="3653790" y="768350"/>
            <a:ext cx="5138420" cy="20078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12540" y="3001645"/>
            <a:ext cx="41325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学习效率提高，正确率略微</a:t>
            </a:r>
            <a:r>
              <a:rPr lang="zh-CN" altLang="en-US" sz="1200"/>
              <a:t>提升</a:t>
            </a:r>
            <a:endParaRPr lang="zh-CN" altLang="en-US" sz="1200"/>
          </a:p>
          <a:p>
            <a:r>
              <a:rPr lang="zh-CN" altLang="en-US" sz="1200"/>
              <a:t>出现两次不寻常的正确率骤降再骤升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可能原因：梯度爆炸、学习率</a:t>
            </a:r>
            <a:r>
              <a:rPr lang="zh-CN" altLang="en-US" sz="1200"/>
              <a:t>过高、优化器策略</a:t>
            </a:r>
            <a:r>
              <a:rPr lang="zh-CN" altLang="en-US" sz="1200"/>
              <a:t>问题</a:t>
            </a:r>
            <a:endParaRPr lang="zh-CN" altLang="en-US" sz="1200"/>
          </a:p>
          <a:p>
            <a:r>
              <a:rPr lang="zh-CN" altLang="en-US" sz="1200"/>
              <a:t>解决方案：更换为</a:t>
            </a:r>
            <a:r>
              <a:rPr lang="en-US" altLang="zh-CN" sz="1200"/>
              <a:t>SGD</a:t>
            </a:r>
            <a:r>
              <a:rPr lang="zh-CN" altLang="en-US" sz="1200"/>
              <a:t>优化器</a:t>
            </a:r>
            <a:endParaRPr lang="zh-CN" altLang="en-US" sz="1200"/>
          </a:p>
        </p:txBody>
      </p:sp>
      <p:pic>
        <p:nvPicPr>
          <p:cNvPr id="7" name="图片 6" descr="sgd"/>
          <p:cNvPicPr>
            <a:picLocks noChangeAspect="1"/>
          </p:cNvPicPr>
          <p:nvPr/>
        </p:nvPicPr>
        <p:blipFill>
          <a:blip r:embed="rId4"/>
          <a:srcRect l="7491" t="5248" r="8580"/>
          <a:stretch>
            <a:fillRect/>
          </a:stretch>
        </p:blipFill>
        <p:spPr>
          <a:xfrm>
            <a:off x="3692525" y="2713355"/>
            <a:ext cx="5099685" cy="1918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8006" y="1337430"/>
            <a:ext cx="741298" cy="548640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804582" y="2045990"/>
            <a:ext cx="5055998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结果</a:t>
            </a:r>
            <a:r>
              <a:rPr lang="zh-CN" altLang="en-US" sz="2880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分析</a:t>
            </a:r>
            <a:endParaRPr lang="zh-CN" altLang="en-US" sz="2880" b="1" dirty="0">
              <a:solidFill>
                <a:srgbClr val="24436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0270" y="91440"/>
            <a:ext cx="8679565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成果展示（</a:t>
            </a:r>
            <a:r>
              <a:rPr lang="en-US" altLang="zh-CN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LeNet</a:t>
            </a:r>
            <a:r>
              <a:rPr lang="zh-CN" altLang="en-US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）</a:t>
            </a:r>
            <a:endParaRPr lang="zh-CN" altLang="en-US" sz="2590" b="1" dirty="0">
              <a:solidFill>
                <a:srgbClr val="1030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17" name="图片 16" descr="Figure_v1_heat"/>
          <p:cNvPicPr>
            <a:picLocks noChangeAspect="1"/>
          </p:cNvPicPr>
          <p:nvPr/>
        </p:nvPicPr>
        <p:blipFill>
          <a:blip r:embed="rId2"/>
          <a:srcRect l="4013" t="4366" r="11058" b="2473"/>
          <a:stretch>
            <a:fillRect/>
          </a:stretch>
        </p:blipFill>
        <p:spPr>
          <a:xfrm>
            <a:off x="702310" y="844550"/>
            <a:ext cx="3401060" cy="2481580"/>
          </a:xfrm>
          <a:prstGeom prst="round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8" name="图片 17" descr="Figure_v1_pr"/>
          <p:cNvPicPr>
            <a:picLocks noChangeAspect="1"/>
          </p:cNvPicPr>
          <p:nvPr/>
        </p:nvPicPr>
        <p:blipFill>
          <a:blip r:embed="rId3"/>
          <a:srcRect l="2900" t="2928" r="2532" b="3624"/>
          <a:stretch>
            <a:fillRect/>
          </a:stretch>
        </p:blipFill>
        <p:spPr>
          <a:xfrm>
            <a:off x="4838700" y="844550"/>
            <a:ext cx="3746500" cy="2469515"/>
          </a:xfrm>
          <a:prstGeom prst="round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1743710" y="3724275"/>
            <a:ext cx="5656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/>
              <a:t>最高</a:t>
            </a:r>
            <a:r>
              <a:rPr lang="zh-CN" altLang="zh-CN"/>
              <a:t>测试集准确率：</a:t>
            </a:r>
            <a:r>
              <a:rPr lang="en-US" altLang="zh-CN"/>
              <a:t>75.71%</a:t>
            </a:r>
            <a:endParaRPr lang="en-US" altLang="zh-CN"/>
          </a:p>
          <a:p>
            <a:pPr algn="ctr"/>
            <a:r>
              <a:rPr lang="zh-CN" altLang="zh-CN"/>
              <a:t>最低</a:t>
            </a:r>
            <a:r>
              <a:rPr lang="en-US" altLang="zh-CN"/>
              <a:t>Loss</a:t>
            </a:r>
            <a:r>
              <a:rPr lang="zh-CN" altLang="en-US"/>
              <a:t>：</a:t>
            </a:r>
            <a:r>
              <a:rPr lang="en-US" altLang="zh-CN"/>
              <a:t>0.768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392555" y="3385820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solidFill>
                  <a:srgbClr val="0082DE"/>
                </a:solidFill>
                <a:latin typeface="Century Gothic" panose="020B0502020202020204"/>
                <a:ea typeface="微软雅黑" panose="020B0503020204020204" pitchFamily="34" charset="-122"/>
              </a:rPr>
              <a:t>混淆矩阵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779135" y="3444240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 dirty="0">
                <a:solidFill>
                  <a:srgbClr val="0082DE"/>
                </a:solidFill>
                <a:latin typeface="Century Gothic" panose="020B0502020202020204"/>
                <a:ea typeface="微软雅黑" panose="020B0503020204020204" pitchFamily="34" charset="-122"/>
              </a:rPr>
              <a:t>PR</a:t>
            </a:r>
            <a:r>
              <a:rPr lang="zh-CN" altLang="en-US" b="1" dirty="0">
                <a:solidFill>
                  <a:srgbClr val="0082DE"/>
                </a:solidFill>
                <a:latin typeface="Century Gothic" panose="020B0502020202020204"/>
                <a:ea typeface="微软雅黑" panose="020B0503020204020204" pitchFamily="34" charset="-122"/>
              </a:rPr>
              <a:t>曲线</a:t>
            </a:r>
            <a:endParaRPr lang="zh-CN" altLang="en-US" b="1" dirty="0">
              <a:solidFill>
                <a:srgbClr val="0082DE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0270" y="91440"/>
            <a:ext cx="8679565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成果展示（加深</a:t>
            </a:r>
            <a:r>
              <a:rPr lang="en-US" altLang="zh-CN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LeNet</a:t>
            </a:r>
            <a:r>
              <a:rPr lang="zh-CN" altLang="en-US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）</a:t>
            </a:r>
            <a:endParaRPr lang="zh-CN" altLang="en-US" sz="2590" b="1" dirty="0">
              <a:solidFill>
                <a:srgbClr val="1030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17" name="图片 16" descr="D:/Desktop/lenetv2/Figure_3.pngFigure_3"/>
          <p:cNvPicPr>
            <a:picLocks noChangeAspect="1"/>
          </p:cNvPicPr>
          <p:nvPr/>
        </p:nvPicPr>
        <p:blipFill>
          <a:blip r:embed="rId2"/>
          <a:srcRect l="2633" t="5194" r="11535" b="2687"/>
          <a:stretch>
            <a:fillRect/>
          </a:stretch>
        </p:blipFill>
        <p:spPr>
          <a:xfrm>
            <a:off x="667385" y="831215"/>
            <a:ext cx="3370580" cy="2491740"/>
          </a:xfrm>
          <a:prstGeom prst="round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8" name="图片 17" descr="D:/Desktop/lenetv2/Figure_5.pngFigure_5"/>
          <p:cNvPicPr>
            <a:picLocks noChangeAspect="1"/>
          </p:cNvPicPr>
          <p:nvPr/>
        </p:nvPicPr>
        <p:blipFill>
          <a:blip r:embed="rId3"/>
          <a:srcRect l="5030" t="6996" r="2864" b="2144"/>
          <a:stretch>
            <a:fillRect/>
          </a:stretch>
        </p:blipFill>
        <p:spPr>
          <a:xfrm>
            <a:off x="4699000" y="831850"/>
            <a:ext cx="3778885" cy="2486025"/>
          </a:xfrm>
          <a:prstGeom prst="round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1743710" y="3855720"/>
            <a:ext cx="5656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/>
              <a:t>最高</a:t>
            </a:r>
            <a:r>
              <a:rPr lang="zh-CN" altLang="zh-CN"/>
              <a:t>测试集准确率：</a:t>
            </a:r>
            <a:r>
              <a:rPr lang="en-US" altLang="zh-CN"/>
              <a:t>84.51%</a:t>
            </a:r>
            <a:endParaRPr lang="en-US" altLang="zh-CN"/>
          </a:p>
          <a:p>
            <a:pPr algn="ctr"/>
            <a:r>
              <a:rPr lang="zh-CN" altLang="zh-CN"/>
              <a:t>最低</a:t>
            </a:r>
            <a:r>
              <a:rPr lang="en-US" altLang="zh-CN"/>
              <a:t>Loss</a:t>
            </a:r>
            <a:r>
              <a:rPr lang="zh-CN" altLang="en-US"/>
              <a:t>：</a:t>
            </a:r>
            <a:r>
              <a:rPr lang="en-US" altLang="zh-CN"/>
              <a:t>0.499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392555" y="3385820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solidFill>
                  <a:srgbClr val="0082DE"/>
                </a:solidFill>
                <a:latin typeface="Century Gothic" panose="020B0502020202020204"/>
                <a:ea typeface="微软雅黑" panose="020B0503020204020204" pitchFamily="34" charset="-122"/>
              </a:rPr>
              <a:t>混淆矩阵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79135" y="3444240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 dirty="0">
                <a:solidFill>
                  <a:srgbClr val="0082DE"/>
                </a:solidFill>
                <a:latin typeface="Century Gothic" panose="020B0502020202020204"/>
                <a:ea typeface="微软雅黑" panose="020B0503020204020204" pitchFamily="34" charset="-122"/>
              </a:rPr>
              <a:t>PR</a:t>
            </a:r>
            <a:r>
              <a:rPr lang="zh-CN" altLang="en-US" b="1" dirty="0">
                <a:solidFill>
                  <a:srgbClr val="0082DE"/>
                </a:solidFill>
                <a:latin typeface="Century Gothic" panose="020B0502020202020204"/>
                <a:ea typeface="微软雅黑" panose="020B0503020204020204" pitchFamily="34" charset="-122"/>
              </a:rPr>
              <a:t>曲线</a:t>
            </a:r>
            <a:endParaRPr lang="zh-CN" altLang="en-US" b="1" dirty="0">
              <a:solidFill>
                <a:srgbClr val="0082DE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0270" y="91440"/>
            <a:ext cx="8679565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成果展示（</a:t>
            </a:r>
            <a:r>
              <a:rPr lang="en-US" altLang="zh-CN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ResNet</a:t>
            </a:r>
            <a:r>
              <a:rPr lang="zh-CN" altLang="en-US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）</a:t>
            </a:r>
            <a:endParaRPr lang="zh-CN" altLang="en-US" sz="2590" b="1" dirty="0">
              <a:solidFill>
                <a:srgbClr val="1030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17" name="图片 16" descr="D:/Desktop/best_2.pngbest_2"/>
          <p:cNvPicPr>
            <a:picLocks noChangeAspect="1"/>
          </p:cNvPicPr>
          <p:nvPr/>
        </p:nvPicPr>
        <p:blipFill>
          <a:blip r:embed="rId2"/>
          <a:srcRect l="2663" t="3772" r="10493"/>
          <a:stretch>
            <a:fillRect/>
          </a:stretch>
        </p:blipFill>
        <p:spPr>
          <a:xfrm>
            <a:off x="614045" y="769620"/>
            <a:ext cx="3413760" cy="2553335"/>
          </a:xfrm>
          <a:prstGeom prst="round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8" name="图片 17" descr="D:/Desktop/best_4.pngbest_4"/>
          <p:cNvPicPr>
            <a:picLocks noChangeAspect="1"/>
          </p:cNvPicPr>
          <p:nvPr/>
        </p:nvPicPr>
        <p:blipFill>
          <a:blip r:embed="rId3"/>
          <a:srcRect l="4335" t="3562" r="2577" b="4123"/>
          <a:stretch>
            <a:fillRect/>
          </a:stretch>
        </p:blipFill>
        <p:spPr>
          <a:xfrm>
            <a:off x="4658360" y="768350"/>
            <a:ext cx="3923030" cy="2593975"/>
          </a:xfrm>
          <a:prstGeom prst="round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9" name="文本框 18"/>
          <p:cNvSpPr txBox="1"/>
          <p:nvPr/>
        </p:nvSpPr>
        <p:spPr>
          <a:xfrm>
            <a:off x="1743710" y="3855720"/>
            <a:ext cx="5656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/>
              <a:t>最高</a:t>
            </a:r>
            <a:r>
              <a:rPr lang="zh-CN" altLang="zh-CN"/>
              <a:t>测试集准确率：</a:t>
            </a:r>
            <a:r>
              <a:rPr lang="en-US" altLang="zh-CN"/>
              <a:t>87.24%</a:t>
            </a:r>
            <a:endParaRPr lang="en-US" altLang="zh-CN"/>
          </a:p>
          <a:p>
            <a:pPr algn="ctr"/>
            <a:r>
              <a:rPr lang="zh-CN" altLang="zh-CN"/>
              <a:t>最低</a:t>
            </a:r>
            <a:r>
              <a:rPr lang="en-US" altLang="zh-CN"/>
              <a:t>Loss</a:t>
            </a:r>
            <a:r>
              <a:rPr lang="zh-CN" altLang="en-US"/>
              <a:t>：</a:t>
            </a:r>
            <a:r>
              <a:rPr lang="en-US" altLang="zh-CN"/>
              <a:t>0.375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392555" y="3385820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solidFill>
                  <a:srgbClr val="0082DE"/>
                </a:solidFill>
                <a:latin typeface="Century Gothic" panose="020B0502020202020204"/>
                <a:ea typeface="微软雅黑" panose="020B0503020204020204" pitchFamily="34" charset="-122"/>
              </a:rPr>
              <a:t>混淆矩阵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79135" y="3444240"/>
            <a:ext cx="1866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 dirty="0">
                <a:solidFill>
                  <a:srgbClr val="0082DE"/>
                </a:solidFill>
                <a:latin typeface="Century Gothic" panose="020B0502020202020204"/>
                <a:ea typeface="微软雅黑" panose="020B0503020204020204" pitchFamily="34" charset="-122"/>
              </a:rPr>
              <a:t>PR</a:t>
            </a:r>
            <a:r>
              <a:rPr lang="zh-CN" altLang="en-US" b="1" dirty="0">
                <a:solidFill>
                  <a:srgbClr val="0082DE"/>
                </a:solidFill>
                <a:latin typeface="Century Gothic" panose="020B0502020202020204"/>
                <a:ea typeface="微软雅黑" panose="020B0503020204020204" pitchFamily="34" charset="-122"/>
              </a:rPr>
              <a:t>曲线</a:t>
            </a:r>
            <a:endParaRPr lang="zh-CN" altLang="en-US" b="1" dirty="0">
              <a:solidFill>
                <a:srgbClr val="0082DE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0270" y="91440"/>
            <a:ext cx="8679565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问题</a:t>
            </a:r>
            <a:r>
              <a:rPr lang="zh-CN" altLang="en-US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解决</a:t>
            </a:r>
            <a:endParaRPr lang="zh-CN" altLang="en-US" sz="2590" b="1" dirty="0">
              <a:solidFill>
                <a:srgbClr val="1030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4490" y="768350"/>
            <a:ext cx="7604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三个模型均有明显问题：在</a:t>
            </a:r>
            <a:r>
              <a:rPr lang="en-US" altLang="zh-CN"/>
              <a:t>cat</a:t>
            </a:r>
            <a:r>
              <a:rPr lang="zh-CN" altLang="en-US"/>
              <a:t>、</a:t>
            </a:r>
            <a:r>
              <a:rPr lang="en-US" altLang="zh-CN"/>
              <a:t>dog</a:t>
            </a:r>
            <a:r>
              <a:rPr lang="zh-CN" altLang="en-US"/>
              <a:t>两个类别表现</a:t>
            </a:r>
            <a:r>
              <a:rPr lang="zh-CN" altLang="en-US"/>
              <a:t>欠佳</a:t>
            </a:r>
            <a:endParaRPr lang="zh-CN" altLang="en-US"/>
          </a:p>
          <a:p>
            <a:r>
              <a:rPr lang="zh-CN" altLang="en-US"/>
              <a:t>可能原因：</a:t>
            </a:r>
            <a:r>
              <a:rPr lang="en-US" altLang="zh-CN"/>
              <a:t>32*32</a:t>
            </a:r>
            <a:r>
              <a:rPr lang="zh-CN" altLang="en-US"/>
              <a:t>图片提供特征较少，三种动物相似度</a:t>
            </a:r>
            <a:r>
              <a:rPr lang="zh-CN" altLang="en-US"/>
              <a:t>较高</a:t>
            </a:r>
            <a:endParaRPr lang="zh-CN" altLang="en-US"/>
          </a:p>
        </p:txBody>
      </p:sp>
      <p:pic>
        <p:nvPicPr>
          <p:cNvPr id="13" name="图片 12" descr="cat3"/>
          <p:cNvPicPr>
            <a:picLocks noChangeAspect="1"/>
          </p:cNvPicPr>
          <p:nvPr/>
        </p:nvPicPr>
        <p:blipFill>
          <a:blip r:embed="rId2"/>
          <a:srcRect l="52993" t="33806" r="30410" b="32958"/>
          <a:stretch>
            <a:fillRect/>
          </a:stretch>
        </p:blipFill>
        <p:spPr>
          <a:xfrm>
            <a:off x="2592705" y="1628140"/>
            <a:ext cx="1517650" cy="1519555"/>
          </a:xfrm>
          <a:prstGeom prst="rect">
            <a:avLst/>
          </a:prstGeom>
        </p:spPr>
      </p:pic>
      <p:pic>
        <p:nvPicPr>
          <p:cNvPr id="14" name="图片 13" descr="dog3"/>
          <p:cNvPicPr>
            <a:picLocks noChangeAspect="1"/>
          </p:cNvPicPr>
          <p:nvPr/>
        </p:nvPicPr>
        <p:blipFill>
          <a:blip r:embed="rId3"/>
          <a:srcRect l="73285" t="33917" r="10097" b="32847"/>
          <a:stretch>
            <a:fillRect/>
          </a:stretch>
        </p:blipFill>
        <p:spPr>
          <a:xfrm>
            <a:off x="594360" y="1628140"/>
            <a:ext cx="1519555" cy="151955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37515" y="3616325"/>
            <a:ext cx="6227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解决方法：将未进行增强的</a:t>
            </a:r>
            <a:r>
              <a:rPr lang="en-US" altLang="zh-CN"/>
              <a:t>cat</a:t>
            </a:r>
            <a:r>
              <a:rPr lang="zh-CN" altLang="en-US"/>
              <a:t>、</a:t>
            </a:r>
            <a:r>
              <a:rPr lang="en-US" altLang="zh-CN"/>
              <a:t>dog</a:t>
            </a:r>
            <a:r>
              <a:rPr lang="zh-CN" altLang="en-US"/>
              <a:t>和易混淆的</a:t>
            </a:r>
            <a:r>
              <a:rPr lang="en-US" altLang="zh-CN"/>
              <a:t>deer</a:t>
            </a:r>
            <a:r>
              <a:rPr lang="zh-CN" altLang="en-US"/>
              <a:t>、</a:t>
            </a:r>
            <a:r>
              <a:rPr lang="en-US" altLang="zh-CN"/>
              <a:t>bird</a:t>
            </a:r>
            <a:r>
              <a:rPr lang="zh-CN" altLang="en-US"/>
              <a:t>类别数据加入训练集，以扩增这些类别的</a:t>
            </a:r>
            <a:r>
              <a:rPr lang="zh-CN" altLang="en-US"/>
              <a:t>数据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0270" y="-38735"/>
            <a:ext cx="8679565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改进</a:t>
            </a:r>
            <a:r>
              <a:rPr lang="zh-CN" altLang="en-US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效果</a:t>
            </a:r>
            <a:endParaRPr lang="zh-CN" altLang="en-US" sz="2590" b="1" dirty="0">
              <a:solidFill>
                <a:srgbClr val="1030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17" name="图片 16" descr="D:/Desktop/best_2.pngbest_2"/>
          <p:cNvPicPr>
            <a:picLocks noChangeAspect="1"/>
          </p:cNvPicPr>
          <p:nvPr/>
        </p:nvPicPr>
        <p:blipFill>
          <a:blip r:embed="rId2"/>
          <a:srcRect l="2663" t="3772" r="10493"/>
          <a:stretch>
            <a:fillRect/>
          </a:stretch>
        </p:blipFill>
        <p:spPr>
          <a:xfrm>
            <a:off x="340995" y="514985"/>
            <a:ext cx="3100070" cy="2056765"/>
          </a:xfrm>
          <a:prstGeom prst="round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8" name="图片 17" descr="D:/Desktop/best_4.pngbest_4"/>
          <p:cNvPicPr>
            <a:picLocks noChangeAspect="1"/>
          </p:cNvPicPr>
          <p:nvPr/>
        </p:nvPicPr>
        <p:blipFill>
          <a:blip r:embed="rId3"/>
          <a:srcRect l="4335" t="3562" r="2577" b="4123"/>
          <a:stretch>
            <a:fillRect/>
          </a:stretch>
        </p:blipFill>
        <p:spPr>
          <a:xfrm>
            <a:off x="3591560" y="514985"/>
            <a:ext cx="3109595" cy="2056765"/>
          </a:xfrm>
          <a:prstGeom prst="round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6" name="图片 15" descr="D:/Desktop/in2.pngin2"/>
          <p:cNvPicPr>
            <a:picLocks noChangeAspect="1"/>
          </p:cNvPicPr>
          <p:nvPr/>
        </p:nvPicPr>
        <p:blipFill>
          <a:blip r:embed="rId4"/>
          <a:srcRect l="3226" t="5218" r="10226"/>
          <a:stretch>
            <a:fillRect/>
          </a:stretch>
        </p:blipFill>
        <p:spPr>
          <a:xfrm>
            <a:off x="340995" y="2656205"/>
            <a:ext cx="3124200" cy="2099310"/>
          </a:xfrm>
          <a:prstGeom prst="round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9" name="图片 18" descr="D:/Desktop/in3.pngin3"/>
          <p:cNvPicPr>
            <a:picLocks noChangeAspect="1"/>
          </p:cNvPicPr>
          <p:nvPr/>
        </p:nvPicPr>
        <p:blipFill>
          <a:blip r:embed="rId5"/>
          <a:srcRect l="5462" t="4380" r="4145" b="3804"/>
          <a:stretch>
            <a:fillRect/>
          </a:stretch>
        </p:blipFill>
        <p:spPr>
          <a:xfrm>
            <a:off x="3562350" y="2656205"/>
            <a:ext cx="3138170" cy="2125345"/>
          </a:xfrm>
          <a:prstGeom prst="round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0" name="文本框 19"/>
          <p:cNvSpPr txBox="1"/>
          <p:nvPr/>
        </p:nvSpPr>
        <p:spPr>
          <a:xfrm>
            <a:off x="6701155" y="519430"/>
            <a:ext cx="296291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改进前后</a:t>
            </a:r>
            <a:r>
              <a:rPr lang="en-US" altLang="zh-CN" sz="1400">
                <a:sym typeface="+mn-ea"/>
              </a:rPr>
              <a:t>TP</a:t>
            </a:r>
            <a:r>
              <a:rPr lang="zh-CN" altLang="en-US" sz="1400">
                <a:sym typeface="+mn-ea"/>
              </a:rPr>
              <a:t>数据标准差：</a:t>
            </a:r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0.061 --&gt; </a:t>
            </a:r>
            <a:r>
              <a:rPr lang="en-US" altLang="zh-CN" sz="1400"/>
              <a:t>0.048 </a:t>
            </a:r>
            <a:r>
              <a:rPr lang="en-US" altLang="zh-CN"/>
              <a:t>  </a:t>
            </a:r>
            <a:endParaRPr lang="en-US" altLang="zh-CN"/>
          </a:p>
          <a:p>
            <a:endParaRPr lang="en-US" altLang="zh-CN"/>
          </a:p>
          <a:p>
            <a:r>
              <a:rPr lang="zh-CN" altLang="en-US" sz="1400"/>
              <a:t>正确率：</a:t>
            </a:r>
            <a:endParaRPr lang="zh-CN" altLang="en-US" sz="1400"/>
          </a:p>
          <a:p>
            <a:r>
              <a:rPr lang="en-US" altLang="zh-CN" sz="1400"/>
              <a:t>87.26% --&gt; 88.43%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6797675" y="2571750"/>
            <a:ext cx="17900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虽然总正确率提升不明显，但模型在每个类别中表现更加平均，能更好应用</a:t>
            </a:r>
            <a:r>
              <a:rPr lang="zh-CN" altLang="en-US" sz="1400"/>
              <a:t>于实际</a:t>
            </a:r>
            <a:endParaRPr lang="zh-CN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15396" y="424488"/>
            <a:ext cx="4313208" cy="1088136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4750" b="1" dirty="0">
                <a:solidFill>
                  <a:srgbClr val="24436B">
                    <a:alpha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CONTENT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3734023" y="685104"/>
            <a:ext cx="1675953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目录</a:t>
            </a:r>
            <a:endParaRPr lang="en-US" sz="1440" dirty="0"/>
          </a:p>
        </p:txBody>
      </p:sp>
      <p:sp>
        <p:nvSpPr>
          <p:cNvPr id="4" name="Text 2"/>
          <p:cNvSpPr/>
          <p:nvPr>
            <p:custDataLst>
              <p:tags r:id="rId2"/>
            </p:custDataLst>
          </p:nvPr>
        </p:nvSpPr>
        <p:spPr>
          <a:xfrm>
            <a:off x="3679190" y="1651635"/>
            <a:ext cx="3241675" cy="648335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73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研究背景与任务介绍</a:t>
            </a:r>
            <a:endParaRPr lang="en-US" sz="1440" dirty="0"/>
          </a:p>
        </p:txBody>
      </p:sp>
      <p:sp>
        <p:nvSpPr>
          <p:cNvPr id="5" name="Text 3"/>
          <p:cNvSpPr/>
          <p:nvPr>
            <p:custDataLst>
              <p:tags r:id="rId3"/>
            </p:custDataLst>
          </p:nvPr>
        </p:nvSpPr>
        <p:spPr>
          <a:xfrm>
            <a:off x="3126105" y="1603375"/>
            <a:ext cx="714375" cy="787400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440" dirty="0"/>
          </a:p>
        </p:txBody>
      </p:sp>
      <p:sp>
        <p:nvSpPr>
          <p:cNvPr id="6" name="Text 4"/>
          <p:cNvSpPr/>
          <p:nvPr>
            <p:custDataLst>
              <p:tags r:id="rId4"/>
            </p:custDataLst>
          </p:nvPr>
        </p:nvSpPr>
        <p:spPr>
          <a:xfrm>
            <a:off x="3679190" y="2892425"/>
            <a:ext cx="3241040" cy="648335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73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卷积神经网络算法</a:t>
            </a:r>
            <a:r>
              <a:rPr lang="zh-CN" altLang="en-US" sz="173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简介</a:t>
            </a:r>
            <a:endParaRPr lang="zh-CN" altLang="en-US" sz="173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7" name="Text 5"/>
          <p:cNvSpPr/>
          <p:nvPr>
            <p:custDataLst>
              <p:tags r:id="rId5"/>
            </p:custDataLst>
          </p:nvPr>
        </p:nvSpPr>
        <p:spPr>
          <a:xfrm>
            <a:off x="3125470" y="2844165"/>
            <a:ext cx="714375" cy="787400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zh-CN" altLang="en-US" sz="2305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8" name="Text 6"/>
          <p:cNvSpPr/>
          <p:nvPr>
            <p:custDataLst>
              <p:tags r:id="rId6"/>
            </p:custDataLst>
          </p:nvPr>
        </p:nvSpPr>
        <p:spPr>
          <a:xfrm>
            <a:off x="3679190" y="2280285"/>
            <a:ext cx="3241675" cy="648335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73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数据处理、模型构建与训练</a:t>
            </a:r>
            <a:endParaRPr lang="en-US" sz="173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9" name="Text 7"/>
          <p:cNvSpPr/>
          <p:nvPr>
            <p:custDataLst>
              <p:tags r:id="rId7"/>
            </p:custDataLst>
          </p:nvPr>
        </p:nvSpPr>
        <p:spPr>
          <a:xfrm>
            <a:off x="3126105" y="2232025"/>
            <a:ext cx="714375" cy="787400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440" dirty="0"/>
          </a:p>
        </p:txBody>
      </p:sp>
      <p:sp>
        <p:nvSpPr>
          <p:cNvPr id="10" name="Text 8"/>
          <p:cNvSpPr/>
          <p:nvPr>
            <p:custDataLst>
              <p:tags r:id="rId8"/>
            </p:custDataLst>
          </p:nvPr>
        </p:nvSpPr>
        <p:spPr>
          <a:xfrm>
            <a:off x="3678555" y="3521075"/>
            <a:ext cx="3241675" cy="648335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73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结果</a:t>
            </a:r>
            <a:r>
              <a:rPr lang="zh-CN" altLang="en-US" sz="173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分析</a:t>
            </a:r>
            <a:endParaRPr lang="zh-CN" altLang="en-US" sz="173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1" name="Text 9"/>
          <p:cNvSpPr/>
          <p:nvPr>
            <p:custDataLst>
              <p:tags r:id="rId9"/>
            </p:custDataLst>
          </p:nvPr>
        </p:nvSpPr>
        <p:spPr>
          <a:xfrm>
            <a:off x="3125470" y="3472815"/>
            <a:ext cx="714375" cy="787400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44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0270" y="91440"/>
            <a:ext cx="8679565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模型</a:t>
            </a:r>
            <a:r>
              <a:rPr lang="zh-CN" altLang="en-US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不足</a:t>
            </a:r>
            <a:endParaRPr lang="zh-CN" altLang="en-US" sz="2590" b="1" dirty="0">
              <a:solidFill>
                <a:srgbClr val="1030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886688"/>
            <a:ext cx="4523239" cy="4053616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0" y="903148"/>
            <a:ext cx="4523239" cy="4398546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09529"/>
            <a:ext cx="4523239" cy="4523239"/>
          </a:xfrm>
          <a:prstGeom prst="rect">
            <a:avLst/>
          </a:prstGeom>
        </p:spPr>
      </p:pic>
      <p:sp>
        <p:nvSpPr>
          <p:cNvPr id="6" name="Text 1"/>
          <p:cNvSpPr/>
          <p:nvPr>
            <p:custDataLst>
              <p:tags r:id="rId5"/>
            </p:custDataLst>
          </p:nvPr>
        </p:nvSpPr>
        <p:spPr>
          <a:xfrm>
            <a:off x="4122902" y="1093989"/>
            <a:ext cx="4389120" cy="402336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30" b="1" dirty="0">
                <a:solidFill>
                  <a:srgbClr val="517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表现不</a:t>
            </a:r>
            <a:r>
              <a:rPr lang="zh-CN" altLang="en-US" sz="1730" b="1" dirty="0">
                <a:solidFill>
                  <a:srgbClr val="517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均衡</a:t>
            </a:r>
            <a:endParaRPr lang="zh-CN" altLang="en-US" sz="1730" b="1" dirty="0">
              <a:solidFill>
                <a:srgbClr val="51709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7" name="Text 2"/>
          <p:cNvSpPr/>
          <p:nvPr>
            <p:custDataLst>
              <p:tags r:id="rId6"/>
            </p:custDataLst>
          </p:nvPr>
        </p:nvSpPr>
        <p:spPr>
          <a:xfrm>
            <a:off x="4122902" y="1395741"/>
            <a:ext cx="4476025" cy="603504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在预测</a:t>
            </a:r>
            <a:r>
              <a:rPr lang="en-US" altLang="zh-CN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cat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</a:t>
            </a:r>
            <a:r>
              <a:rPr lang="en-US" altLang="zh-CN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dog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等类别时表现依然欠佳，可能是因为特征提取不足，可以通过优化网络结构、增加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训练数据改进</a:t>
            </a:r>
            <a:endParaRPr lang="zh-CN" altLang="en-US" sz="11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8" name="Text 3"/>
          <p:cNvSpPr/>
          <p:nvPr>
            <p:custDataLst>
              <p:tags r:id="rId7"/>
            </p:custDataLst>
          </p:nvPr>
        </p:nvSpPr>
        <p:spPr>
          <a:xfrm>
            <a:off x="4122902" y="2258934"/>
            <a:ext cx="4389120" cy="402336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30" b="1" dirty="0">
                <a:solidFill>
                  <a:srgbClr val="517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正确率</a:t>
            </a:r>
            <a:r>
              <a:rPr lang="zh-CN" altLang="en-US" sz="1730" b="1" dirty="0">
                <a:solidFill>
                  <a:srgbClr val="517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较低</a:t>
            </a:r>
            <a:endParaRPr lang="zh-CN" altLang="en-US" sz="1730" b="1" dirty="0">
              <a:solidFill>
                <a:srgbClr val="51709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9" name="Text 4"/>
          <p:cNvSpPr/>
          <p:nvPr>
            <p:custDataLst>
              <p:tags r:id="rId8"/>
            </p:custDataLst>
          </p:nvPr>
        </p:nvSpPr>
        <p:spPr>
          <a:xfrm>
            <a:off x="4122902" y="2555200"/>
            <a:ext cx="4476025" cy="813816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总正确率为</a:t>
            </a:r>
            <a:r>
              <a:rPr lang="en-US" altLang="zh-CN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88%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左右，可以通过继续调整超参数、增加训练轮数、加深网络等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改进</a:t>
            </a:r>
            <a:endParaRPr lang="zh-CN" altLang="en-US" sz="11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0" name="Text 5"/>
          <p:cNvSpPr/>
          <p:nvPr>
            <p:custDataLst>
              <p:tags r:id="rId9"/>
            </p:custDataLst>
          </p:nvPr>
        </p:nvSpPr>
        <p:spPr>
          <a:xfrm>
            <a:off x="4122115" y="3522635"/>
            <a:ext cx="4389120" cy="402336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30" b="1" dirty="0">
                <a:solidFill>
                  <a:srgbClr val="517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计算资源耗费</a:t>
            </a:r>
            <a:r>
              <a:rPr lang="zh-CN" altLang="en-US" sz="1730" b="1" dirty="0">
                <a:solidFill>
                  <a:srgbClr val="517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较大</a:t>
            </a:r>
            <a:endParaRPr lang="zh-CN" altLang="en-US" sz="1730" b="1" dirty="0">
              <a:solidFill>
                <a:srgbClr val="51709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1" name="Text 6"/>
          <p:cNvSpPr/>
          <p:nvPr>
            <p:custDataLst>
              <p:tags r:id="rId10"/>
            </p:custDataLst>
          </p:nvPr>
        </p:nvSpPr>
        <p:spPr>
          <a:xfrm>
            <a:off x="4122902" y="3824695"/>
            <a:ext cx="4476025" cy="813816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即使使用</a:t>
            </a:r>
            <a:r>
              <a:rPr lang="en-US" altLang="zh-CN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gpu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加速，训练</a:t>
            </a:r>
            <a:r>
              <a:rPr lang="en-US" altLang="zh-CN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10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个轮次依然需要</a:t>
            </a:r>
            <a:r>
              <a:rPr lang="en-US" altLang="zh-CN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10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分钟左右，可以通过优化网络减少参数等策略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改进</a:t>
            </a:r>
            <a:endParaRPr lang="zh-CN" altLang="en-US" sz="11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2" name="Shape 7"/>
          <p:cNvSpPr/>
          <p:nvPr>
            <p:custDataLst>
              <p:tags r:id="rId11"/>
            </p:custDataLst>
          </p:nvPr>
        </p:nvSpPr>
        <p:spPr>
          <a:xfrm>
            <a:off x="2673371" y="1805964"/>
            <a:ext cx="499914" cy="0"/>
          </a:xfrm>
          <a:custGeom>
            <a:avLst/>
            <a:gdLst/>
            <a:ahLst/>
            <a:cxnLst/>
            <a:rect l="l" t="t" r="r" b="b"/>
            <a:pathLst>
              <a:path w="499914">
                <a:moveTo>
                  <a:pt x="0" y="0"/>
                </a:moveTo>
                <a:moveTo>
                  <a:pt x="0" y="0"/>
                </a:moveTo>
                <a:lnTo>
                  <a:pt x="499914" y="0"/>
                </a:lnTo>
              </a:path>
            </a:pathLst>
          </a:custGeom>
          <a:noFill/>
          <a:ln w="19050">
            <a:solidFill>
              <a:srgbClr val="24436B"/>
            </a:solidFill>
            <a:prstDash val="solid"/>
            <a:headEnd type="none"/>
            <a:tailEnd type="arrow"/>
          </a:ln>
        </p:spPr>
      </p:sp>
      <p:sp>
        <p:nvSpPr>
          <p:cNvPr id="13" name="Shape 8"/>
          <p:cNvSpPr/>
          <p:nvPr>
            <p:custDataLst>
              <p:tags r:id="rId12"/>
            </p:custDataLst>
          </p:nvPr>
        </p:nvSpPr>
        <p:spPr>
          <a:xfrm>
            <a:off x="3162037" y="2856649"/>
            <a:ext cx="350493" cy="0"/>
          </a:xfrm>
          <a:custGeom>
            <a:avLst/>
            <a:gdLst/>
            <a:ahLst/>
            <a:cxnLst/>
            <a:rect l="l" t="t" r="r" b="b"/>
            <a:pathLst>
              <a:path w="350493">
                <a:moveTo>
                  <a:pt x="0" y="0"/>
                </a:moveTo>
                <a:moveTo>
                  <a:pt x="0" y="0"/>
                </a:moveTo>
                <a:lnTo>
                  <a:pt x="350493" y="0"/>
                </a:lnTo>
              </a:path>
            </a:pathLst>
          </a:custGeom>
          <a:noFill/>
          <a:ln w="19050">
            <a:solidFill>
              <a:srgbClr val="24436B"/>
            </a:solidFill>
            <a:prstDash val="solid"/>
            <a:headEnd type="none"/>
            <a:tailEnd type="arrow"/>
          </a:ln>
        </p:spPr>
      </p:sp>
      <p:sp>
        <p:nvSpPr>
          <p:cNvPr id="14" name="Shape 9"/>
          <p:cNvSpPr/>
          <p:nvPr>
            <p:custDataLst>
              <p:tags r:id="rId13"/>
            </p:custDataLst>
          </p:nvPr>
        </p:nvSpPr>
        <p:spPr>
          <a:xfrm>
            <a:off x="2804600" y="4003258"/>
            <a:ext cx="1103131" cy="0"/>
          </a:xfrm>
          <a:custGeom>
            <a:avLst/>
            <a:gdLst/>
            <a:ahLst/>
            <a:cxnLst/>
            <a:rect l="l" t="t" r="r" b="b"/>
            <a:pathLst>
              <a:path w="1103131">
                <a:moveTo>
                  <a:pt x="0" y="0"/>
                </a:moveTo>
                <a:moveTo>
                  <a:pt x="0" y="0"/>
                </a:moveTo>
                <a:lnTo>
                  <a:pt x="1103131" y="0"/>
                </a:lnTo>
              </a:path>
            </a:pathLst>
          </a:custGeom>
          <a:noFill/>
          <a:ln w="19050">
            <a:solidFill>
              <a:srgbClr val="24436B"/>
            </a:solidFill>
            <a:prstDash val="solid"/>
            <a:headEnd type="none"/>
            <a:tailEnd type="arrow"/>
          </a:ln>
        </p:spPr>
      </p:sp>
      <p:sp>
        <p:nvSpPr>
          <p:cNvPr id="15" name="Text 10"/>
          <p:cNvSpPr/>
          <p:nvPr>
            <p:custDataLst>
              <p:tags r:id="rId14"/>
            </p:custDataLst>
          </p:nvPr>
        </p:nvSpPr>
        <p:spPr>
          <a:xfrm>
            <a:off x="1838595" y="1558724"/>
            <a:ext cx="794446" cy="594360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440" dirty="0"/>
          </a:p>
        </p:txBody>
      </p:sp>
      <p:sp>
        <p:nvSpPr>
          <p:cNvPr id="16" name="Text 11"/>
          <p:cNvSpPr/>
          <p:nvPr>
            <p:custDataLst>
              <p:tags r:id="rId15"/>
            </p:custDataLst>
          </p:nvPr>
        </p:nvSpPr>
        <p:spPr>
          <a:xfrm>
            <a:off x="1605529" y="2616316"/>
            <a:ext cx="1312181" cy="594360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440" dirty="0"/>
          </a:p>
        </p:txBody>
      </p:sp>
      <p:sp>
        <p:nvSpPr>
          <p:cNvPr id="17" name="Text 12"/>
          <p:cNvSpPr/>
          <p:nvPr>
            <p:custDataLst>
              <p:tags r:id="rId16"/>
            </p:custDataLst>
          </p:nvPr>
        </p:nvSpPr>
        <p:spPr>
          <a:xfrm>
            <a:off x="1426313" y="3754199"/>
            <a:ext cx="1670613" cy="594360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44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8792" y="2311996"/>
            <a:ext cx="4313208" cy="1088136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4750" b="1" dirty="0">
                <a:solidFill>
                  <a:srgbClr val="24436B">
                    <a:alpha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THANKS！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738792" y="2179408"/>
            <a:ext cx="3275888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3890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感谢观看！</a:t>
            </a:r>
            <a:endParaRPr lang="en-US" sz="1440" dirty="0"/>
          </a:p>
        </p:txBody>
      </p:sp>
      <p:sp>
        <p:nvSpPr>
          <p:cNvPr id="4" name="Shape 2"/>
          <p:cNvSpPr/>
          <p:nvPr/>
        </p:nvSpPr>
        <p:spPr>
          <a:xfrm>
            <a:off x="897176" y="111016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FF8989"/>
          </a:solidFill>
        </p:spPr>
      </p:sp>
      <p:sp>
        <p:nvSpPr>
          <p:cNvPr id="5" name="Shape 3"/>
          <p:cNvSpPr/>
          <p:nvPr/>
        </p:nvSpPr>
        <p:spPr>
          <a:xfrm>
            <a:off x="1250653" y="111016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D8F1FF"/>
          </a:solidFill>
        </p:spPr>
      </p:sp>
      <p:sp>
        <p:nvSpPr>
          <p:cNvPr id="6" name="Shape 4"/>
          <p:cNvSpPr/>
          <p:nvPr/>
        </p:nvSpPr>
        <p:spPr>
          <a:xfrm>
            <a:off x="1604131" y="1110169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FFDB41"/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8006" y="1337430"/>
            <a:ext cx="741298" cy="548640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804582" y="2045990"/>
            <a:ext cx="5055998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研究背景与任务介绍</a:t>
            </a:r>
            <a:endParaRPr lang="en-US" sz="14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0270" y="91440"/>
            <a:ext cx="8679565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CIFAR-10数据集基本特性说明</a:t>
            </a:r>
            <a:endParaRPr lang="en-US" sz="1440" dirty="0"/>
          </a:p>
        </p:txBody>
      </p:sp>
      <p:sp>
        <p:nvSpPr>
          <p:cNvPr id="4" name="Text 1"/>
          <p:cNvSpPr/>
          <p:nvPr>
            <p:custDataLst>
              <p:tags r:id="rId2"/>
            </p:custDataLst>
          </p:nvPr>
        </p:nvSpPr>
        <p:spPr>
          <a:xfrm>
            <a:off x="3485040" y="1130659"/>
            <a:ext cx="3309781" cy="484632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数据集规模</a:t>
            </a:r>
            <a:endParaRPr lang="en-US" sz="1440" dirty="0"/>
          </a:p>
        </p:txBody>
      </p:sp>
      <p:sp>
        <p:nvSpPr>
          <p:cNvPr id="5" name="Text 2"/>
          <p:cNvSpPr/>
          <p:nvPr>
            <p:custDataLst>
              <p:tags r:id="rId3"/>
            </p:custDataLst>
          </p:nvPr>
        </p:nvSpPr>
        <p:spPr>
          <a:xfrm>
            <a:off x="3485040" y="1427243"/>
            <a:ext cx="5212080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CIFAR-10数据集包含10个类别，每个类别拥有6000张32*32彩色图像，其中5000张用于训练，1000张用于测试</a:t>
            </a:r>
            <a:endParaRPr lang="en-US" sz="1440" dirty="0"/>
          </a:p>
        </p:txBody>
      </p:sp>
      <p:sp>
        <p:nvSpPr>
          <p:cNvPr id="6" name="Text 3"/>
          <p:cNvSpPr/>
          <p:nvPr>
            <p:custDataLst>
              <p:tags r:id="rId4"/>
            </p:custDataLst>
          </p:nvPr>
        </p:nvSpPr>
        <p:spPr>
          <a:xfrm>
            <a:off x="3485040" y="2158619"/>
            <a:ext cx="4507439" cy="484632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数据多样性</a:t>
            </a:r>
            <a:endParaRPr lang="en-US" sz="1440" dirty="0"/>
          </a:p>
        </p:txBody>
      </p:sp>
      <p:sp>
        <p:nvSpPr>
          <p:cNvPr id="7" name="Text 4"/>
          <p:cNvSpPr/>
          <p:nvPr>
            <p:custDataLst>
              <p:tags r:id="rId5"/>
            </p:custDataLst>
          </p:nvPr>
        </p:nvSpPr>
        <p:spPr>
          <a:xfrm>
            <a:off x="3485040" y="2463259"/>
            <a:ext cx="5212080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CIFAR-10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包括</a:t>
            </a:r>
            <a:r>
              <a:rPr lang="en-US" altLang="zh-CN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10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种</a:t>
            </a: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日常物品的图像，这种多样性不仅增加了分类任务的难度，也使得模型学习到的特征更加丰富和泛化。</a:t>
            </a:r>
            <a:endParaRPr lang="en-US" sz="1440" dirty="0"/>
          </a:p>
        </p:txBody>
      </p:sp>
      <p:sp>
        <p:nvSpPr>
          <p:cNvPr id="8" name="Text 5"/>
          <p:cNvSpPr/>
          <p:nvPr>
            <p:custDataLst>
              <p:tags r:id="rId6"/>
            </p:custDataLst>
          </p:nvPr>
        </p:nvSpPr>
        <p:spPr>
          <a:xfrm>
            <a:off x="3485040" y="3194618"/>
            <a:ext cx="4861995" cy="484632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标签均衡性</a:t>
            </a:r>
            <a:endParaRPr lang="en-US" sz="1440" dirty="0"/>
          </a:p>
        </p:txBody>
      </p:sp>
      <p:sp>
        <p:nvSpPr>
          <p:cNvPr id="9" name="Text 6"/>
          <p:cNvSpPr/>
          <p:nvPr>
            <p:custDataLst>
              <p:tags r:id="rId7"/>
            </p:custDataLst>
          </p:nvPr>
        </p:nvSpPr>
        <p:spPr>
          <a:xfrm>
            <a:off x="3485040" y="3491058"/>
            <a:ext cx="5213718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在CIFAR-10中，每个类别的样本数量大致相等，保证了在训练过程中各类别数据的均衡性，有助于提高模型的识别精度和稳定性。</a:t>
            </a:r>
            <a:endParaRPr lang="en-US" sz="1440" dirty="0"/>
          </a:p>
        </p:txBody>
      </p:sp>
      <p:pic>
        <p:nvPicPr>
          <p:cNvPr id="10" name="图片 9"/>
          <p:cNvPicPr/>
          <p:nvPr/>
        </p:nvPicPr>
        <p:blipFill>
          <a:blip r:embed="rId8"/>
        </p:blipFill>
        <p:spPr>
          <a:xfrm>
            <a:off x="169545" y="1130935"/>
            <a:ext cx="3384550" cy="3023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8006" y="1337430"/>
            <a:ext cx="741298" cy="548640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804582" y="2045990"/>
            <a:ext cx="5055998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880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卷积神经网络算法</a:t>
            </a:r>
            <a:r>
              <a:rPr lang="zh-CN" altLang="en-US" sz="2880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简介</a:t>
            </a:r>
            <a:endParaRPr lang="zh-CN" altLang="en-US" sz="2880" b="1" dirty="0">
              <a:solidFill>
                <a:srgbClr val="24436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0270" y="91440"/>
            <a:ext cx="8679565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LeNet</a:t>
            </a:r>
            <a:r>
              <a:rPr lang="zh-CN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结构介绍</a:t>
            </a:r>
            <a:endParaRPr lang="zh-CN" sz="2590" b="1" dirty="0">
              <a:solidFill>
                <a:srgbClr val="1030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3" name="Shape 1"/>
          <p:cNvSpPr/>
          <p:nvPr>
            <p:custDataLst>
              <p:tags r:id="rId2"/>
            </p:custDataLst>
          </p:nvPr>
        </p:nvSpPr>
        <p:spPr>
          <a:xfrm>
            <a:off x="4148425" y="2215286"/>
            <a:ext cx="576615" cy="834888"/>
          </a:xfrm>
          <a:custGeom>
            <a:avLst/>
            <a:gdLst/>
            <a:ahLst/>
            <a:cxnLst/>
            <a:rect l="l" t="t" r="r" b="b"/>
            <a:pathLst>
              <a:path w="576615" h="834888">
                <a:moveTo>
                  <a:pt x="576615" y="0"/>
                </a:moveTo>
                <a:moveTo>
                  <a:pt x="576615" y="0"/>
                </a:moveTo>
                <a:lnTo>
                  <a:pt x="0" y="834888"/>
                </a:lnTo>
              </a:path>
            </a:pathLst>
          </a:custGeom>
          <a:noFill/>
          <a:ln w="19050">
            <a:solidFill>
              <a:srgbClr val="24436B"/>
            </a:solidFill>
            <a:prstDash val="solid"/>
            <a:headEnd type="none"/>
            <a:tailEnd type="none"/>
          </a:ln>
        </p:spPr>
      </p:sp>
      <p:sp>
        <p:nvSpPr>
          <p:cNvPr id="4" name="Shape 2"/>
          <p:cNvSpPr/>
          <p:nvPr>
            <p:custDataLst>
              <p:tags r:id="rId3"/>
            </p:custDataLst>
          </p:nvPr>
        </p:nvSpPr>
        <p:spPr>
          <a:xfrm>
            <a:off x="4160714" y="1450417"/>
            <a:ext cx="564612" cy="751974"/>
          </a:xfrm>
          <a:custGeom>
            <a:avLst/>
            <a:gdLst/>
            <a:ahLst/>
            <a:cxnLst/>
            <a:rect l="l" t="t" r="r" b="b"/>
            <a:pathLst>
              <a:path w="564612" h="751974">
                <a:moveTo>
                  <a:pt x="0" y="0"/>
                </a:moveTo>
                <a:moveTo>
                  <a:pt x="0" y="0"/>
                </a:moveTo>
                <a:lnTo>
                  <a:pt x="564612" y="751974"/>
                </a:lnTo>
              </a:path>
            </a:pathLst>
          </a:custGeom>
          <a:noFill/>
          <a:ln w="19050">
            <a:solidFill>
              <a:srgbClr val="24436B"/>
            </a:solidFill>
            <a:prstDash val="solid"/>
            <a:headEnd type="none"/>
            <a:tailEnd type="none"/>
          </a:ln>
        </p:spPr>
      </p:sp>
      <p:sp>
        <p:nvSpPr>
          <p:cNvPr id="5" name="Shape 3"/>
          <p:cNvSpPr/>
          <p:nvPr/>
        </p:nvSpPr>
        <p:spPr>
          <a:xfrm>
            <a:off x="646624" y="1078530"/>
            <a:ext cx="556517" cy="556517"/>
          </a:xfrm>
          <a:custGeom>
            <a:avLst/>
            <a:gdLst/>
            <a:ahLst/>
            <a:cxnLst/>
            <a:rect l="l" t="t" r="r" b="b"/>
            <a:pathLst>
              <a:path w="556517" h="556517">
                <a:moveTo>
                  <a:pt x="0" y="0"/>
                </a:moveTo>
                <a:moveTo>
                  <a:pt x="0" y="0"/>
                </a:moveTo>
                <a:lnTo>
                  <a:pt x="556517" y="0"/>
                </a:lnTo>
                <a:lnTo>
                  <a:pt x="556517" y="556517"/>
                </a:lnTo>
                <a:lnTo>
                  <a:pt x="0" y="556517"/>
                </a:lnTo>
                <a:close/>
              </a:path>
            </a:pathLst>
          </a:custGeom>
          <a:solidFill>
            <a:srgbClr val="0084FF"/>
          </a:solidFill>
        </p:spPr>
      </p:sp>
      <p:sp>
        <p:nvSpPr>
          <p:cNvPr id="6" name="Shape 4"/>
          <p:cNvSpPr/>
          <p:nvPr>
            <p:custDataLst>
              <p:tags r:id="rId4"/>
            </p:custDataLst>
          </p:nvPr>
        </p:nvSpPr>
        <p:spPr>
          <a:xfrm>
            <a:off x="1203141" y="1359276"/>
            <a:ext cx="2868202" cy="0"/>
          </a:xfrm>
          <a:custGeom>
            <a:avLst/>
            <a:gdLst/>
            <a:ahLst/>
            <a:cxnLst/>
            <a:rect l="l" t="t" r="r" b="b"/>
            <a:pathLst>
              <a:path w="2868202">
                <a:moveTo>
                  <a:pt x="0" y="0"/>
                </a:moveTo>
                <a:moveTo>
                  <a:pt x="0" y="0"/>
                </a:moveTo>
                <a:lnTo>
                  <a:pt x="2868202" y="0"/>
                </a:lnTo>
              </a:path>
            </a:pathLst>
          </a:custGeom>
          <a:noFill/>
          <a:ln w="19050">
            <a:solidFill>
              <a:srgbClr val="24436B"/>
            </a:solidFill>
            <a:prstDash val="solid"/>
            <a:headEnd type="none"/>
            <a:tailEnd type="none"/>
          </a:ln>
        </p:spPr>
      </p:sp>
      <p:sp>
        <p:nvSpPr>
          <p:cNvPr id="7" name="Shape 5"/>
          <p:cNvSpPr/>
          <p:nvPr>
            <p:custDataLst>
              <p:tags r:id="rId5"/>
            </p:custDataLst>
          </p:nvPr>
        </p:nvSpPr>
        <p:spPr>
          <a:xfrm>
            <a:off x="4056069" y="1350132"/>
            <a:ext cx="192640" cy="192640"/>
          </a:xfrm>
          <a:custGeom>
            <a:avLst/>
            <a:gdLst/>
            <a:ahLst/>
            <a:cxnLst/>
            <a:rect l="l" t="t" r="r" b="b"/>
            <a:pathLst>
              <a:path w="192640" h="192640">
                <a:moveTo>
                  <a:pt x="0" y="0"/>
                </a:moveTo>
                <a:moveTo>
                  <a:pt x="0" y="0"/>
                </a:moveTo>
                <a:lnTo>
                  <a:pt x="192640" y="0"/>
                </a:lnTo>
                <a:lnTo>
                  <a:pt x="192640" y="192640"/>
                </a:lnTo>
                <a:lnTo>
                  <a:pt x="0" y="192640"/>
                </a:lnTo>
                <a:close/>
              </a:path>
            </a:pathLst>
          </a:custGeom>
          <a:solidFill>
            <a:srgbClr val="0084FF"/>
          </a:solidFill>
        </p:spPr>
      </p:sp>
      <p:sp>
        <p:nvSpPr>
          <p:cNvPr id="8" name="Shape 6"/>
          <p:cNvSpPr/>
          <p:nvPr>
            <p:custDataLst>
              <p:tags r:id="rId6"/>
            </p:custDataLst>
          </p:nvPr>
        </p:nvSpPr>
        <p:spPr>
          <a:xfrm>
            <a:off x="4056069" y="2932872"/>
            <a:ext cx="192640" cy="192640"/>
          </a:xfrm>
          <a:custGeom>
            <a:avLst/>
            <a:gdLst/>
            <a:ahLst/>
            <a:cxnLst/>
            <a:rect l="l" t="t" r="r" b="b"/>
            <a:pathLst>
              <a:path w="192640" h="192640">
                <a:moveTo>
                  <a:pt x="0" y="0"/>
                </a:moveTo>
                <a:moveTo>
                  <a:pt x="0" y="0"/>
                </a:moveTo>
                <a:lnTo>
                  <a:pt x="192640" y="0"/>
                </a:lnTo>
                <a:lnTo>
                  <a:pt x="192640" y="192640"/>
                </a:lnTo>
                <a:lnTo>
                  <a:pt x="0" y="192640"/>
                </a:lnTo>
                <a:close/>
              </a:path>
            </a:pathLst>
          </a:custGeom>
          <a:solidFill>
            <a:srgbClr val="0084FF"/>
          </a:solidFill>
        </p:spPr>
      </p:sp>
      <p:sp>
        <p:nvSpPr>
          <p:cNvPr id="9" name="Shape 7"/>
          <p:cNvSpPr/>
          <p:nvPr>
            <p:custDataLst>
              <p:tags r:id="rId7"/>
            </p:custDataLst>
          </p:nvPr>
        </p:nvSpPr>
        <p:spPr>
          <a:xfrm>
            <a:off x="4838991" y="2211190"/>
            <a:ext cx="3224944" cy="0"/>
          </a:xfrm>
          <a:custGeom>
            <a:avLst/>
            <a:gdLst/>
            <a:ahLst/>
            <a:cxnLst/>
            <a:rect l="l" t="t" r="r" b="b"/>
            <a:pathLst>
              <a:path w="3224944">
                <a:moveTo>
                  <a:pt x="0" y="0"/>
                </a:moveTo>
                <a:moveTo>
                  <a:pt x="0" y="0"/>
                </a:moveTo>
                <a:lnTo>
                  <a:pt x="3224944" y="0"/>
                </a:lnTo>
              </a:path>
            </a:pathLst>
          </a:custGeom>
          <a:noFill/>
          <a:ln w="19050">
            <a:solidFill>
              <a:srgbClr val="24436B"/>
            </a:solidFill>
            <a:prstDash val="solid"/>
            <a:headEnd type="none"/>
            <a:tailEnd type="none"/>
          </a:ln>
        </p:spPr>
      </p:sp>
      <p:sp>
        <p:nvSpPr>
          <p:cNvPr id="10" name="Shape 8"/>
          <p:cNvSpPr/>
          <p:nvPr/>
        </p:nvSpPr>
        <p:spPr>
          <a:xfrm>
            <a:off x="7940859" y="1957076"/>
            <a:ext cx="556517" cy="556517"/>
          </a:xfrm>
          <a:custGeom>
            <a:avLst/>
            <a:gdLst/>
            <a:ahLst/>
            <a:cxnLst/>
            <a:rect l="l" t="t" r="r" b="b"/>
            <a:pathLst>
              <a:path w="556517" h="556517">
                <a:moveTo>
                  <a:pt x="0" y="0"/>
                </a:moveTo>
                <a:moveTo>
                  <a:pt x="0" y="0"/>
                </a:moveTo>
                <a:lnTo>
                  <a:pt x="556517" y="0"/>
                </a:lnTo>
                <a:lnTo>
                  <a:pt x="556517" y="556517"/>
                </a:lnTo>
                <a:lnTo>
                  <a:pt x="0" y="556517"/>
                </a:lnTo>
                <a:close/>
              </a:path>
            </a:pathLst>
          </a:custGeom>
          <a:solidFill>
            <a:srgbClr val="0084FF"/>
          </a:solidFill>
        </p:spPr>
      </p:sp>
      <p:sp>
        <p:nvSpPr>
          <p:cNvPr id="11" name="Shape 9"/>
          <p:cNvSpPr/>
          <p:nvPr>
            <p:custDataLst>
              <p:tags r:id="rId8"/>
            </p:custDataLst>
          </p:nvPr>
        </p:nvSpPr>
        <p:spPr>
          <a:xfrm>
            <a:off x="1203141" y="3113881"/>
            <a:ext cx="2886490" cy="2488"/>
          </a:xfrm>
          <a:custGeom>
            <a:avLst/>
            <a:gdLst/>
            <a:ahLst/>
            <a:cxnLst/>
            <a:rect l="l" t="t" r="r" b="b"/>
            <a:pathLst>
              <a:path w="2886490" h="2488">
                <a:moveTo>
                  <a:pt x="0" y="0"/>
                </a:moveTo>
                <a:moveTo>
                  <a:pt x="0" y="0"/>
                </a:moveTo>
                <a:lnTo>
                  <a:pt x="2886490" y="2488"/>
                </a:lnTo>
              </a:path>
            </a:pathLst>
          </a:custGeom>
          <a:noFill/>
          <a:ln w="19050">
            <a:solidFill>
              <a:srgbClr val="24436B"/>
            </a:solidFill>
            <a:prstDash val="solid"/>
            <a:headEnd type="none"/>
            <a:tailEnd type="none"/>
          </a:ln>
        </p:spPr>
      </p:sp>
      <p:sp>
        <p:nvSpPr>
          <p:cNvPr id="12" name="Shape 10"/>
          <p:cNvSpPr/>
          <p:nvPr/>
        </p:nvSpPr>
        <p:spPr>
          <a:xfrm>
            <a:off x="646624" y="2835622"/>
            <a:ext cx="556517" cy="556517"/>
          </a:xfrm>
          <a:custGeom>
            <a:avLst/>
            <a:gdLst/>
            <a:ahLst/>
            <a:cxnLst/>
            <a:rect l="l" t="t" r="r" b="b"/>
            <a:pathLst>
              <a:path w="556517" h="556517">
                <a:moveTo>
                  <a:pt x="0" y="0"/>
                </a:moveTo>
                <a:moveTo>
                  <a:pt x="0" y="0"/>
                </a:moveTo>
                <a:lnTo>
                  <a:pt x="556517" y="0"/>
                </a:lnTo>
                <a:lnTo>
                  <a:pt x="556517" y="556517"/>
                </a:lnTo>
                <a:lnTo>
                  <a:pt x="0" y="556517"/>
                </a:lnTo>
                <a:close/>
              </a:path>
            </a:pathLst>
          </a:custGeom>
          <a:solidFill>
            <a:srgbClr val="0084FF"/>
          </a:solidFill>
        </p:spPr>
      </p:sp>
      <p:sp>
        <p:nvSpPr>
          <p:cNvPr id="13" name="Text 11"/>
          <p:cNvSpPr/>
          <p:nvPr/>
        </p:nvSpPr>
        <p:spPr>
          <a:xfrm>
            <a:off x="646624" y="1105962"/>
            <a:ext cx="556517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440" dirty="0"/>
          </a:p>
        </p:txBody>
      </p:sp>
      <p:sp>
        <p:nvSpPr>
          <p:cNvPr id="14" name="Text 12"/>
          <p:cNvSpPr/>
          <p:nvPr/>
        </p:nvSpPr>
        <p:spPr>
          <a:xfrm>
            <a:off x="7940859" y="1984508"/>
            <a:ext cx="556517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440" dirty="0"/>
          </a:p>
        </p:txBody>
      </p:sp>
      <p:sp>
        <p:nvSpPr>
          <p:cNvPr id="15" name="Text 13"/>
          <p:cNvSpPr/>
          <p:nvPr/>
        </p:nvSpPr>
        <p:spPr>
          <a:xfrm>
            <a:off x="646624" y="2862421"/>
            <a:ext cx="556517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440" dirty="0"/>
          </a:p>
        </p:txBody>
      </p:sp>
      <p:sp>
        <p:nvSpPr>
          <p:cNvPr id="16" name="Text 14"/>
          <p:cNvSpPr/>
          <p:nvPr>
            <p:custDataLst>
              <p:tags r:id="rId9"/>
            </p:custDataLst>
          </p:nvPr>
        </p:nvSpPr>
        <p:spPr>
          <a:xfrm>
            <a:off x="1203141" y="957284"/>
            <a:ext cx="2852928" cy="402336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30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基本模块：卷积层</a:t>
            </a:r>
            <a:r>
              <a:rPr lang="en-US" altLang="zh-CN" sz="1730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+</a:t>
            </a:r>
            <a:r>
              <a:rPr lang="zh-CN" altLang="en-US" sz="1730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池化</a:t>
            </a:r>
            <a:r>
              <a:rPr lang="zh-CN" altLang="en-US" sz="1730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层</a:t>
            </a:r>
            <a:endParaRPr lang="zh-CN" altLang="en-US" sz="1730" b="1" dirty="0">
              <a:solidFill>
                <a:srgbClr val="24436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7" name="Text 15"/>
          <p:cNvSpPr/>
          <p:nvPr>
            <p:custDataLst>
              <p:tags r:id="rId10"/>
            </p:custDataLst>
          </p:nvPr>
        </p:nvSpPr>
        <p:spPr>
          <a:xfrm>
            <a:off x="1203665" y="1359620"/>
            <a:ext cx="2852928" cy="1060704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以卷积层</a:t>
            </a:r>
            <a:r>
              <a:rPr lang="en-US" altLang="zh-CN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-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激活函数</a:t>
            </a:r>
            <a:r>
              <a:rPr lang="en-US" altLang="zh-CN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-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池化层构成基本卷积模块，有效提取图像基本特征。模型通过学习调整卷积核的参数以更有效地提取特征。</a:t>
            </a:r>
            <a:endParaRPr lang="zh-CN" altLang="en-US" sz="11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8" name="Text 16"/>
          <p:cNvSpPr/>
          <p:nvPr>
            <p:custDataLst>
              <p:tags r:id="rId11"/>
            </p:custDataLst>
          </p:nvPr>
        </p:nvSpPr>
        <p:spPr>
          <a:xfrm>
            <a:off x="4838690" y="1808486"/>
            <a:ext cx="2852928" cy="402336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30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全连接</a:t>
            </a:r>
            <a:r>
              <a:rPr lang="zh-CN" altLang="en-US" sz="1730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层</a:t>
            </a:r>
            <a:endParaRPr lang="zh-CN" altLang="en-US" sz="1730" b="1" dirty="0">
              <a:solidFill>
                <a:srgbClr val="24436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9" name="Text 17"/>
          <p:cNvSpPr/>
          <p:nvPr>
            <p:custDataLst>
              <p:tags r:id="rId12"/>
            </p:custDataLst>
          </p:nvPr>
        </p:nvSpPr>
        <p:spPr>
          <a:xfrm>
            <a:off x="4838700" y="2211070"/>
            <a:ext cx="2853055" cy="749935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模型通过全连接层将图像特征信息转化为每个类别的得分，最后预测结果取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得分最大值。</a:t>
            </a:r>
            <a:endParaRPr lang="zh-CN" altLang="en-US" sz="11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20" name="Text 18"/>
          <p:cNvSpPr/>
          <p:nvPr>
            <p:custDataLst>
              <p:tags r:id="rId13"/>
            </p:custDataLst>
          </p:nvPr>
        </p:nvSpPr>
        <p:spPr>
          <a:xfrm>
            <a:off x="1203141" y="2704702"/>
            <a:ext cx="2852928" cy="402336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30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连接</a:t>
            </a:r>
            <a:r>
              <a:rPr lang="zh-CN" altLang="en-US" sz="1730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组合</a:t>
            </a:r>
            <a:endParaRPr lang="zh-CN" altLang="en-US" sz="1730" b="1" dirty="0">
              <a:solidFill>
                <a:srgbClr val="24436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21" name="Text 19"/>
          <p:cNvSpPr/>
          <p:nvPr>
            <p:custDataLst>
              <p:tags r:id="rId14"/>
            </p:custDataLst>
          </p:nvPr>
        </p:nvSpPr>
        <p:spPr>
          <a:xfrm>
            <a:off x="1203141" y="3125512"/>
            <a:ext cx="2852928" cy="1060704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叠加多个卷积</a:t>
            </a:r>
            <a:r>
              <a:rPr lang="en-US" altLang="zh-CN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-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池化基本模块，再通过展平二维数据与全连接层连接，最后连接一至多个全连接层，最后输出类别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得分</a:t>
            </a:r>
            <a:endParaRPr lang="zh-CN" altLang="en-US" sz="11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22" name="Shape 20"/>
          <p:cNvSpPr/>
          <p:nvPr>
            <p:custDataLst>
              <p:tags r:id="rId15"/>
            </p:custDataLst>
          </p:nvPr>
        </p:nvSpPr>
        <p:spPr>
          <a:xfrm>
            <a:off x="4646351" y="2114870"/>
            <a:ext cx="192640" cy="192640"/>
          </a:xfrm>
          <a:custGeom>
            <a:avLst/>
            <a:gdLst/>
            <a:ahLst/>
            <a:cxnLst/>
            <a:rect l="l" t="t" r="r" b="b"/>
            <a:pathLst>
              <a:path w="192640" h="192640">
                <a:moveTo>
                  <a:pt x="0" y="0"/>
                </a:moveTo>
                <a:moveTo>
                  <a:pt x="0" y="0"/>
                </a:moveTo>
                <a:lnTo>
                  <a:pt x="192640" y="0"/>
                </a:lnTo>
                <a:lnTo>
                  <a:pt x="192640" y="192640"/>
                </a:lnTo>
                <a:lnTo>
                  <a:pt x="0" y="192640"/>
                </a:lnTo>
                <a:close/>
              </a:path>
            </a:pathLst>
          </a:custGeom>
          <a:solidFill>
            <a:srgbClr val="0084FF"/>
          </a:solid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0270" y="91440"/>
            <a:ext cx="8679565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ResNet</a:t>
            </a:r>
            <a:r>
              <a:rPr lang="zh-CN" altLang="en-US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介绍</a:t>
            </a:r>
            <a:endParaRPr lang="zh-CN" altLang="en-US" sz="2590" b="1" dirty="0">
              <a:solidFill>
                <a:srgbClr val="1030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" name="Text 1"/>
          <p:cNvSpPr/>
          <p:nvPr>
            <p:custDataLst>
              <p:tags r:id="rId2"/>
            </p:custDataLst>
          </p:nvPr>
        </p:nvSpPr>
        <p:spPr>
          <a:xfrm>
            <a:off x="271145" y="878205"/>
            <a:ext cx="1233805" cy="448310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30" b="1" dirty="0">
                <a:solidFill>
                  <a:srgbClr val="517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残差</a:t>
            </a:r>
            <a:r>
              <a:rPr lang="zh-CN" altLang="en-US" sz="1730" b="1" dirty="0">
                <a:solidFill>
                  <a:srgbClr val="517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模块</a:t>
            </a:r>
            <a:endParaRPr lang="zh-CN" altLang="en-US" sz="1730" b="1" dirty="0">
              <a:solidFill>
                <a:srgbClr val="51709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0515" y="1292860"/>
            <a:ext cx="2763520" cy="798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LeNet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模型中，增加层数并不总是有效。相比之下，</a:t>
            </a:r>
            <a:r>
              <a:rPr lang="en-US" altLang="zh-CN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ResNet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引入了残差模块，有效提高了训练效率、模型性能，解决了梯度消失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问题。</a:t>
            </a:r>
            <a:endParaRPr lang="zh-CN" altLang="en-US" sz="11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  <a:sym typeface="+mn-ea"/>
            </a:endParaRPr>
          </a:p>
        </p:txBody>
      </p:sp>
      <p:pic>
        <p:nvPicPr>
          <p:cNvPr id="14" name="图片 13"/>
          <p:cNvPicPr/>
          <p:nvPr/>
        </p:nvPicPr>
        <p:blipFill>
          <a:blip r:embed="rId3"/>
          <a:srcRect r="9438" b="12950"/>
        </p:blipFill>
        <p:spPr>
          <a:xfrm>
            <a:off x="271145" y="2270760"/>
            <a:ext cx="2802890" cy="1566545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310515" y="1273175"/>
            <a:ext cx="26282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28035" y="878205"/>
            <a:ext cx="5207635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730" b="1" dirty="0">
                <a:solidFill>
                  <a:srgbClr val="51709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优点：</a:t>
            </a:r>
            <a:endParaRPr lang="zh-CN" altLang="en-US" sz="1730" b="1" dirty="0">
              <a:solidFill>
                <a:srgbClr val="51709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1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增加模型的深度，从而提高模型的表达能力和性能</a:t>
            </a:r>
            <a:endParaRPr lang="en-US" altLang="zh-CN" sz="11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通过跨层直接连接来提供捷径，从而缓解梯度消失问题</a:t>
            </a:r>
            <a:endParaRPr lang="en-US" altLang="zh-CN" sz="11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使模型更容易收敛，减少训练时间和计算资源的消耗</a:t>
            </a:r>
            <a:endParaRPr lang="en-US" altLang="zh-CN" sz="11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减少模型的训练误差，提高模型的泛化能力</a:t>
            </a:r>
            <a:endParaRPr lang="en-US" altLang="zh-CN" sz="11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1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1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11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Tips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：如果出现最后一个卷积模块维度和输入不一致，可以通过添加</a:t>
            </a:r>
            <a:r>
              <a:rPr lang="en-US" altLang="zh-CN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1*1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卷积层来使卷积输出和输入</a:t>
            </a:r>
            <a:r>
              <a:rPr lang="zh-CN" alt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大小一致</a:t>
            </a:r>
            <a:endParaRPr lang="zh-CN" altLang="en-US" sz="11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8006" y="1337430"/>
            <a:ext cx="741298" cy="548640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804582" y="2045990"/>
            <a:ext cx="5055998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880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数据处理</a:t>
            </a:r>
            <a:r>
              <a:rPr lang="zh-CN" altLang="en-US" sz="2880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</a:t>
            </a:r>
            <a:r>
              <a:rPr lang="en-US" sz="2880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模型构建</a:t>
            </a:r>
            <a:r>
              <a:rPr lang="zh-CN" altLang="en-US" sz="2880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与</a:t>
            </a:r>
            <a:r>
              <a:rPr lang="zh-CN" altLang="en-US" sz="2880" b="1" dirty="0">
                <a:solidFill>
                  <a:srgbClr val="2443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训练</a:t>
            </a:r>
            <a:endParaRPr lang="zh-CN" altLang="en-US" sz="2880" b="1" dirty="0">
              <a:solidFill>
                <a:srgbClr val="24436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0270" y="91440"/>
            <a:ext cx="8679565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实现</a:t>
            </a:r>
            <a:r>
              <a:rPr lang="zh-CN" altLang="en-US" sz="2590" b="1" dirty="0">
                <a:solidFill>
                  <a:srgbClr val="1030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流程</a:t>
            </a:r>
            <a:endParaRPr lang="zh-CN" altLang="en-US" sz="2590" b="1" dirty="0">
              <a:solidFill>
                <a:srgbClr val="1030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3" name="矩形 52"/>
          <p:cNvSpPr/>
          <p:nvPr>
            <p:custDataLst>
              <p:tags r:id="rId2"/>
            </p:custDataLst>
          </p:nvPr>
        </p:nvSpPr>
        <p:spPr>
          <a:xfrm>
            <a:off x="-41517" y="2573506"/>
            <a:ext cx="9406324" cy="256536"/>
          </a:xfrm>
          <a:prstGeom prst="rect">
            <a:avLst/>
          </a:prstGeom>
          <a:solidFill>
            <a:srgbClr val="565F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09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>
            <p:custDataLst>
              <p:tags r:id="rId3"/>
            </p:custDataLst>
          </p:nvPr>
        </p:nvGrpSpPr>
        <p:grpSpPr>
          <a:xfrm>
            <a:off x="608848" y="1241962"/>
            <a:ext cx="171024" cy="1545324"/>
            <a:chOff x="643356" y="1151906"/>
            <a:chExt cx="166255" cy="1502228"/>
          </a:xfrm>
        </p:grpSpPr>
        <p:sp>
          <p:nvSpPr>
            <p:cNvPr id="55" name="椭圆 54"/>
            <p:cNvSpPr/>
            <p:nvPr>
              <p:custDataLst>
                <p:tags r:id="rId4"/>
              </p:custDataLst>
            </p:nvPr>
          </p:nvSpPr>
          <p:spPr>
            <a:xfrm>
              <a:off x="643356" y="2487879"/>
              <a:ext cx="166255" cy="166255"/>
            </a:xfrm>
            <a:prstGeom prst="ellipse">
              <a:avLst/>
            </a:prstGeom>
            <a:solidFill>
              <a:srgbClr val="0082D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6" name="直线连接符 20"/>
            <p:cNvCxnSpPr>
              <a:stCxn id="55" idx="0"/>
            </p:cNvCxnSpPr>
            <p:nvPr>
              <p:custDataLst>
                <p:tags r:id="rId5"/>
              </p:custDataLst>
            </p:nvPr>
          </p:nvCxnSpPr>
          <p:spPr>
            <a:xfrm flipV="1">
              <a:off x="726484" y="1151906"/>
              <a:ext cx="0" cy="1335973"/>
            </a:xfrm>
            <a:prstGeom prst="line">
              <a:avLst/>
            </a:prstGeom>
            <a:noFill/>
            <a:ln w="19050" cap="flat" cmpd="sng" algn="ctr">
              <a:solidFill>
                <a:srgbClr val="0082DE">
                  <a:alpha val="99000"/>
                </a:srgbClr>
              </a:solidFill>
              <a:prstDash val="solid"/>
              <a:miter lim="800000"/>
              <a:tailEnd type="oval" w="lg" len="lg"/>
            </a:ln>
            <a:effectLst/>
          </p:spPr>
        </p:cxnSp>
      </p:grpSp>
      <p:sp>
        <p:nvSpPr>
          <p:cNvPr id="57" name="文本框 8"/>
          <p:cNvSpPr txBox="1"/>
          <p:nvPr>
            <p:custDataLst>
              <p:tags r:id="rId6"/>
            </p:custDataLst>
          </p:nvPr>
        </p:nvSpPr>
        <p:spPr>
          <a:xfrm>
            <a:off x="772888" y="1420406"/>
            <a:ext cx="1858023" cy="89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335" dirty="0">
                <a:solidFill>
                  <a:srgbClr val="565F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通过水平翻转、随机裁剪等增强方法及标准化处理</a:t>
            </a:r>
            <a:r>
              <a:rPr lang="zh-CN" altLang="en-US" sz="1335" dirty="0">
                <a:solidFill>
                  <a:srgbClr val="565F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335" dirty="0">
              <a:solidFill>
                <a:srgbClr val="565F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>
            <p:custDataLst>
              <p:tags r:id="rId7"/>
            </p:custDataLst>
          </p:nvPr>
        </p:nvSpPr>
        <p:spPr>
          <a:xfrm>
            <a:off x="779780" y="1031240"/>
            <a:ext cx="21272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6096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b="1" dirty="0">
                <a:solidFill>
                  <a:srgbClr val="0082DE"/>
                </a:solidFill>
                <a:latin typeface="Century Gothic" panose="020B0502020202020204"/>
                <a:ea typeface="微软雅黑" panose="020B0503020204020204" pitchFamily="34" charset="-122"/>
              </a:rPr>
              <a:t>数据预处理</a:t>
            </a:r>
            <a:endParaRPr lang="zh-CN" altLang="en-US" b="1" dirty="0">
              <a:solidFill>
                <a:srgbClr val="0082DE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>
            <p:custDataLst>
              <p:tags r:id="rId8"/>
            </p:custDataLst>
          </p:nvPr>
        </p:nvGrpSpPr>
        <p:grpSpPr>
          <a:xfrm>
            <a:off x="2545267" y="2616261"/>
            <a:ext cx="171024" cy="1535907"/>
            <a:chOff x="2525772" y="2487879"/>
            <a:chExt cx="166255" cy="1493074"/>
          </a:xfrm>
          <a:solidFill>
            <a:schemeClr val="bg2">
              <a:lumMod val="75000"/>
            </a:schemeClr>
          </a:solidFill>
        </p:grpSpPr>
        <p:sp>
          <p:nvSpPr>
            <p:cNvPr id="61" name="椭圆 60"/>
            <p:cNvSpPr/>
            <p:nvPr>
              <p:custDataLst>
                <p:tags r:id="rId9"/>
              </p:custDataLst>
            </p:nvPr>
          </p:nvSpPr>
          <p:spPr>
            <a:xfrm>
              <a:off x="2525772" y="2487879"/>
              <a:ext cx="166255" cy="16625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62" name="直线连接符 54"/>
            <p:cNvCxnSpPr/>
            <p:nvPr>
              <p:custDataLst>
                <p:tags r:id="rId10"/>
              </p:custDataLst>
            </p:nvPr>
          </p:nvCxnSpPr>
          <p:spPr>
            <a:xfrm>
              <a:off x="2608900" y="2644980"/>
              <a:ext cx="0" cy="1335973"/>
            </a:xfrm>
            <a:prstGeom prst="line">
              <a:avLst/>
            </a:prstGeom>
            <a:grpFill/>
            <a:ln w="19050" cap="flat" cmpd="sng" algn="ctr">
              <a:solidFill>
                <a:schemeClr val="bg2">
                  <a:lumMod val="90000"/>
                  <a:alpha val="99000"/>
                </a:schemeClr>
              </a:solidFill>
              <a:prstDash val="solid"/>
              <a:miter lim="800000"/>
              <a:tailEnd type="oval" w="lg" len="lg"/>
            </a:ln>
            <a:effectLst/>
          </p:spPr>
        </p:cxnSp>
      </p:grpSp>
      <p:sp>
        <p:nvSpPr>
          <p:cNvPr id="63" name="文本框 8"/>
          <p:cNvSpPr txBox="1"/>
          <p:nvPr>
            <p:custDataLst>
              <p:tags r:id="rId11"/>
            </p:custDataLst>
          </p:nvPr>
        </p:nvSpPr>
        <p:spPr>
          <a:xfrm>
            <a:off x="2716292" y="3256671"/>
            <a:ext cx="1858023" cy="89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335" dirty="0">
                <a:solidFill>
                  <a:srgbClr val="565F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分别利用</a:t>
            </a:r>
            <a:r>
              <a:rPr lang="en-US" altLang="zh-CN" sz="1335" dirty="0">
                <a:solidFill>
                  <a:srgbClr val="565F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LeNet</a:t>
            </a:r>
            <a:r>
              <a:rPr lang="zh-CN" altLang="en-US" sz="1335" dirty="0">
                <a:solidFill>
                  <a:srgbClr val="565F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335" dirty="0">
                <a:solidFill>
                  <a:srgbClr val="565F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ResNet</a:t>
            </a:r>
            <a:r>
              <a:rPr lang="zh-CN" altLang="en-US" sz="1335" dirty="0">
                <a:solidFill>
                  <a:srgbClr val="565F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模型，输出交叉熵</a:t>
            </a:r>
            <a:r>
              <a:rPr lang="zh-CN" altLang="en-US" sz="1335" dirty="0">
                <a:solidFill>
                  <a:srgbClr val="565F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误差和</a:t>
            </a:r>
            <a:r>
              <a:rPr lang="zh-CN" altLang="en-US" sz="1335" dirty="0">
                <a:solidFill>
                  <a:srgbClr val="565F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准确率</a:t>
            </a:r>
            <a:endParaRPr lang="zh-CN" altLang="en-US" sz="1335" dirty="0">
              <a:solidFill>
                <a:srgbClr val="565F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>
            <p:custDataLst>
              <p:tags r:id="rId12"/>
            </p:custDataLst>
          </p:nvPr>
        </p:nvSpPr>
        <p:spPr>
          <a:xfrm>
            <a:off x="2716530" y="2894330"/>
            <a:ext cx="161353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6096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800" b="1" dirty="0">
                <a:solidFill>
                  <a:srgbClr val="0082DE"/>
                </a:solidFill>
                <a:latin typeface="Century Gothic" panose="020B0502020202020204"/>
                <a:ea typeface="微软雅黑" panose="020B0503020204020204" pitchFamily="34" charset="-122"/>
              </a:rPr>
              <a:t>模型构建</a:t>
            </a:r>
            <a:endParaRPr lang="zh-CN" altLang="en-US" sz="2000" b="1" dirty="0">
              <a:solidFill>
                <a:srgbClr val="0082DE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>
            <p:custDataLst>
              <p:tags r:id="rId13"/>
            </p:custDataLst>
          </p:nvPr>
        </p:nvGrpSpPr>
        <p:grpSpPr>
          <a:xfrm>
            <a:off x="4481686" y="1241962"/>
            <a:ext cx="171024" cy="1545324"/>
            <a:chOff x="4408188" y="1151906"/>
            <a:chExt cx="166255" cy="1502228"/>
          </a:xfrm>
          <a:solidFill>
            <a:schemeClr val="accent1"/>
          </a:solidFill>
        </p:grpSpPr>
        <p:sp>
          <p:nvSpPr>
            <p:cNvPr id="67" name="椭圆 66"/>
            <p:cNvSpPr/>
            <p:nvPr>
              <p:custDataLst>
                <p:tags r:id="rId14"/>
              </p:custDataLst>
            </p:nvPr>
          </p:nvSpPr>
          <p:spPr>
            <a:xfrm>
              <a:off x="4408188" y="2487879"/>
              <a:ext cx="166255" cy="166255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68" name="直线连接符 58"/>
            <p:cNvCxnSpPr/>
            <p:nvPr>
              <p:custDataLst>
                <p:tags r:id="rId15"/>
              </p:custDataLst>
            </p:nvPr>
          </p:nvCxnSpPr>
          <p:spPr>
            <a:xfrm flipV="1">
              <a:off x="4491315" y="1151906"/>
              <a:ext cx="0" cy="1335973"/>
            </a:xfrm>
            <a:prstGeom prst="line">
              <a:avLst/>
            </a:prstGeom>
            <a:grpFill/>
            <a:ln w="19050" cap="flat" cmpd="sng" algn="ctr">
              <a:solidFill>
                <a:schemeClr val="accent1">
                  <a:alpha val="99000"/>
                </a:schemeClr>
              </a:solidFill>
              <a:prstDash val="solid"/>
              <a:miter lim="800000"/>
              <a:tailEnd type="oval" w="lg" len="lg"/>
            </a:ln>
            <a:effectLst/>
          </p:spPr>
        </p:cxnSp>
      </p:grpSp>
      <p:sp>
        <p:nvSpPr>
          <p:cNvPr id="69" name="文本框 8"/>
          <p:cNvSpPr txBox="1"/>
          <p:nvPr>
            <p:custDataLst>
              <p:tags r:id="rId16"/>
            </p:custDataLst>
          </p:nvPr>
        </p:nvSpPr>
        <p:spPr>
          <a:xfrm>
            <a:off x="4652709" y="1420406"/>
            <a:ext cx="1858023" cy="89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335" dirty="0">
                <a:solidFill>
                  <a:srgbClr val="565F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调节学习率、动量、模型参数等，以达到较好的</a:t>
            </a:r>
            <a:r>
              <a:rPr lang="zh-CN" altLang="en-US" sz="1335" dirty="0">
                <a:solidFill>
                  <a:srgbClr val="565F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训练效果</a:t>
            </a:r>
            <a:endParaRPr lang="zh-CN" altLang="en-US" sz="1335" dirty="0">
              <a:solidFill>
                <a:srgbClr val="565F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>
            <p:custDataLst>
              <p:tags r:id="rId17"/>
            </p:custDataLst>
          </p:nvPr>
        </p:nvSpPr>
        <p:spPr>
          <a:xfrm>
            <a:off x="4652645" y="1031240"/>
            <a:ext cx="179324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6096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800" b="1" dirty="0">
                <a:solidFill>
                  <a:srgbClr val="0082DE"/>
                </a:solidFill>
                <a:latin typeface="Century Gothic" panose="020B0502020202020204"/>
                <a:ea typeface="微软雅黑" panose="020B0503020204020204" pitchFamily="34" charset="-122"/>
              </a:rPr>
              <a:t>参数调节</a:t>
            </a:r>
            <a:endParaRPr lang="zh-CN" altLang="en-US" sz="1800" b="1" dirty="0">
              <a:solidFill>
                <a:srgbClr val="0082DE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>
            <p:custDataLst>
              <p:tags r:id="rId18"/>
            </p:custDataLst>
          </p:nvPr>
        </p:nvGrpSpPr>
        <p:grpSpPr>
          <a:xfrm>
            <a:off x="6418104" y="2616261"/>
            <a:ext cx="171024" cy="1535907"/>
            <a:chOff x="6290604" y="2487879"/>
            <a:chExt cx="166255" cy="1493074"/>
          </a:xfrm>
        </p:grpSpPr>
        <p:sp>
          <p:nvSpPr>
            <p:cNvPr id="73" name="椭圆 72"/>
            <p:cNvSpPr/>
            <p:nvPr>
              <p:custDataLst>
                <p:tags r:id="rId19"/>
              </p:custDataLst>
            </p:nvPr>
          </p:nvSpPr>
          <p:spPr>
            <a:xfrm>
              <a:off x="6290604" y="2487879"/>
              <a:ext cx="166255" cy="166255"/>
            </a:xfrm>
            <a:prstGeom prst="ellipse">
              <a:avLst/>
            </a:prstGeom>
            <a:solidFill>
              <a:srgbClr val="BFBFB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4" name="直线连接符 62"/>
            <p:cNvCxnSpPr/>
            <p:nvPr>
              <p:custDataLst>
                <p:tags r:id="rId20"/>
              </p:custDataLst>
            </p:nvPr>
          </p:nvCxnSpPr>
          <p:spPr>
            <a:xfrm>
              <a:off x="6373731" y="2644980"/>
              <a:ext cx="0" cy="1335973"/>
            </a:xfrm>
            <a:prstGeom prst="line">
              <a:avLst/>
            </a:prstGeom>
            <a:noFill/>
            <a:ln w="19050" cap="flat" cmpd="sng" algn="ctr">
              <a:solidFill>
                <a:srgbClr val="BFBFBF">
                  <a:alpha val="99000"/>
                </a:srgbClr>
              </a:solidFill>
              <a:prstDash val="solid"/>
              <a:miter lim="800000"/>
              <a:tailEnd type="oval" w="lg" len="lg"/>
            </a:ln>
            <a:effectLst/>
          </p:spPr>
        </p:cxnSp>
      </p:grpSp>
      <p:sp>
        <p:nvSpPr>
          <p:cNvPr id="75" name="文本框 8"/>
          <p:cNvSpPr txBox="1"/>
          <p:nvPr>
            <p:custDataLst>
              <p:tags r:id="rId21"/>
            </p:custDataLst>
          </p:nvPr>
        </p:nvSpPr>
        <p:spPr>
          <a:xfrm>
            <a:off x="6591033" y="3256671"/>
            <a:ext cx="1858023" cy="1431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6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335" dirty="0">
                <a:solidFill>
                  <a:srgbClr val="565F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通过绘制混淆矩阵、</a:t>
            </a:r>
            <a:r>
              <a:rPr lang="en-US" altLang="zh-CN" sz="1335" dirty="0">
                <a:solidFill>
                  <a:srgbClr val="565F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</a:t>
            </a:r>
            <a:r>
              <a:rPr lang="zh-CN" altLang="en-US" sz="1335" dirty="0">
                <a:solidFill>
                  <a:srgbClr val="565F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图等检查模型是否存在缺陷；引入新数据测试模型泛化</a:t>
            </a:r>
            <a:r>
              <a:rPr lang="zh-CN" altLang="en-US" sz="1335" dirty="0">
                <a:solidFill>
                  <a:srgbClr val="565F6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zh-CN" altLang="en-US" sz="1335" dirty="0">
              <a:solidFill>
                <a:srgbClr val="565F6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>
            <p:custDataLst>
              <p:tags r:id="rId22"/>
            </p:custDataLst>
          </p:nvPr>
        </p:nvSpPr>
        <p:spPr>
          <a:xfrm>
            <a:off x="6589395" y="2894330"/>
            <a:ext cx="185991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6096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800" b="1" dirty="0">
                <a:solidFill>
                  <a:srgbClr val="0082DE"/>
                </a:solidFill>
                <a:latin typeface="Century Gothic" panose="020B0502020202020204"/>
                <a:ea typeface="微软雅黑" panose="020B0503020204020204" pitchFamily="34" charset="-122"/>
              </a:rPr>
              <a:t>结果验证</a:t>
            </a:r>
            <a:endParaRPr lang="zh-CN" altLang="en-US" sz="2000" b="1" dirty="0">
              <a:solidFill>
                <a:srgbClr val="0082DE"/>
              </a:solidFill>
              <a:latin typeface="Century Gothic" panose="020B0502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12.85,&quot;left&quot;:71.5,&quot;top&quot;:126.25,&quot;width&quot;:624.15}"/>
</p:tagLst>
</file>

<file path=ppt/tags/tag10.xml><?xml version="1.0" encoding="utf-8"?>
<p:tagLst xmlns:p="http://schemas.openxmlformats.org/presentationml/2006/main">
  <p:tag name="KSO_WM_DIAGRAM_VIRTUALLY_FRAME" val="{&quot;height&quot;:234.8181889763779,&quot;left&quot;:274.41259842519685,&quot;top&quot;:89.02826771653544,&quot;width&quot;:410.52897637795274}"/>
</p:tagLst>
</file>

<file path=ppt/tags/tag11.xml><?xml version="1.0" encoding="utf-8"?>
<p:tagLst xmlns:p="http://schemas.openxmlformats.org/presentationml/2006/main">
  <p:tag name="KSO_WM_DIAGRAM_VIRTUALLY_FRAME" val="{&quot;height&quot;:234.8181889763779,&quot;left&quot;:274.41259842519685,&quot;top&quot;:89.02826771653544,&quot;width&quot;:410.52897637795274}"/>
</p:tagLst>
</file>

<file path=ppt/tags/tag12.xml><?xml version="1.0" encoding="utf-8"?>
<p:tagLst xmlns:p="http://schemas.openxmlformats.org/presentationml/2006/main">
  <p:tag name="KSO_WM_DIAGRAM_VIRTUALLY_FRAME" val="{&quot;height&quot;:234.8181889763779,&quot;left&quot;:274.41259842519685,&quot;top&quot;:89.02826771653544,&quot;width&quot;:410.52897637795274}"/>
</p:tagLst>
</file>

<file path=ppt/tags/tag13.xml><?xml version="1.0" encoding="utf-8"?>
<p:tagLst xmlns:p="http://schemas.openxmlformats.org/presentationml/2006/main">
  <p:tag name="KSO_WM_DIAGRAM_VIRTUALLY_FRAME" val="{&quot;height&quot;:234.8181889763779,&quot;left&quot;:274.41259842519685,&quot;top&quot;:89.02826771653544,&quot;width&quot;:410.52897637795274}"/>
</p:tagLst>
</file>

<file path=ppt/tags/tag14.xml><?xml version="1.0" encoding="utf-8"?>
<p:tagLst xmlns:p="http://schemas.openxmlformats.org/presentationml/2006/main">
  <p:tag name="KSO_WM_DIAGRAM_VIRTUALLY_FRAME" val="{&quot;height&quot;:234.8181889763779,&quot;left&quot;:274.41259842519685,&quot;top&quot;:89.02826771653544,&quot;width&quot;:410.52897637795274}"/>
</p:tagLst>
</file>

<file path=ppt/tags/tag15.xml><?xml version="1.0" encoding="utf-8"?>
<p:tagLst xmlns:p="http://schemas.openxmlformats.org/presentationml/2006/main">
  <p:tag name="KSO_WM_DIAGRAM_VIRTUALLY_FRAME" val="{&quot;height&quot;:254.24661417322832,&quot;left&quot;:94.73551181102361,&quot;top&quot;:75.37669291338582,&quot;width&quot;:540.22}"/>
</p:tagLst>
</file>

<file path=ppt/tags/tag16.xml><?xml version="1.0" encoding="utf-8"?>
<p:tagLst xmlns:p="http://schemas.openxmlformats.org/presentationml/2006/main">
  <p:tag name="KSO_WM_DIAGRAM_VIRTUALLY_FRAME" val="{&quot;height&quot;:254.24661417322832,&quot;left&quot;:94.73551181102361,&quot;top&quot;:75.37669291338582,&quot;width&quot;:540.22}"/>
</p:tagLst>
</file>

<file path=ppt/tags/tag17.xml><?xml version="1.0" encoding="utf-8"?>
<p:tagLst xmlns:p="http://schemas.openxmlformats.org/presentationml/2006/main">
  <p:tag name="KSO_WM_DIAGRAM_VIRTUALLY_FRAME" val="{&quot;height&quot;:254.24661417322832,&quot;left&quot;:94.73551181102361,&quot;top&quot;:75.37669291338582,&quot;width&quot;:540.22}"/>
</p:tagLst>
</file>

<file path=ppt/tags/tag18.xml><?xml version="1.0" encoding="utf-8"?>
<p:tagLst xmlns:p="http://schemas.openxmlformats.org/presentationml/2006/main">
  <p:tag name="KSO_WM_DIAGRAM_VIRTUALLY_FRAME" val="{&quot;height&quot;:254.24661417322832,&quot;left&quot;:94.73551181102361,&quot;top&quot;:75.37669291338582,&quot;width&quot;:540.22}"/>
</p:tagLst>
</file>

<file path=ppt/tags/tag19.xml><?xml version="1.0" encoding="utf-8"?>
<p:tagLst xmlns:p="http://schemas.openxmlformats.org/presentationml/2006/main">
  <p:tag name="KSO_WM_DIAGRAM_VIRTUALLY_FRAME" val="{&quot;height&quot;:254.24661417322832,&quot;left&quot;:94.73551181102361,&quot;top&quot;:75.37669291338582,&quot;width&quot;:540.22}"/>
</p:tagLst>
</file>

<file path=ppt/tags/tag2.xml><?xml version="1.0" encoding="utf-8"?>
<p:tagLst xmlns:p="http://schemas.openxmlformats.org/presentationml/2006/main">
  <p:tag name="KSO_WM_DIAGRAM_VIRTUALLY_FRAME" val="{&quot;height&quot;:212.85,&quot;left&quot;:71.5,&quot;top&quot;:126.25,&quot;width&quot;:624.15}"/>
</p:tagLst>
</file>

<file path=ppt/tags/tag20.xml><?xml version="1.0" encoding="utf-8"?>
<p:tagLst xmlns:p="http://schemas.openxmlformats.org/presentationml/2006/main">
  <p:tag name="KSO_WM_DIAGRAM_VIRTUALLY_FRAME" val="{&quot;height&quot;:254.24661417322832,&quot;left&quot;:94.73551181102361,&quot;top&quot;:75.37669291338582,&quot;width&quot;:540.22}"/>
</p:tagLst>
</file>

<file path=ppt/tags/tag21.xml><?xml version="1.0" encoding="utf-8"?>
<p:tagLst xmlns:p="http://schemas.openxmlformats.org/presentationml/2006/main">
  <p:tag name="KSO_WM_DIAGRAM_VIRTUALLY_FRAME" val="{&quot;height&quot;:254.24661417322832,&quot;left&quot;:94.73551181102361,&quot;top&quot;:75.37669291338582,&quot;width&quot;:540.22}"/>
</p:tagLst>
</file>

<file path=ppt/tags/tag22.xml><?xml version="1.0" encoding="utf-8"?>
<p:tagLst xmlns:p="http://schemas.openxmlformats.org/presentationml/2006/main">
  <p:tag name="KSO_WM_DIAGRAM_VIRTUALLY_FRAME" val="{&quot;height&quot;:254.24661417322832,&quot;left&quot;:94.73551181102361,&quot;top&quot;:75.37669291338582,&quot;width&quot;:540.22}"/>
</p:tagLst>
</file>

<file path=ppt/tags/tag23.xml><?xml version="1.0" encoding="utf-8"?>
<p:tagLst xmlns:p="http://schemas.openxmlformats.org/presentationml/2006/main">
  <p:tag name="KSO_WM_DIAGRAM_VIRTUALLY_FRAME" val="{&quot;height&quot;:254.24661417322832,&quot;left&quot;:94.73551181102361,&quot;top&quot;:75.37669291338582,&quot;width&quot;:540.22}"/>
</p:tagLst>
</file>

<file path=ppt/tags/tag24.xml><?xml version="1.0" encoding="utf-8"?>
<p:tagLst xmlns:p="http://schemas.openxmlformats.org/presentationml/2006/main">
  <p:tag name="KSO_WM_DIAGRAM_VIRTUALLY_FRAME" val="{&quot;height&quot;:254.24661417322832,&quot;left&quot;:94.73551181102361,&quot;top&quot;:75.37669291338582,&quot;width&quot;:540.22}"/>
</p:tagLst>
</file>

<file path=ppt/tags/tag25.xml><?xml version="1.0" encoding="utf-8"?>
<p:tagLst xmlns:p="http://schemas.openxmlformats.org/presentationml/2006/main">
  <p:tag name="KSO_WM_DIAGRAM_VIRTUALLY_FRAME" val="{&quot;height&quot;:254.24661417322832,&quot;left&quot;:94.73551181102361,&quot;top&quot;:75.37669291338582,&quot;width&quot;:540.22}"/>
</p:tagLst>
</file>

<file path=ppt/tags/tag26.xml><?xml version="1.0" encoding="utf-8"?>
<p:tagLst xmlns:p="http://schemas.openxmlformats.org/presentationml/2006/main">
  <p:tag name="KSO_WM_DIAGRAM_VIRTUALLY_FRAME" val="{&quot;height&quot;:254.24661417322832,&quot;left&quot;:94.73551181102361,&quot;top&quot;:75.37669291338582,&quot;width&quot;:540.22}"/>
</p:tagLst>
</file>

<file path=ppt/tags/tag27.xml><?xml version="1.0" encoding="utf-8"?>
<p:tagLst xmlns:p="http://schemas.openxmlformats.org/presentationml/2006/main">
  <p:tag name="KSO_WM_DIAGRAM_VIRTUALLY_FRAME" val="{&quot;height&quot;:254.24661417322832,&quot;left&quot;:94.73551181102361,&quot;top&quot;:75.37669291338582,&quot;width&quot;:540.22}"/>
</p:tagLst>
</file>

<file path=ppt/tags/tag28.xml><?xml version="1.0" encoding="utf-8"?>
<p:tagLst xmlns:p="http://schemas.openxmlformats.org/presentationml/2006/main">
  <p:tag name="KSO_WM_DIAGRAM_VIRTUALLY_FRAME" val="{&quot;height&quot;:254.24661417322832,&quot;left&quot;:94.73551181102361,&quot;top&quot;:75.37669291338582,&quot;width&quot;:540.22}"/>
</p:tagLst>
</file>

<file path=ppt/tags/tag29.xml><?xml version="1.0" encoding="utf-8"?>
<p:tagLst xmlns:p="http://schemas.openxmlformats.org/presentationml/2006/main">
  <p:tag name="KSO_WM_DIAGRAM_VIRTUALLY_FRAME" val="{&quot;height&quot;:254.73385826771656,&quot;left&quot;:35.9007874015748,&quot;top&quot;:65.07929133858268,&quot;width&quot;:648.1984251968504}"/>
</p:tagLst>
</file>

<file path=ppt/tags/tag3.xml><?xml version="1.0" encoding="utf-8"?>
<p:tagLst xmlns:p="http://schemas.openxmlformats.org/presentationml/2006/main">
  <p:tag name="KSO_WM_DIAGRAM_VIRTUALLY_FRAME" val="{&quot;height&quot;:212.85,&quot;left&quot;:71.5,&quot;top&quot;:126.25,&quot;width&quot;:624.15}"/>
</p:tagLst>
</file>

<file path=ppt/tags/tag30.xml><?xml version="1.0" encoding="utf-8"?>
<p:tagLst xmlns:p="http://schemas.openxmlformats.org/presentationml/2006/main">
  <p:tag name="KSO_WM_DIAGRAM_VIRTUALLY_FRAME" val="{&quot;height&quot;:298.6984076783765,&quot;left&quot;:-3.2690551181102365,&quot;top&quot;:76.3,&quot;width&quot;:769.7}"/>
</p:tagLst>
</file>

<file path=ppt/tags/tag31.xml><?xml version="1.0" encoding="utf-8"?>
<p:tagLst xmlns:p="http://schemas.openxmlformats.org/presentationml/2006/main">
  <p:tag name="KSO_WM_DIAGRAM_VIRTUALLY_FRAME" val="{&quot;height&quot;:298.6984076783765,&quot;left&quot;:-3.2690551181102365,&quot;top&quot;:76.3,&quot;width&quot;:769.7}"/>
</p:tagLst>
</file>

<file path=ppt/tags/tag32.xml><?xml version="1.0" encoding="utf-8"?>
<p:tagLst xmlns:p="http://schemas.openxmlformats.org/presentationml/2006/main">
  <p:tag name="KSO_WM_DIAGRAM_VIRTUALLY_FRAME" val="{&quot;height&quot;:298.6984076783765,&quot;left&quot;:-3.2690551181102365,&quot;top&quot;:76.3,&quot;width&quot;:769.7}"/>
</p:tagLst>
</file>

<file path=ppt/tags/tag33.xml><?xml version="1.0" encoding="utf-8"?>
<p:tagLst xmlns:p="http://schemas.openxmlformats.org/presentationml/2006/main">
  <p:tag name="KSO_WM_DIAGRAM_VIRTUALLY_FRAME" val="{&quot;height&quot;:298.6984076783765,&quot;left&quot;:-3.2690551181102365,&quot;top&quot;:76.3,&quot;width&quot;:769.7}"/>
</p:tagLst>
</file>

<file path=ppt/tags/tag34.xml><?xml version="1.0" encoding="utf-8"?>
<p:tagLst xmlns:p="http://schemas.openxmlformats.org/presentationml/2006/main">
  <p:tag name="KSO_WM_DIAGRAM_VIRTUALLY_FRAME" val="{&quot;height&quot;:298.6984076783765,&quot;left&quot;:-3.2690551181102365,&quot;top&quot;:76.3,&quot;width&quot;:769.7}"/>
</p:tagLst>
</file>

<file path=ppt/tags/tag35.xml><?xml version="1.0" encoding="utf-8"?>
<p:tagLst xmlns:p="http://schemas.openxmlformats.org/presentationml/2006/main">
  <p:tag name="KSO_WM_DIAGRAM_VIRTUALLY_FRAME" val="{&quot;height&quot;:298.6984076783765,&quot;left&quot;:-3.2690551181102365,&quot;top&quot;:76.3,&quot;width&quot;:769.7}"/>
</p:tagLst>
</file>

<file path=ppt/tags/tag36.xml><?xml version="1.0" encoding="utf-8"?>
<p:tagLst xmlns:p="http://schemas.openxmlformats.org/presentationml/2006/main">
  <p:tag name="KSO_WM_DIAGRAM_VIRTUALLY_FRAME" val="{&quot;height&quot;:298.6984076783765,&quot;left&quot;:-3.2690551181102365,&quot;top&quot;:76.3,&quot;width&quot;:769.7}"/>
</p:tagLst>
</file>

<file path=ppt/tags/tag37.xml><?xml version="1.0" encoding="utf-8"?>
<p:tagLst xmlns:p="http://schemas.openxmlformats.org/presentationml/2006/main">
  <p:tag name="KSO_WM_DIAGRAM_VIRTUALLY_FRAME" val="{&quot;height&quot;:298.6984076783765,&quot;left&quot;:-3.2690551181102365,&quot;top&quot;:76.3,&quot;width&quot;:769.7}"/>
</p:tagLst>
</file>

<file path=ppt/tags/tag38.xml><?xml version="1.0" encoding="utf-8"?>
<p:tagLst xmlns:p="http://schemas.openxmlformats.org/presentationml/2006/main">
  <p:tag name="KSO_WM_DIAGRAM_VIRTUALLY_FRAME" val="{&quot;height&quot;:298.6984076783765,&quot;left&quot;:-3.2690551181102365,&quot;top&quot;:76.3,&quot;width&quot;:769.7}"/>
</p:tagLst>
</file>

<file path=ppt/tags/tag39.xml><?xml version="1.0" encoding="utf-8"?>
<p:tagLst xmlns:p="http://schemas.openxmlformats.org/presentationml/2006/main">
  <p:tag name="KSO_WM_DIAGRAM_VIRTUALLY_FRAME" val="{&quot;height&quot;:298.6984076783765,&quot;left&quot;:-3.2690551181102365,&quot;top&quot;:76.3,&quot;width&quot;:769.7}"/>
</p:tagLst>
</file>

<file path=ppt/tags/tag4.xml><?xml version="1.0" encoding="utf-8"?>
<p:tagLst xmlns:p="http://schemas.openxmlformats.org/presentationml/2006/main">
  <p:tag name="KSO_WM_DIAGRAM_VIRTUALLY_FRAME" val="{&quot;height&quot;:212.85,&quot;left&quot;:71.5,&quot;top&quot;:126.25,&quot;width&quot;:624.15}"/>
</p:tagLst>
</file>

<file path=ppt/tags/tag40.xml><?xml version="1.0" encoding="utf-8"?>
<p:tagLst xmlns:p="http://schemas.openxmlformats.org/presentationml/2006/main">
  <p:tag name="KSO_WM_DIAGRAM_VIRTUALLY_FRAME" val="{&quot;height&quot;:298.6984076783765,&quot;left&quot;:-3.2690551181102365,&quot;top&quot;:76.3,&quot;width&quot;:769.7}"/>
</p:tagLst>
</file>

<file path=ppt/tags/tag41.xml><?xml version="1.0" encoding="utf-8"?>
<p:tagLst xmlns:p="http://schemas.openxmlformats.org/presentationml/2006/main">
  <p:tag name="KSO_WM_DIAGRAM_VIRTUALLY_FRAME" val="{&quot;height&quot;:298.6984076783765,&quot;left&quot;:-3.2690551181102365,&quot;top&quot;:76.3,&quot;width&quot;:769.7}"/>
</p:tagLst>
</file>

<file path=ppt/tags/tag42.xml><?xml version="1.0" encoding="utf-8"?>
<p:tagLst xmlns:p="http://schemas.openxmlformats.org/presentationml/2006/main">
  <p:tag name="KSO_WM_DIAGRAM_VIRTUALLY_FRAME" val="{&quot;height&quot;:298.6984076783765,&quot;left&quot;:-3.2690551181102365,&quot;top&quot;:76.3,&quot;width&quot;:769.7}"/>
</p:tagLst>
</file>

<file path=ppt/tags/tag43.xml><?xml version="1.0" encoding="utf-8"?>
<p:tagLst xmlns:p="http://schemas.openxmlformats.org/presentationml/2006/main">
  <p:tag name="KSO_WM_DIAGRAM_VIRTUALLY_FRAME" val="{&quot;height&quot;:298.6984076783765,&quot;left&quot;:-3.2690551181102365,&quot;top&quot;:76.3,&quot;width&quot;:769.7}"/>
</p:tagLst>
</file>

<file path=ppt/tags/tag44.xml><?xml version="1.0" encoding="utf-8"?>
<p:tagLst xmlns:p="http://schemas.openxmlformats.org/presentationml/2006/main">
  <p:tag name="KSO_WM_DIAGRAM_VIRTUALLY_FRAME" val="{&quot;height&quot;:298.6984076783765,&quot;left&quot;:-3.2690551181102365,&quot;top&quot;:76.3,&quot;width&quot;:769.7}"/>
</p:tagLst>
</file>

<file path=ppt/tags/tag45.xml><?xml version="1.0" encoding="utf-8"?>
<p:tagLst xmlns:p="http://schemas.openxmlformats.org/presentationml/2006/main">
  <p:tag name="KSO_WM_DIAGRAM_VIRTUALLY_FRAME" val="{&quot;height&quot;:298.6984076783765,&quot;left&quot;:-3.2690551181102365,&quot;top&quot;:76.3,&quot;width&quot;:769.7}"/>
</p:tagLst>
</file>

<file path=ppt/tags/tag46.xml><?xml version="1.0" encoding="utf-8"?>
<p:tagLst xmlns:p="http://schemas.openxmlformats.org/presentationml/2006/main">
  <p:tag name="KSO_WM_DIAGRAM_VIRTUALLY_FRAME" val="{&quot;height&quot;:298.6984076783765,&quot;left&quot;:-3.2690551181102365,&quot;top&quot;:76.3,&quot;width&quot;:769.7}"/>
</p:tagLst>
</file>

<file path=ppt/tags/tag47.xml><?xml version="1.0" encoding="utf-8"?>
<p:tagLst xmlns:p="http://schemas.openxmlformats.org/presentationml/2006/main">
  <p:tag name="KSO_WM_DIAGRAM_VIRTUALLY_FRAME" val="{&quot;height&quot;:298.6984076783765,&quot;left&quot;:-3.2690551181102365,&quot;top&quot;:76.3,&quot;width&quot;:769.7}"/>
</p:tagLst>
</file>

<file path=ppt/tags/tag48.xml><?xml version="1.0" encoding="utf-8"?>
<p:tagLst xmlns:p="http://schemas.openxmlformats.org/presentationml/2006/main">
  <p:tag name="KSO_WM_DIAGRAM_VIRTUALLY_FRAME" val="{&quot;height&quot;:298.6984076783765,&quot;left&quot;:-3.2690551181102365,&quot;top&quot;:76.3,&quot;width&quot;:769.7}"/>
</p:tagLst>
</file>

<file path=ppt/tags/tag49.xml><?xml version="1.0" encoding="utf-8"?>
<p:tagLst xmlns:p="http://schemas.openxmlformats.org/presentationml/2006/main">
  <p:tag name="KSO_WM_DIAGRAM_VIRTUALLY_FRAME" val="{&quot;height&quot;:298.6984076783765,&quot;left&quot;:-3.2690551181102365,&quot;top&quot;:76.3,&quot;width&quot;:769.7}"/>
</p:tagLst>
</file>

<file path=ppt/tags/tag5.xml><?xml version="1.0" encoding="utf-8"?>
<p:tagLst xmlns:p="http://schemas.openxmlformats.org/presentationml/2006/main">
  <p:tag name="KSO_WM_DIAGRAM_VIRTUALLY_FRAME" val="{&quot;height&quot;:212.85,&quot;left&quot;:71.5,&quot;top&quot;:126.25,&quot;width&quot;:624.15}"/>
</p:tagLst>
</file>

<file path=ppt/tags/tag50.xml><?xml version="1.0" encoding="utf-8"?>
<p:tagLst xmlns:p="http://schemas.openxmlformats.org/presentationml/2006/main">
  <p:tag name="KSO_WM_DIAGRAM_VIRTUALLY_FRAME" val="{&quot;height&quot;:298.6984076783765,&quot;left&quot;:-3.2690551181102365,&quot;top&quot;:76.3,&quot;width&quot;:769.7}"/>
</p:tagLst>
</file>

<file path=ppt/tags/tag51.xml><?xml version="1.0" encoding="utf-8"?>
<p:tagLst xmlns:p="http://schemas.openxmlformats.org/presentationml/2006/main">
  <p:tag name="KSO_WM_DIAGRAM_VIRTUALLY_FRAME" val="{&quot;height&quot;:234.8181889763779,&quot;left&quot;:274.41259842519685,&quot;top&quot;:89.02826771653544,&quot;width&quot;:410.52897637795274}"/>
</p:tagLst>
</file>

<file path=ppt/tags/tag52.xml><?xml version="1.0" encoding="utf-8"?>
<p:tagLst xmlns:p="http://schemas.openxmlformats.org/presentationml/2006/main">
  <p:tag name="KSO_WM_DIAGRAM_VIRTUALLY_FRAME" val="{&quot;height&quot;:234.8181889763779,&quot;left&quot;:274.41259842519685,&quot;top&quot;:89.02826771653544,&quot;width&quot;:410.52897637795274}"/>
</p:tagLst>
</file>

<file path=ppt/tags/tag53.xml><?xml version="1.0" encoding="utf-8"?>
<p:tagLst xmlns:p="http://schemas.openxmlformats.org/presentationml/2006/main">
  <p:tag name="KSO_WM_DIAGRAM_VIRTUALLY_FRAME" val="{&quot;height&quot;:234.8181889763779,&quot;left&quot;:274.41259842519685,&quot;top&quot;:89.02826771653544,&quot;width&quot;:410.52897637795274}"/>
</p:tagLst>
</file>

<file path=ppt/tags/tag54.xml><?xml version="1.0" encoding="utf-8"?>
<p:tagLst xmlns:p="http://schemas.openxmlformats.org/presentationml/2006/main">
  <p:tag name="KSO_WM_DIAGRAM_VIRTUALLY_FRAME" val="{&quot;height&quot;:234.8181889763779,&quot;left&quot;:274.41259842519685,&quot;top&quot;:89.02826771653544,&quot;width&quot;:410.52897637795274}"/>
</p:tagLst>
</file>

<file path=ppt/tags/tag55.xml><?xml version="1.0" encoding="utf-8"?>
<p:tagLst xmlns:p="http://schemas.openxmlformats.org/presentationml/2006/main">
  <p:tag name="KSO_WM_DIAGRAM_VIRTUALLY_FRAME" val="{&quot;height&quot;:234.8181889763779,&quot;left&quot;:274.41259842519685,&quot;top&quot;:89.02826771653544,&quot;width&quot;:410.52897637795274}"/>
</p:tagLst>
</file>

<file path=ppt/tags/tag56.xml><?xml version="1.0" encoding="utf-8"?>
<p:tagLst xmlns:p="http://schemas.openxmlformats.org/presentationml/2006/main">
  <p:tag name="KSO_WM_DIAGRAM_VIRTUALLY_FRAME" val="{&quot;height&quot;:234.8181889763779,&quot;left&quot;:274.41259842519685,&quot;top&quot;:89.02826771653544,&quot;width&quot;:410.52897637795274}"/>
</p:tagLst>
</file>

<file path=ppt/tags/tag57.xml><?xml version="1.0" encoding="utf-8"?>
<p:tagLst xmlns:p="http://schemas.openxmlformats.org/presentationml/2006/main">
  <p:tag name="KSO_WM_DIAGRAM_VIRTUALLY_FRAME" val="{&quot;height&quot;:279.0962204724409,&quot;left&quot;:112.30811023622047,&quot;top&quot;:86.14086614173229,&quot;width&quot;:564.7727559055118}"/>
</p:tagLst>
</file>

<file path=ppt/tags/tag58.xml><?xml version="1.0" encoding="utf-8"?>
<p:tagLst xmlns:p="http://schemas.openxmlformats.org/presentationml/2006/main">
  <p:tag name="KSO_WM_DIAGRAM_VIRTUALLY_FRAME" val="{&quot;height&quot;:279.0962204724409,&quot;left&quot;:112.30811023622047,&quot;top&quot;:86.14086614173229,&quot;width&quot;:564.7727559055118}"/>
</p:tagLst>
</file>

<file path=ppt/tags/tag59.xml><?xml version="1.0" encoding="utf-8"?>
<p:tagLst xmlns:p="http://schemas.openxmlformats.org/presentationml/2006/main">
  <p:tag name="KSO_WM_DIAGRAM_VIRTUALLY_FRAME" val="{&quot;height&quot;:279.0962204724409,&quot;left&quot;:112.30811023622047,&quot;top&quot;:86.14086614173229,&quot;width&quot;:564.7727559055118}"/>
</p:tagLst>
</file>

<file path=ppt/tags/tag6.xml><?xml version="1.0" encoding="utf-8"?>
<p:tagLst xmlns:p="http://schemas.openxmlformats.org/presentationml/2006/main">
  <p:tag name="KSO_WM_DIAGRAM_VIRTUALLY_FRAME" val="{&quot;height&quot;:212.85,&quot;left&quot;:71.5,&quot;top&quot;:126.25,&quot;width&quot;:624.15}"/>
</p:tagLst>
</file>

<file path=ppt/tags/tag60.xml><?xml version="1.0" encoding="utf-8"?>
<p:tagLst xmlns:p="http://schemas.openxmlformats.org/presentationml/2006/main">
  <p:tag name="KSO_WM_DIAGRAM_VIRTUALLY_FRAME" val="{&quot;height&quot;:279.0962204724409,&quot;left&quot;:112.30811023622047,&quot;top&quot;:86.14086614173229,&quot;width&quot;:564.7727559055118}"/>
</p:tagLst>
</file>

<file path=ppt/tags/tag61.xml><?xml version="1.0" encoding="utf-8"?>
<p:tagLst xmlns:p="http://schemas.openxmlformats.org/presentationml/2006/main">
  <p:tag name="KSO_WM_DIAGRAM_VIRTUALLY_FRAME" val="{&quot;height&quot;:279.0962204724409,&quot;left&quot;:112.30811023622047,&quot;top&quot;:86.14086614173229,&quot;width&quot;:564.7727559055118}"/>
</p:tagLst>
</file>

<file path=ppt/tags/tag62.xml><?xml version="1.0" encoding="utf-8"?>
<p:tagLst xmlns:p="http://schemas.openxmlformats.org/presentationml/2006/main">
  <p:tag name="KSO_WM_DIAGRAM_VIRTUALLY_FRAME" val="{&quot;height&quot;:279.0962204724409,&quot;left&quot;:112.30811023622047,&quot;top&quot;:86.14086614173229,&quot;width&quot;:564.7727559055118}"/>
</p:tagLst>
</file>

<file path=ppt/tags/tag63.xml><?xml version="1.0" encoding="utf-8"?>
<p:tagLst xmlns:p="http://schemas.openxmlformats.org/presentationml/2006/main">
  <p:tag name="KSO_WM_DIAGRAM_VIRTUALLY_FRAME" val="{&quot;height&quot;:279.0962204724409,&quot;left&quot;:112.30811023622047,&quot;top&quot;:86.14086614173229,&quot;width&quot;:564.7727559055118}"/>
</p:tagLst>
</file>

<file path=ppt/tags/tag64.xml><?xml version="1.0" encoding="utf-8"?>
<p:tagLst xmlns:p="http://schemas.openxmlformats.org/presentationml/2006/main">
  <p:tag name="KSO_WM_DIAGRAM_VIRTUALLY_FRAME" val="{&quot;height&quot;:279.0962204724409,&quot;left&quot;:112.30811023622047,&quot;top&quot;:86.14086614173229,&quot;width&quot;:564.7727559055118}"/>
</p:tagLst>
</file>

<file path=ppt/tags/tag65.xml><?xml version="1.0" encoding="utf-8"?>
<p:tagLst xmlns:p="http://schemas.openxmlformats.org/presentationml/2006/main">
  <p:tag name="KSO_WM_DIAGRAM_VIRTUALLY_FRAME" val="{&quot;height&quot;:279.0962204724409,&quot;left&quot;:112.30811023622047,&quot;top&quot;:86.14086614173229,&quot;width&quot;:564.7727559055118}"/>
</p:tagLst>
</file>

<file path=ppt/tags/tag66.xml><?xml version="1.0" encoding="utf-8"?>
<p:tagLst xmlns:p="http://schemas.openxmlformats.org/presentationml/2006/main">
  <p:tag name="KSO_WM_DIAGRAM_VIRTUALLY_FRAME" val="{&quot;height&quot;:279.0962204724409,&quot;left&quot;:112.30811023622047,&quot;top&quot;:86.14086614173229,&quot;width&quot;:564.7727559055118}"/>
</p:tagLst>
</file>

<file path=ppt/tags/tag67.xml><?xml version="1.0" encoding="utf-8"?>
<p:tagLst xmlns:p="http://schemas.openxmlformats.org/presentationml/2006/main">
  <p:tag name="KSO_WM_DIAGRAM_VIRTUALLY_FRAME" val="{&quot;height&quot;:279.0962204724409,&quot;left&quot;:112.30811023622047,&quot;top&quot;:86.14086614173229,&quot;width&quot;:564.7727559055118}"/>
</p:tagLst>
</file>

<file path=ppt/tags/tag68.xml><?xml version="1.0" encoding="utf-8"?>
<p:tagLst xmlns:p="http://schemas.openxmlformats.org/presentationml/2006/main">
  <p:tag name="KSO_WM_DIAGRAM_VIRTUALLY_FRAME" val="{&quot;height&quot;:279.0962204724409,&quot;left&quot;:112.30811023622047,&quot;top&quot;:86.14086614173229,&quot;width&quot;:564.7727559055118}"/>
</p:tagLst>
</file>

<file path=ppt/tags/tag69.xml><?xml version="1.0" encoding="utf-8"?>
<p:tagLst xmlns:p="http://schemas.openxmlformats.org/presentationml/2006/main">
  <p:tag name="commondata" val="eyJoZGlkIjoiMDJlYWFlMTJjYWZkZmVmNTIzYjJmMDFhZjFiNjZiZGIifQ=="/>
</p:tagLst>
</file>

<file path=ppt/tags/tag7.xml><?xml version="1.0" encoding="utf-8"?>
<p:tagLst xmlns:p="http://schemas.openxmlformats.org/presentationml/2006/main">
  <p:tag name="KSO_WM_DIAGRAM_VIRTUALLY_FRAME" val="{&quot;height&quot;:212.85,&quot;left&quot;:71.5,&quot;top&quot;:126.25,&quot;width&quot;:624.15}"/>
</p:tagLst>
</file>

<file path=ppt/tags/tag8.xml><?xml version="1.0" encoding="utf-8"?>
<p:tagLst xmlns:p="http://schemas.openxmlformats.org/presentationml/2006/main">
  <p:tag name="KSO_WM_DIAGRAM_VIRTUALLY_FRAME" val="{&quot;height&quot;:212.85,&quot;left&quot;:71.5,&quot;top&quot;:126.25,&quot;width&quot;:624.15}"/>
</p:tagLst>
</file>

<file path=ppt/tags/tag9.xml><?xml version="1.0" encoding="utf-8"?>
<p:tagLst xmlns:p="http://schemas.openxmlformats.org/presentationml/2006/main">
  <p:tag name="KSO_WM_DIAGRAM_VIRTUALLY_FRAME" val="{&quot;height&quot;:234.8181889763779,&quot;left&quot;:274.41259842519685,&quot;top&quot;:89.02826771653544,&quot;width&quot;:410.52897637795274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1973</Words>
  <Application>WPS 演示</Application>
  <PresentationFormat>On-screen Show (16:9)</PresentationFormat>
  <Paragraphs>229</Paragraphs>
  <Slides>21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微软雅黑</vt:lpstr>
      <vt:lpstr>Calibri</vt:lpstr>
      <vt:lpstr>Arial Unicode MS</vt:lpstr>
      <vt:lpstr>等线</vt:lpstr>
      <vt:lpstr>Calibri</vt:lpstr>
      <vt:lpstr>Century Gothic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WPS_1628995399</cp:lastModifiedBy>
  <cp:revision>4</cp:revision>
  <dcterms:created xsi:type="dcterms:W3CDTF">2025-03-05T09:05:00Z</dcterms:created>
  <dcterms:modified xsi:type="dcterms:W3CDTF">2025-03-06T13:06:21Z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AE117220C067416E9EED80CBD2852F1B_13</vt:lpwstr>
  </property>
  <property fmtid="{D5CDD505-2E9C-101B-9397-08002B2CF9AE}" pid="3" name="KSOProductBuildVer">
    <vt:lpwstr>2052-12.1.0.17857</vt:lpwstr>
  </property>
</Properties>
</file>