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a7676cd8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a7676cd8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a7676cd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a7676cd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a7676cd8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a7676cd8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a7676cd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a7676cd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a7676cd8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a7676cd8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a7676cd8c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a7676cd8c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a7676cd8c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a7676cd8c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a7676cd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a7676cd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7676cd8c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a7676cd8c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a7676cd8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a7676cd8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a7676cd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7676cd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a7676cd8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a7676cd8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a7676cd8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a7676cd8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a7676cd8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a7676cd8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all the possible moves that the agent can make</a:t>
            </a:r>
            <a:endParaRPr/>
          </a:p>
          <a:p>
            <a:pPr indent="0" lvl="0" marL="0" rtl="0" algn="l">
              <a:spcBef>
                <a:spcPts val="0"/>
              </a:spcBef>
              <a:spcAft>
                <a:spcPts val="0"/>
              </a:spcAft>
              <a:buNone/>
            </a:pPr>
            <a:r>
              <a:rPr lang="en"/>
              <a:t>State: current situation returned by the environment or the state/situation where an agent is operating now.</a:t>
            </a:r>
            <a:endParaRPr/>
          </a:p>
          <a:p>
            <a:pPr indent="0" lvl="0" marL="0" rtl="0" algn="l">
              <a:spcBef>
                <a:spcPts val="0"/>
              </a:spcBef>
              <a:spcAft>
                <a:spcPts val="0"/>
              </a:spcAft>
              <a:buNone/>
            </a:pPr>
            <a:r>
              <a:rPr lang="en"/>
              <a:t>Reward: feedback from the environment when the work is done</a:t>
            </a:r>
            <a:endParaRPr/>
          </a:p>
          <a:p>
            <a:pPr indent="0" lvl="0" marL="0" rtl="0" algn="l">
              <a:spcBef>
                <a:spcPts val="0"/>
              </a:spcBef>
              <a:spcAft>
                <a:spcPts val="0"/>
              </a:spcAft>
              <a:buNone/>
            </a:pPr>
            <a:r>
              <a:rPr lang="en"/>
              <a:t>Policy: agents’ strategy to determine the next action based on the current state</a:t>
            </a:r>
            <a:endParaRPr/>
          </a:p>
          <a:p>
            <a:pPr indent="0" lvl="0" marL="0" rtl="0" algn="l">
              <a:spcBef>
                <a:spcPts val="0"/>
              </a:spcBef>
              <a:spcAft>
                <a:spcPts val="0"/>
              </a:spcAft>
              <a:buNone/>
            </a:pPr>
            <a:r>
              <a:rPr lang="en"/>
              <a:t>Value: </a:t>
            </a:r>
            <a:r>
              <a:rPr lang="en"/>
              <a:t>expected future reward that an agent would receive by taking action in a particular state/states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a7676cd8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7676cd8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Gamma 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7676cd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7676cd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a7676cd8c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a7676cd8c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a7676cd8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a7676cd8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CycCMy2HqdM" TargetMode="Externa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A Thorough Analysis of RL models plus self-attention DQN based on Atari’s Space Invader</a:t>
            </a:r>
            <a:endParaRPr sz="3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Yu-Chen Lin    705315195</a:t>
            </a:r>
            <a:endParaRPr sz="2000"/>
          </a:p>
          <a:p>
            <a:pPr indent="0" lvl="0" marL="0" rtl="0" algn="ctr">
              <a:spcBef>
                <a:spcPts val="0"/>
              </a:spcBef>
              <a:spcAft>
                <a:spcPts val="0"/>
              </a:spcAft>
              <a:buNone/>
            </a:pPr>
            <a:r>
              <a:rPr lang="en" sz="2000"/>
              <a:t>Jo-Chi Chuang    005350427</a:t>
            </a:r>
            <a:endParaRPr sz="2000"/>
          </a:p>
          <a:p>
            <a:pPr indent="0" lvl="0" marL="0" rtl="0" algn="ctr">
              <a:spcBef>
                <a:spcPts val="0"/>
              </a:spcBef>
              <a:spcAft>
                <a:spcPts val="0"/>
              </a:spcAft>
              <a:buNone/>
            </a:pPr>
            <a:r>
              <a:rPr lang="en" sz="2000"/>
              <a:t>Adrian Hsu    405331564</a:t>
            </a:r>
            <a:endParaRPr sz="2000"/>
          </a:p>
          <a:p>
            <a:pPr indent="0" lvl="0" marL="0" rtl="0" algn="ctr">
              <a:spcBef>
                <a:spcPts val="0"/>
              </a:spcBef>
              <a:spcAft>
                <a:spcPts val="0"/>
              </a:spcAft>
              <a:buNone/>
            </a:pPr>
            <a:r>
              <a:rPr lang="en" sz="2000"/>
              <a:t>Po-Chun Yang    605297984</a:t>
            </a:r>
            <a:endParaRPr sz="2000"/>
          </a:p>
          <a:p>
            <a:pPr indent="0" lvl="0" marL="0" rtl="0" algn="ctr">
              <a:spcBef>
                <a:spcPts val="0"/>
              </a:spcBef>
              <a:spcAft>
                <a:spcPts val="0"/>
              </a:spcAft>
              <a:buNone/>
            </a:pPr>
            <a:r>
              <a:rPr lang="en" sz="2000"/>
              <a:t>Yu-Chi Lee    705331666</a:t>
            </a:r>
            <a:endParaRPr sz="20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Self </a:t>
            </a:r>
            <a:r>
              <a:rPr lang="en"/>
              <a:t>Attention</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Self-Attention is simply a vector, often the outputs of dense layer using softmax function. With self attention, the machine can look over all the information in the input data, and generate the output based on current input date and the context. </a:t>
            </a:r>
            <a:endParaRPr>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1857475" y="2728151"/>
            <a:ext cx="5276650" cy="230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Self-Attention: Design</a:t>
            </a:r>
            <a:endParaRPr/>
          </a:p>
        </p:txBody>
      </p:sp>
      <p:sp>
        <p:nvSpPr>
          <p:cNvPr id="126" name="Google Shape;126;p2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endParaRPr>
              <a:solidFill>
                <a:schemeClr val="dk1"/>
              </a:solidFill>
            </a:endParaRPr>
          </a:p>
          <a:p>
            <a:pPr indent="-342900" lvl="0" marL="457200" rtl="0" algn="l">
              <a:spcBef>
                <a:spcPts val="1600"/>
              </a:spcBef>
              <a:spcAft>
                <a:spcPts val="0"/>
              </a:spcAft>
              <a:buSzPts val="1800"/>
              <a:buChar char="●"/>
            </a:pPr>
            <a:r>
              <a:rPr lang="en"/>
              <a:t>In order to implement self-attention, we perform </a:t>
            </a:r>
            <a:r>
              <a:rPr lang="en"/>
              <a:t>convolution</a:t>
            </a:r>
            <a:r>
              <a:rPr lang="en"/>
              <a:t> with kernel size = 1, padding = 1 to generate 3 tensors: f(x), g(x) and h(x).</a:t>
            </a:r>
            <a:endParaRPr/>
          </a:p>
          <a:p>
            <a:pPr indent="-342900" lvl="0" marL="457200" rtl="0" algn="l">
              <a:spcBef>
                <a:spcPts val="0"/>
              </a:spcBef>
              <a:spcAft>
                <a:spcPts val="0"/>
              </a:spcAft>
              <a:buSzPts val="1800"/>
              <a:buChar char="●"/>
            </a:pPr>
            <a:r>
              <a:rPr lang="en"/>
              <a:t>We do `matmul` operation on f and g, and then after we generated the attention map, we then again do `matmul` on h and the map. Finally we got our self-attention map o.</a:t>
            </a:r>
            <a:endParaRPr/>
          </a:p>
        </p:txBody>
      </p:sp>
      <p:pic>
        <p:nvPicPr>
          <p:cNvPr id="127" name="Google Shape;127;p23"/>
          <p:cNvPicPr preferRelativeResize="0"/>
          <p:nvPr/>
        </p:nvPicPr>
        <p:blipFill>
          <a:blip r:embed="rId3">
            <a:alphaModFix/>
          </a:blip>
          <a:stretch>
            <a:fillRect/>
          </a:stretch>
        </p:blipFill>
        <p:spPr>
          <a:xfrm>
            <a:off x="3420025" y="2761825"/>
            <a:ext cx="4885576" cy="2132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Synthesize Attention Mechanism with DQN</a:t>
            </a:r>
            <a:endParaRPr/>
          </a:p>
          <a:p>
            <a:pPr indent="0" lvl="0" marL="0" rtl="0" algn="l">
              <a:spcBef>
                <a:spcPts val="0"/>
              </a:spcBef>
              <a:spcAft>
                <a:spcPts val="0"/>
              </a:spcAft>
              <a:buNone/>
            </a:pPr>
            <a:r>
              <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Self-attention calculates the response at a position in a sequence by attending to all positions within the same sequence.</a:t>
            </a:r>
            <a:endParaRPr/>
          </a:p>
          <a:p>
            <a:pPr indent="-342900" lvl="0" marL="457200" rtl="0" algn="l">
              <a:spcBef>
                <a:spcPts val="0"/>
              </a:spcBef>
              <a:spcAft>
                <a:spcPts val="0"/>
              </a:spcAft>
              <a:buSzPts val="1800"/>
              <a:buChar char="●"/>
            </a:pPr>
            <a:r>
              <a:rPr lang="en"/>
              <a:t>We added an self-attention layer after the last CNN layer and before the FC layer</a:t>
            </a:r>
            <a:endParaRPr/>
          </a:p>
          <a:p>
            <a:pPr indent="0" lvl="0" marL="0" rtl="0" algn="l">
              <a:spcBef>
                <a:spcPts val="1600"/>
              </a:spcBef>
              <a:spcAft>
                <a:spcPts val="1600"/>
              </a:spcAft>
              <a:buNone/>
            </a:pPr>
            <a:r>
              <a:t/>
            </a:r>
            <a:endParaRPr/>
          </a:p>
        </p:txBody>
      </p:sp>
      <p:pic>
        <p:nvPicPr>
          <p:cNvPr id="134" name="Google Shape;134;p24"/>
          <p:cNvPicPr preferRelativeResize="0"/>
          <p:nvPr/>
        </p:nvPicPr>
        <p:blipFill>
          <a:blip r:embed="rId3">
            <a:alphaModFix/>
          </a:blip>
          <a:stretch>
            <a:fillRect/>
          </a:stretch>
        </p:blipFill>
        <p:spPr>
          <a:xfrm>
            <a:off x="4572000" y="2414075"/>
            <a:ext cx="4540826" cy="2554200"/>
          </a:xfrm>
          <a:prstGeom prst="rect">
            <a:avLst/>
          </a:prstGeom>
          <a:noFill/>
          <a:ln>
            <a:noFill/>
          </a:ln>
        </p:spPr>
      </p:pic>
      <p:pic>
        <p:nvPicPr>
          <p:cNvPr id="135" name="Google Shape;135;p24"/>
          <p:cNvPicPr preferRelativeResize="0"/>
          <p:nvPr/>
        </p:nvPicPr>
        <p:blipFill>
          <a:blip r:embed="rId4">
            <a:alphaModFix/>
          </a:blip>
          <a:stretch>
            <a:fillRect/>
          </a:stretch>
        </p:blipFill>
        <p:spPr>
          <a:xfrm>
            <a:off x="166849" y="2661825"/>
            <a:ext cx="4053625" cy="2306450"/>
          </a:xfrm>
          <a:prstGeom prst="rect">
            <a:avLst/>
          </a:prstGeom>
          <a:noFill/>
          <a:ln>
            <a:noFill/>
          </a:ln>
        </p:spPr>
      </p:pic>
      <p:sp>
        <p:nvSpPr>
          <p:cNvPr id="136" name="Google Shape;136;p24"/>
          <p:cNvSpPr txBox="1"/>
          <p:nvPr/>
        </p:nvSpPr>
        <p:spPr>
          <a:xfrm>
            <a:off x="1606200" y="2414075"/>
            <a:ext cx="852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Before</a:t>
            </a:r>
            <a:endParaRPr b="1"/>
          </a:p>
        </p:txBody>
      </p:sp>
      <p:sp>
        <p:nvSpPr>
          <p:cNvPr id="137" name="Google Shape;137;p24"/>
          <p:cNvSpPr txBox="1"/>
          <p:nvPr/>
        </p:nvSpPr>
        <p:spPr>
          <a:xfrm>
            <a:off x="6149400" y="2414075"/>
            <a:ext cx="852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After</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Setting</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Hardware</a:t>
            </a:r>
            <a:endParaRPr/>
          </a:p>
          <a:p>
            <a:pPr indent="-317500" lvl="1" marL="914400" rtl="0" algn="l">
              <a:spcBef>
                <a:spcPts val="0"/>
              </a:spcBef>
              <a:spcAft>
                <a:spcPts val="0"/>
              </a:spcAft>
              <a:buSzPts val="1400"/>
              <a:buChar char="○"/>
            </a:pPr>
            <a:r>
              <a:rPr lang="en"/>
              <a:t>CPU: AMD Ryzen 7 1700Eight-Core Processor</a:t>
            </a:r>
            <a:endParaRPr/>
          </a:p>
          <a:p>
            <a:pPr indent="-317500" lvl="1" marL="914400" rtl="0" algn="l">
              <a:spcBef>
                <a:spcPts val="0"/>
              </a:spcBef>
              <a:spcAft>
                <a:spcPts val="0"/>
              </a:spcAft>
              <a:buSzPts val="1400"/>
              <a:buChar char="○"/>
            </a:pPr>
            <a:r>
              <a:rPr lang="en"/>
              <a:t>GPU: GeForce GTX 1080 Ti</a:t>
            </a:r>
            <a:endParaRPr/>
          </a:p>
          <a:p>
            <a:pPr indent="-317500" lvl="1" marL="914400" rtl="0" algn="l">
              <a:spcBef>
                <a:spcPts val="0"/>
              </a:spcBef>
              <a:spcAft>
                <a:spcPts val="0"/>
              </a:spcAft>
              <a:buSzPts val="1400"/>
              <a:buChar char="○"/>
            </a:pPr>
            <a:r>
              <a:rPr lang="en"/>
              <a:t>Memory: 16GB</a:t>
            </a:r>
            <a:endParaRPr/>
          </a:p>
          <a:p>
            <a:pPr indent="-342900" lvl="0" marL="457200" rtl="0" algn="l">
              <a:spcBef>
                <a:spcPts val="0"/>
              </a:spcBef>
              <a:spcAft>
                <a:spcPts val="0"/>
              </a:spcAft>
              <a:buSzPts val="1800"/>
              <a:buChar char="●"/>
            </a:pPr>
            <a:r>
              <a:rPr lang="en"/>
              <a:t>Software</a:t>
            </a:r>
            <a:endParaRPr/>
          </a:p>
          <a:p>
            <a:pPr indent="-317500" lvl="1" marL="914400" rtl="0" algn="l">
              <a:spcBef>
                <a:spcPts val="0"/>
              </a:spcBef>
              <a:spcAft>
                <a:spcPts val="0"/>
              </a:spcAft>
              <a:buSzPts val="1400"/>
              <a:buChar char="○"/>
            </a:pPr>
            <a:r>
              <a:rPr lang="en"/>
              <a:t>Tensorflow: 1.6.0</a:t>
            </a:r>
            <a:endParaRPr/>
          </a:p>
          <a:p>
            <a:pPr indent="-317500" lvl="1" marL="914400" rtl="0" algn="l">
              <a:spcBef>
                <a:spcPts val="0"/>
              </a:spcBef>
              <a:spcAft>
                <a:spcPts val="0"/>
              </a:spcAft>
              <a:buSzPts val="1400"/>
              <a:buChar char="○"/>
            </a:pPr>
            <a:r>
              <a:rPr lang="en"/>
              <a:t>Python: 3.6.4</a:t>
            </a:r>
            <a:endParaRPr/>
          </a:p>
          <a:p>
            <a:pPr indent="-342900" lvl="0" marL="457200" rtl="0" algn="l">
              <a:spcBef>
                <a:spcPts val="0"/>
              </a:spcBef>
              <a:spcAft>
                <a:spcPts val="0"/>
              </a:spcAft>
              <a:buSzPts val="1800"/>
              <a:buChar char="●"/>
            </a:pPr>
            <a:r>
              <a:rPr lang="en"/>
              <a:t>Compare </a:t>
            </a:r>
            <a:r>
              <a:rPr b="1" lang="en"/>
              <a:t>Q-value</a:t>
            </a:r>
            <a:r>
              <a:rPr lang="en"/>
              <a:t>, </a:t>
            </a:r>
            <a:r>
              <a:rPr b="1" lang="en"/>
              <a:t>average rewards</a:t>
            </a:r>
            <a:r>
              <a:rPr lang="en"/>
              <a:t>, and </a:t>
            </a:r>
            <a:r>
              <a:rPr b="1" lang="en"/>
              <a:t>loss value </a:t>
            </a:r>
            <a:r>
              <a:rPr lang="en"/>
              <a:t>of the following architectures</a:t>
            </a:r>
            <a:endParaRPr/>
          </a:p>
          <a:p>
            <a:pPr indent="-317500" lvl="1" marL="914400" rtl="0" algn="l">
              <a:spcBef>
                <a:spcPts val="0"/>
              </a:spcBef>
              <a:spcAft>
                <a:spcPts val="0"/>
              </a:spcAft>
              <a:buSzPts val="1400"/>
              <a:buChar char="○"/>
            </a:pPr>
            <a:r>
              <a:rPr lang="en"/>
              <a:t>DQN</a:t>
            </a:r>
            <a:endParaRPr/>
          </a:p>
          <a:p>
            <a:pPr indent="-317500" lvl="1" marL="914400" rtl="0" algn="l">
              <a:spcBef>
                <a:spcPts val="0"/>
              </a:spcBef>
              <a:spcAft>
                <a:spcPts val="0"/>
              </a:spcAft>
              <a:buSzPts val="1400"/>
              <a:buChar char="○"/>
            </a:pPr>
            <a:r>
              <a:rPr lang="en"/>
              <a:t>Double DQN</a:t>
            </a:r>
            <a:endParaRPr/>
          </a:p>
          <a:p>
            <a:pPr indent="-317500" lvl="1" marL="914400" rtl="0" algn="l">
              <a:spcBef>
                <a:spcPts val="0"/>
              </a:spcBef>
              <a:spcAft>
                <a:spcPts val="0"/>
              </a:spcAft>
              <a:buSzPts val="1400"/>
              <a:buChar char="○"/>
            </a:pPr>
            <a:r>
              <a:rPr lang="en"/>
              <a:t>Dueling DQN</a:t>
            </a:r>
            <a:endParaRPr/>
          </a:p>
          <a:p>
            <a:pPr indent="-317500" lvl="1" marL="914400" rtl="0" algn="l">
              <a:spcBef>
                <a:spcPts val="0"/>
              </a:spcBef>
              <a:spcAft>
                <a:spcPts val="0"/>
              </a:spcAft>
              <a:buSzPts val="1400"/>
              <a:buChar char="○"/>
            </a:pPr>
            <a:r>
              <a:rPr lang="en"/>
              <a:t>Attention DQN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22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Dueling DQN is used." id="150" name="Google Shape;150;p26" title="CS275 - Atari Space Invaders">
            <a:hlinkClick r:id="rId3"/>
          </p:cNvPr>
          <p:cNvPicPr preferRelativeResize="0"/>
          <p:nvPr/>
        </p:nvPicPr>
        <p:blipFill>
          <a:blip r:embed="rId4">
            <a:alphaModFix/>
          </a:blip>
          <a:stretch>
            <a:fillRect/>
          </a:stretch>
        </p:blipFill>
        <p:spPr>
          <a:xfrm>
            <a:off x="1907113" y="862013"/>
            <a:ext cx="5329766" cy="399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 three metrics to evaluate our results:</a:t>
            </a:r>
            <a:endParaRPr/>
          </a:p>
          <a:p>
            <a:pPr indent="-317500" lvl="1" marL="914400" rtl="0" algn="l">
              <a:spcBef>
                <a:spcPts val="1600"/>
              </a:spcBef>
              <a:spcAft>
                <a:spcPts val="0"/>
              </a:spcAft>
              <a:buSzPts val="1400"/>
              <a:buChar char="○"/>
            </a:pPr>
            <a:r>
              <a:rPr lang="en"/>
              <a:t>Q-value</a:t>
            </a:r>
            <a:endParaRPr/>
          </a:p>
          <a:p>
            <a:pPr indent="-317500" lvl="1" marL="914400" rtl="0" algn="l">
              <a:spcBef>
                <a:spcPts val="0"/>
              </a:spcBef>
              <a:spcAft>
                <a:spcPts val="0"/>
              </a:spcAft>
              <a:buSzPts val="1400"/>
              <a:buChar char="○"/>
            </a:pPr>
            <a:r>
              <a:rPr lang="en"/>
              <a:t>Average rewards</a:t>
            </a:r>
            <a:endParaRPr/>
          </a:p>
          <a:p>
            <a:pPr indent="-317500" lvl="1" marL="914400" rtl="0" algn="l">
              <a:spcBef>
                <a:spcPts val="0"/>
              </a:spcBef>
              <a:spcAft>
                <a:spcPts val="0"/>
              </a:spcAft>
              <a:buSzPts val="1400"/>
              <a:buChar char="○"/>
            </a:pPr>
            <a:r>
              <a:rPr lang="en"/>
              <a:t>loss</a:t>
            </a:r>
            <a:endParaRPr/>
          </a:p>
          <a:p>
            <a:pPr indent="-342900" lvl="0" marL="457200" rtl="0" algn="l">
              <a:spcBef>
                <a:spcPts val="0"/>
              </a:spcBef>
              <a:spcAft>
                <a:spcPts val="0"/>
              </a:spcAft>
              <a:buSzPts val="1800"/>
              <a:buChar char="●"/>
            </a:pPr>
            <a:r>
              <a:rPr lang="en"/>
              <a:t>We tested the following four models:</a:t>
            </a:r>
            <a:endParaRPr/>
          </a:p>
          <a:p>
            <a:pPr indent="-317500" lvl="1" marL="914400" rtl="0" algn="l">
              <a:spcBef>
                <a:spcPts val="0"/>
              </a:spcBef>
              <a:spcAft>
                <a:spcPts val="0"/>
              </a:spcAft>
              <a:buSzPts val="1400"/>
              <a:buChar char="○"/>
            </a:pPr>
            <a:r>
              <a:rPr lang="en"/>
              <a:t>DQN</a:t>
            </a:r>
            <a:endParaRPr/>
          </a:p>
          <a:p>
            <a:pPr indent="-317500" lvl="1" marL="914400" rtl="0" algn="l">
              <a:spcBef>
                <a:spcPts val="0"/>
              </a:spcBef>
              <a:spcAft>
                <a:spcPts val="0"/>
              </a:spcAft>
              <a:buSzPts val="1400"/>
              <a:buChar char="○"/>
            </a:pPr>
            <a:r>
              <a:rPr lang="en"/>
              <a:t>Double DQN</a:t>
            </a:r>
            <a:endParaRPr/>
          </a:p>
          <a:p>
            <a:pPr indent="-317500" lvl="1" marL="914400" rtl="0" algn="l">
              <a:spcBef>
                <a:spcPts val="0"/>
              </a:spcBef>
              <a:spcAft>
                <a:spcPts val="0"/>
              </a:spcAft>
              <a:buSzPts val="1400"/>
              <a:buChar char="○"/>
            </a:pPr>
            <a:r>
              <a:rPr lang="en"/>
              <a:t>Dueling DQN</a:t>
            </a:r>
            <a:endParaRPr/>
          </a:p>
          <a:p>
            <a:pPr indent="-317500" lvl="1" marL="914400" rtl="0" algn="l">
              <a:spcBef>
                <a:spcPts val="0"/>
              </a:spcBef>
              <a:spcAft>
                <a:spcPts val="0"/>
              </a:spcAft>
              <a:buSzPts val="1400"/>
              <a:buChar char="○"/>
            </a:pPr>
            <a:r>
              <a:rPr lang="en"/>
              <a:t>Self-Attention DQN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Q-value</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1600"/>
              </a:spcAft>
              <a:buNone/>
            </a:pPr>
            <a:r>
              <a:t/>
            </a:r>
            <a:endParaRPr/>
          </a:p>
        </p:txBody>
      </p:sp>
      <p:pic>
        <p:nvPicPr>
          <p:cNvPr id="163" name="Google Shape;163;p28"/>
          <p:cNvPicPr preferRelativeResize="0"/>
          <p:nvPr/>
        </p:nvPicPr>
        <p:blipFill>
          <a:blip r:embed="rId3">
            <a:alphaModFix/>
          </a:blip>
          <a:stretch>
            <a:fillRect/>
          </a:stretch>
        </p:blipFill>
        <p:spPr>
          <a:xfrm>
            <a:off x="815039" y="1017725"/>
            <a:ext cx="7513913" cy="4174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Rewards</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29"/>
          <p:cNvPicPr preferRelativeResize="0"/>
          <p:nvPr/>
        </p:nvPicPr>
        <p:blipFill>
          <a:blip r:embed="rId3">
            <a:alphaModFix/>
          </a:blip>
          <a:stretch>
            <a:fillRect/>
          </a:stretch>
        </p:blipFill>
        <p:spPr>
          <a:xfrm>
            <a:off x="872625" y="1017725"/>
            <a:ext cx="7156199" cy="3975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30"/>
          <p:cNvPicPr preferRelativeResize="0"/>
          <p:nvPr/>
        </p:nvPicPr>
        <p:blipFill>
          <a:blip r:embed="rId3">
            <a:alphaModFix/>
          </a:blip>
          <a:stretch>
            <a:fillRect/>
          </a:stretch>
        </p:blipFill>
        <p:spPr>
          <a:xfrm>
            <a:off x="1030525" y="1017725"/>
            <a:ext cx="7082950" cy="3934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Self-Attention DQN can learn faster than other models.</a:t>
            </a:r>
            <a:endParaRPr/>
          </a:p>
          <a:p>
            <a:pPr indent="-342900" lvl="0" marL="457200" rtl="0" algn="l">
              <a:spcBef>
                <a:spcPts val="0"/>
              </a:spcBef>
              <a:spcAft>
                <a:spcPts val="0"/>
              </a:spcAft>
              <a:buSzPts val="1800"/>
              <a:buChar char="●"/>
            </a:pPr>
            <a:r>
              <a:rPr lang="en"/>
              <a:t>Self-attention layer can help the DQN model learn from the whole environment rather than local region.</a:t>
            </a:r>
            <a:endParaRPr/>
          </a:p>
          <a:p>
            <a:pPr indent="-342900" lvl="0" marL="457200" rtl="0" algn="l">
              <a:spcBef>
                <a:spcPts val="0"/>
              </a:spcBef>
              <a:spcAft>
                <a:spcPts val="0"/>
              </a:spcAft>
              <a:buSzPts val="1800"/>
              <a:buChar char="●"/>
            </a:pPr>
            <a:r>
              <a:rPr lang="en"/>
              <a:t>In the future, we might use attention to build a image model or even video model that could extract information across different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a:t>
            </a:r>
            <a:r>
              <a:rPr lang="en"/>
              <a:t>n our project, we will adopt the classic Atari game space invader, where players use a craft to explore the space and defeat enemies in the space. In this project, we proposed a new DQN architecture called Self-Attention DQN that combine the attention techniques with current DQN model. We also analyze Self-Attention DQN and compare it with DQN, double DQN, and dueling DQN.</a:t>
            </a:r>
            <a:endParaRPr/>
          </a:p>
        </p:txBody>
      </p:sp>
      <p:pic>
        <p:nvPicPr>
          <p:cNvPr id="62" name="Google Shape;62;p14"/>
          <p:cNvPicPr preferRelativeResize="0"/>
          <p:nvPr/>
        </p:nvPicPr>
        <p:blipFill>
          <a:blip r:embed="rId3">
            <a:alphaModFix/>
          </a:blip>
          <a:stretch>
            <a:fillRect/>
          </a:stretch>
        </p:blipFill>
        <p:spPr>
          <a:xfrm>
            <a:off x="5685700" y="3044325"/>
            <a:ext cx="2564425" cy="1923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Reinforcement Learning</a:t>
            </a:r>
            <a:endParaRPr/>
          </a:p>
          <a:p>
            <a:pPr indent="-342900" lvl="0" marL="457200" rtl="0" algn="l">
              <a:spcBef>
                <a:spcPts val="0"/>
              </a:spcBef>
              <a:spcAft>
                <a:spcPts val="0"/>
              </a:spcAft>
              <a:buSzPts val="1800"/>
              <a:buChar char="●"/>
            </a:pPr>
            <a:r>
              <a:rPr lang="en"/>
              <a:t>Q-learning</a:t>
            </a:r>
            <a:endParaRPr/>
          </a:p>
          <a:p>
            <a:pPr indent="-342900" lvl="0" marL="457200" rtl="0" algn="l">
              <a:spcBef>
                <a:spcPts val="0"/>
              </a:spcBef>
              <a:spcAft>
                <a:spcPts val="0"/>
              </a:spcAft>
              <a:buSzPts val="1800"/>
              <a:buChar char="●"/>
            </a:pPr>
            <a:r>
              <a:rPr lang="en"/>
              <a:t>Deep Q Network (DQN)</a:t>
            </a:r>
            <a:endParaRPr/>
          </a:p>
          <a:p>
            <a:pPr indent="-342900" lvl="0" marL="457200" rtl="0" algn="l">
              <a:spcBef>
                <a:spcPts val="0"/>
              </a:spcBef>
              <a:spcAft>
                <a:spcPts val="0"/>
              </a:spcAft>
              <a:buSzPts val="1800"/>
              <a:buChar char="●"/>
            </a:pPr>
            <a:r>
              <a:rPr lang="en"/>
              <a:t>Double DQN</a:t>
            </a:r>
            <a:endParaRPr/>
          </a:p>
          <a:p>
            <a:pPr indent="-342900" lvl="0" marL="457200" rtl="0" algn="l">
              <a:spcBef>
                <a:spcPts val="0"/>
              </a:spcBef>
              <a:spcAft>
                <a:spcPts val="0"/>
              </a:spcAft>
              <a:buSzPts val="1800"/>
              <a:buChar char="●"/>
            </a:pPr>
            <a:r>
              <a:rPr lang="en"/>
              <a:t>Dueling DQN</a:t>
            </a:r>
            <a:endParaRPr/>
          </a:p>
          <a:p>
            <a:pPr indent="-342900" lvl="0" marL="457200" rtl="0" algn="l">
              <a:spcBef>
                <a:spcPts val="0"/>
              </a:spcBef>
              <a:spcAft>
                <a:spcPts val="0"/>
              </a:spcAft>
              <a:buSzPts val="1800"/>
              <a:buChar char="●"/>
            </a:pPr>
            <a:r>
              <a:rPr lang="en"/>
              <a:t>Self-Attention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a:t>
            </a:r>
            <a:r>
              <a:rPr lang="en"/>
              <a:t>Reinforcement Learning</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techniques can be separated into 3 different categories - </a:t>
            </a:r>
            <a:endParaRPr/>
          </a:p>
          <a:p>
            <a:pPr indent="0" lvl="0" marL="0" rtl="0" algn="l">
              <a:spcBef>
                <a:spcPts val="1600"/>
              </a:spcBef>
              <a:spcAft>
                <a:spcPts val="0"/>
              </a:spcAft>
              <a:buNone/>
            </a:pPr>
            <a:r>
              <a:rPr lang="en"/>
              <a:t>1. supervised learning</a:t>
            </a:r>
            <a:endParaRPr/>
          </a:p>
          <a:p>
            <a:pPr indent="0" lvl="0" marL="0" rtl="0" algn="l">
              <a:spcBef>
                <a:spcPts val="1600"/>
              </a:spcBef>
              <a:spcAft>
                <a:spcPts val="0"/>
              </a:spcAft>
              <a:buNone/>
            </a:pPr>
            <a:r>
              <a:rPr lang="en"/>
              <a:t>2. unsupervised learning</a:t>
            </a:r>
            <a:endParaRPr/>
          </a:p>
          <a:p>
            <a:pPr indent="0" lvl="0" marL="0" rtl="0" algn="l">
              <a:spcBef>
                <a:spcPts val="1600"/>
              </a:spcBef>
              <a:spcAft>
                <a:spcPts val="0"/>
              </a:spcAft>
              <a:buNone/>
            </a:pPr>
            <a:r>
              <a:rPr lang="en"/>
              <a:t>3. reinforcement learning </a:t>
            </a:r>
            <a:endParaRPr/>
          </a:p>
          <a:p>
            <a:pPr indent="0" lvl="0" marL="0" rtl="0" algn="l">
              <a:spcBef>
                <a:spcPts val="1600"/>
              </a:spcBef>
              <a:spcAft>
                <a:spcPts val="1600"/>
              </a:spcAft>
              <a:buNone/>
            </a:pPr>
            <a:r>
              <a:rPr lang="en"/>
              <a:t>For reinforcement learning, the learning models will continuous adjusted itself by interacting with the environment to achieve a goal or simply learning from reward and punishments.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Background - Reinforcement Learning (conti.)</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Elements of Reinforcement Learning</a:t>
            </a:r>
            <a:endParaRPr/>
          </a:p>
          <a:p>
            <a:pPr indent="-317500" lvl="1" marL="914400" rtl="0" algn="l">
              <a:spcBef>
                <a:spcPts val="0"/>
              </a:spcBef>
              <a:spcAft>
                <a:spcPts val="0"/>
              </a:spcAft>
              <a:buSzPts val="1400"/>
              <a:buChar char="○"/>
            </a:pPr>
            <a:r>
              <a:rPr lang="en"/>
              <a:t>Agent</a:t>
            </a:r>
            <a:endParaRPr/>
          </a:p>
          <a:p>
            <a:pPr indent="-317500" lvl="1" marL="914400" rtl="0" algn="l">
              <a:spcBef>
                <a:spcPts val="0"/>
              </a:spcBef>
              <a:spcAft>
                <a:spcPts val="0"/>
              </a:spcAft>
              <a:buSzPts val="1400"/>
              <a:buChar char="○"/>
            </a:pPr>
            <a:r>
              <a:rPr lang="en"/>
              <a:t>Action</a:t>
            </a:r>
            <a:endParaRPr/>
          </a:p>
          <a:p>
            <a:pPr indent="-317500" lvl="1" marL="914400" rtl="0" algn="l">
              <a:spcBef>
                <a:spcPts val="0"/>
              </a:spcBef>
              <a:spcAft>
                <a:spcPts val="0"/>
              </a:spcAft>
              <a:buSzPts val="1400"/>
              <a:buChar char="○"/>
            </a:pPr>
            <a:r>
              <a:rPr lang="en"/>
              <a:t>State</a:t>
            </a:r>
            <a:endParaRPr/>
          </a:p>
          <a:p>
            <a:pPr indent="-317500" lvl="1" marL="914400" rtl="0" algn="l">
              <a:spcBef>
                <a:spcPts val="0"/>
              </a:spcBef>
              <a:spcAft>
                <a:spcPts val="0"/>
              </a:spcAft>
              <a:buSzPts val="1400"/>
              <a:buChar char="○"/>
            </a:pPr>
            <a:r>
              <a:rPr lang="en"/>
              <a:t>Reward</a:t>
            </a:r>
            <a:endParaRPr/>
          </a:p>
          <a:p>
            <a:pPr indent="-317500" lvl="1" marL="914400" rtl="0" algn="l">
              <a:spcBef>
                <a:spcPts val="0"/>
              </a:spcBef>
              <a:spcAft>
                <a:spcPts val="0"/>
              </a:spcAft>
              <a:buSzPts val="1400"/>
              <a:buChar char="○"/>
            </a:pPr>
            <a:r>
              <a:rPr lang="en"/>
              <a:t>Policy</a:t>
            </a:r>
            <a:endParaRPr/>
          </a:p>
          <a:p>
            <a:pPr indent="-317500" lvl="1" marL="914400" rtl="0" algn="l">
              <a:spcBef>
                <a:spcPts val="0"/>
              </a:spcBef>
              <a:spcAft>
                <a:spcPts val="0"/>
              </a:spcAft>
              <a:buSzPts val="1400"/>
              <a:buChar char="○"/>
            </a:pPr>
            <a:r>
              <a:rPr lang="en"/>
              <a:t>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a:t>
            </a:r>
            <a:r>
              <a:rPr lang="en"/>
              <a:t>Q-learning</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Q-learning is a basic form of Reinforcement Learning which uses Q-values to iteratively improve the behavior of the learning agent.</a:t>
            </a:r>
            <a:endParaRPr/>
          </a:p>
          <a:p>
            <a:pPr indent="0" lvl="0" marL="0" rtl="0" algn="l">
              <a:spcBef>
                <a:spcPts val="1600"/>
              </a:spcBef>
              <a:spcAft>
                <a:spcPts val="0"/>
              </a:spcAft>
              <a:buClr>
                <a:schemeClr val="dk1"/>
              </a:buClr>
              <a:buSzPts val="1100"/>
              <a:buFont typeface="Arial"/>
              <a:buNone/>
            </a:pPr>
            <a:r>
              <a:rPr lang="en"/>
              <a:t>In Q-learning, we start to consider the quality of an action that is taken to move to a state. We will have the following equation to update the Q-value.</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where Q</a:t>
            </a:r>
            <a:r>
              <a:rPr baseline="-25000" lang="en"/>
              <a:t>t</a:t>
            </a:r>
            <a:r>
              <a:rPr lang="en"/>
              <a:t>(s, a) is the new Q-value and Q</a:t>
            </a:r>
            <a:r>
              <a:rPr baseline="-25000" lang="en"/>
              <a:t>t-1</a:t>
            </a:r>
            <a:r>
              <a:rPr lang="en"/>
              <a:t>(s, a) is the old Q-value. R is the reward function. Alpha is the learning rate of Q-learning and gamma is the discount factor.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600725" y="2818100"/>
            <a:ext cx="7942550" cy="72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a:t>
            </a:r>
            <a:r>
              <a:rPr lang="en"/>
              <a:t>DQN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a:t>
            </a:r>
            <a:r>
              <a:rPr lang="en"/>
              <a:t> the environment where the number of states outnumber the capacity of contemporary computers, RL might not be applicable.</a:t>
            </a:r>
            <a:endParaRPr/>
          </a:p>
          <a:p>
            <a:pPr indent="0" lvl="0" marL="457200" rtl="0" algn="l">
              <a:spcBef>
                <a:spcPts val="1600"/>
              </a:spcBef>
              <a:spcAft>
                <a:spcPts val="0"/>
              </a:spcAft>
              <a:buNone/>
            </a:pPr>
            <a:r>
              <a:t/>
            </a:r>
            <a:endParaRPr sz="300"/>
          </a:p>
          <a:p>
            <a:pPr indent="-342900" lvl="0" marL="457200" rtl="0" algn="l">
              <a:spcBef>
                <a:spcPts val="1600"/>
              </a:spcBef>
              <a:spcAft>
                <a:spcPts val="0"/>
              </a:spcAft>
              <a:buSzPts val="1800"/>
              <a:buChar char="●"/>
            </a:pPr>
            <a:r>
              <a:rPr lang="en"/>
              <a:t>Replace the huge table with </a:t>
            </a:r>
            <a:r>
              <a:rPr b="1" lang="en"/>
              <a:t>Deep Neural Network</a:t>
            </a:r>
            <a:r>
              <a:rPr lang="en"/>
              <a:t>.</a:t>
            </a:r>
            <a:endParaRPr/>
          </a:p>
          <a:p>
            <a:pPr indent="-317500" lvl="1" marL="914400" rtl="0" algn="l">
              <a:spcBef>
                <a:spcPts val="0"/>
              </a:spcBef>
              <a:spcAft>
                <a:spcPts val="0"/>
              </a:spcAft>
              <a:buSzPts val="1400"/>
              <a:buChar char="○"/>
            </a:pPr>
            <a:r>
              <a:rPr lang="en"/>
              <a:t>In the neural network, environment states are mapped to Agent actions.</a:t>
            </a:r>
            <a:endParaRPr/>
          </a:p>
          <a:p>
            <a:pPr indent="-317500" lvl="1" marL="914400" rtl="0" algn="l">
              <a:spcBef>
                <a:spcPts val="0"/>
              </a:spcBef>
              <a:spcAft>
                <a:spcPts val="0"/>
              </a:spcAft>
              <a:buSzPts val="1400"/>
              <a:buChar char="○"/>
            </a:pPr>
            <a:r>
              <a:rPr lang="en"/>
              <a:t>learning is conducted during training phrase of this neural network.</a:t>
            </a:r>
            <a:endParaRPr/>
          </a:p>
          <a:p>
            <a:pPr indent="0" lvl="0" marL="0" rtl="0" algn="l">
              <a:spcBef>
                <a:spcPts val="1600"/>
              </a:spcBef>
              <a:spcAft>
                <a:spcPts val="0"/>
              </a:spcAft>
              <a:buNone/>
            </a:pPr>
            <a:r>
              <a:t/>
            </a:r>
            <a:endParaRPr sz="300"/>
          </a:p>
          <a:p>
            <a:pPr indent="-342900" lvl="0" marL="457200" rtl="0" algn="l">
              <a:spcBef>
                <a:spcPts val="1600"/>
              </a:spcBef>
              <a:spcAft>
                <a:spcPts val="0"/>
              </a:spcAft>
              <a:buSzPts val="1800"/>
              <a:buChar char="●"/>
            </a:pPr>
            <a:r>
              <a:rPr lang="en"/>
              <a:t>In DQN, the Q-learning use the following loss function to update</a:t>
            </a:r>
            <a:endParaRPr/>
          </a:p>
        </p:txBody>
      </p:sp>
      <p:pic>
        <p:nvPicPr>
          <p:cNvPr id="94" name="Google Shape;94;p19"/>
          <p:cNvPicPr preferRelativeResize="0"/>
          <p:nvPr/>
        </p:nvPicPr>
        <p:blipFill>
          <a:blip r:embed="rId3">
            <a:alphaModFix/>
          </a:blip>
          <a:stretch>
            <a:fillRect/>
          </a:stretch>
        </p:blipFill>
        <p:spPr>
          <a:xfrm>
            <a:off x="1414988" y="3896350"/>
            <a:ext cx="6228075" cy="77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a:t>
            </a:r>
            <a:r>
              <a:rPr lang="en"/>
              <a:t>Double DQN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of DQN:  </a:t>
            </a:r>
            <a:r>
              <a:rPr lang="en"/>
              <a:t>Q-learning is known for its overoptimism on value estimation</a:t>
            </a:r>
            <a:endParaRPr/>
          </a:p>
          <a:p>
            <a:pPr indent="-342900" lvl="0" marL="457200" rtl="0" algn="l">
              <a:spcBef>
                <a:spcPts val="0"/>
              </a:spcBef>
              <a:spcAft>
                <a:spcPts val="0"/>
              </a:spcAft>
              <a:buSzPts val="1800"/>
              <a:buChar char="●"/>
            </a:pPr>
            <a:r>
              <a:rPr lang="en"/>
              <a:t>Solution: Double DQN - two Q networks</a:t>
            </a:r>
            <a:endParaRPr/>
          </a:p>
          <a:p>
            <a:pPr indent="-342900" lvl="0" marL="457200" rtl="0" algn="l">
              <a:spcBef>
                <a:spcPts val="0"/>
              </a:spcBef>
              <a:spcAft>
                <a:spcPts val="0"/>
              </a:spcAft>
              <a:buSzPts val="1800"/>
              <a:buChar char="●"/>
            </a:pPr>
            <a:r>
              <a:rPr lang="en"/>
              <a:t>Separate selection and target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  </a:t>
            </a:r>
            <a:r>
              <a:rPr lang="en"/>
              <a:t>d</a:t>
            </a:r>
            <a:r>
              <a:rPr lang="en"/>
              <a:t> : selection network.  I     : target network</a:t>
            </a:r>
            <a:endParaRPr/>
          </a:p>
          <a:p>
            <a:pPr indent="-342900" lvl="0" marL="457200" rtl="0" algn="l">
              <a:spcBef>
                <a:spcPts val="0"/>
              </a:spcBef>
              <a:spcAft>
                <a:spcPts val="0"/>
              </a:spcAft>
              <a:buSzPts val="1800"/>
              <a:buChar char="●"/>
            </a:pPr>
            <a:r>
              <a:rPr lang="en"/>
              <a:t>Double DQN can be used to succesfully reduce the overestimation problem.</a:t>
            </a:r>
            <a:endParaRPr/>
          </a:p>
        </p:txBody>
      </p:sp>
      <p:pic>
        <p:nvPicPr>
          <p:cNvPr id="101" name="Google Shape;101;p20"/>
          <p:cNvPicPr preferRelativeResize="0"/>
          <p:nvPr/>
        </p:nvPicPr>
        <p:blipFill>
          <a:blip r:embed="rId3">
            <a:alphaModFix/>
          </a:blip>
          <a:stretch>
            <a:fillRect/>
          </a:stretch>
        </p:blipFill>
        <p:spPr>
          <a:xfrm>
            <a:off x="1829900" y="2536463"/>
            <a:ext cx="4991300" cy="648425"/>
          </a:xfrm>
          <a:prstGeom prst="rect">
            <a:avLst/>
          </a:prstGeom>
          <a:noFill/>
          <a:ln>
            <a:noFill/>
          </a:ln>
        </p:spPr>
      </p:pic>
      <p:pic>
        <p:nvPicPr>
          <p:cNvPr id="102" name="Google Shape;102;p20"/>
          <p:cNvPicPr preferRelativeResize="0"/>
          <p:nvPr/>
        </p:nvPicPr>
        <p:blipFill>
          <a:blip r:embed="rId4">
            <a:alphaModFix/>
          </a:blip>
          <a:stretch>
            <a:fillRect/>
          </a:stretch>
        </p:blipFill>
        <p:spPr>
          <a:xfrm>
            <a:off x="3245750" y="3172913"/>
            <a:ext cx="337250" cy="404700"/>
          </a:xfrm>
          <a:prstGeom prst="rect">
            <a:avLst/>
          </a:prstGeom>
          <a:noFill/>
          <a:ln>
            <a:noFill/>
          </a:ln>
        </p:spPr>
      </p:pic>
      <p:pic>
        <p:nvPicPr>
          <p:cNvPr id="103" name="Google Shape;103;p20"/>
          <p:cNvPicPr preferRelativeResize="0"/>
          <p:nvPr/>
        </p:nvPicPr>
        <p:blipFill>
          <a:blip r:embed="rId5">
            <a:alphaModFix/>
          </a:blip>
          <a:stretch>
            <a:fillRect/>
          </a:stretch>
        </p:blipFill>
        <p:spPr>
          <a:xfrm>
            <a:off x="818775" y="3184875"/>
            <a:ext cx="337250" cy="38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a:t>
            </a:r>
            <a:r>
              <a:rPr lang="en"/>
              <a:t>Dueling DQN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 Architecture: </a:t>
            </a:r>
            <a:r>
              <a:rPr b="1" i="1" lang="en"/>
              <a:t>dueling architecture</a:t>
            </a:r>
            <a:endParaRPr b="1" i="1"/>
          </a:p>
          <a:p>
            <a:pPr indent="-342900" lvl="0" marL="457200" rtl="0" algn="l">
              <a:spcBef>
                <a:spcPts val="0"/>
              </a:spcBef>
              <a:spcAft>
                <a:spcPts val="0"/>
              </a:spcAft>
              <a:buSzPts val="1800"/>
              <a:buChar char="●"/>
            </a:pPr>
            <a:r>
              <a:rPr lang="en"/>
              <a:t>DQN: Unnecessary to know the value of each action at every timestamp</a:t>
            </a:r>
            <a:endParaRPr/>
          </a:p>
          <a:p>
            <a:pPr indent="-342900" lvl="0" marL="457200" rtl="0" algn="l">
              <a:spcBef>
                <a:spcPts val="0"/>
              </a:spcBef>
              <a:spcAft>
                <a:spcPts val="0"/>
              </a:spcAft>
              <a:buSzPts val="1800"/>
              <a:buChar char="●"/>
            </a:pPr>
            <a:r>
              <a:rPr lang="en"/>
              <a:t>Architecture changes: split the network into two streams after convolution layers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               : a scalar. Estimating the state-value</a:t>
            </a:r>
            <a:endParaRPr/>
          </a:p>
          <a:p>
            <a:pPr indent="-342900" lvl="0" marL="457200" rtl="0" algn="l">
              <a:spcBef>
                <a:spcPts val="0"/>
              </a:spcBef>
              <a:spcAft>
                <a:spcPts val="0"/>
              </a:spcAft>
              <a:buSzPts val="1800"/>
              <a:buChar char="●"/>
            </a:pPr>
            <a:r>
              <a:rPr lang="en"/>
              <a:t>                  : a vector. Estimating the state-dependent action advantages</a:t>
            </a:r>
            <a:endParaRPr/>
          </a:p>
          <a:p>
            <a:pPr indent="-342900" lvl="0" marL="457200" rtl="0" algn="l">
              <a:spcBef>
                <a:spcPts val="0"/>
              </a:spcBef>
              <a:spcAft>
                <a:spcPts val="0"/>
              </a:spcAft>
              <a:buSzPts val="1800"/>
              <a:buChar char="●"/>
            </a:pPr>
            <a:r>
              <a:rPr lang="en"/>
              <a:t>More effective to update Q-value. </a:t>
            </a:r>
            <a:endParaRPr/>
          </a:p>
        </p:txBody>
      </p:sp>
      <p:pic>
        <p:nvPicPr>
          <p:cNvPr id="110" name="Google Shape;110;p21"/>
          <p:cNvPicPr preferRelativeResize="0"/>
          <p:nvPr/>
        </p:nvPicPr>
        <p:blipFill rotWithShape="1">
          <a:blip r:embed="rId3">
            <a:alphaModFix/>
          </a:blip>
          <a:srcRect b="0" l="0" r="0" t="3316"/>
          <a:stretch/>
        </p:blipFill>
        <p:spPr>
          <a:xfrm>
            <a:off x="1381500" y="2429470"/>
            <a:ext cx="3276400" cy="1258731"/>
          </a:xfrm>
          <a:prstGeom prst="rect">
            <a:avLst/>
          </a:prstGeom>
          <a:noFill/>
          <a:ln>
            <a:noFill/>
          </a:ln>
        </p:spPr>
      </p:pic>
      <p:pic>
        <p:nvPicPr>
          <p:cNvPr id="111" name="Google Shape;111;p21"/>
          <p:cNvPicPr preferRelativeResize="0"/>
          <p:nvPr/>
        </p:nvPicPr>
        <p:blipFill rotWithShape="1">
          <a:blip r:embed="rId4">
            <a:alphaModFix/>
          </a:blip>
          <a:srcRect b="0" l="0" r="0" t="0"/>
          <a:stretch/>
        </p:blipFill>
        <p:spPr>
          <a:xfrm>
            <a:off x="4772875" y="2725825"/>
            <a:ext cx="3958925" cy="439875"/>
          </a:xfrm>
          <a:prstGeom prst="rect">
            <a:avLst/>
          </a:prstGeom>
          <a:noFill/>
          <a:ln>
            <a:noFill/>
          </a:ln>
        </p:spPr>
      </p:pic>
      <p:pic>
        <p:nvPicPr>
          <p:cNvPr id="112" name="Google Shape;112;p21"/>
          <p:cNvPicPr preferRelativeResize="0"/>
          <p:nvPr/>
        </p:nvPicPr>
        <p:blipFill>
          <a:blip r:embed="rId5">
            <a:alphaModFix/>
          </a:blip>
          <a:stretch>
            <a:fillRect/>
          </a:stretch>
        </p:blipFill>
        <p:spPr>
          <a:xfrm>
            <a:off x="850218" y="3712800"/>
            <a:ext cx="962983" cy="364050"/>
          </a:xfrm>
          <a:prstGeom prst="rect">
            <a:avLst/>
          </a:prstGeom>
          <a:noFill/>
          <a:ln>
            <a:noFill/>
          </a:ln>
        </p:spPr>
      </p:pic>
      <p:pic>
        <p:nvPicPr>
          <p:cNvPr id="113" name="Google Shape;113;p21"/>
          <p:cNvPicPr preferRelativeResize="0"/>
          <p:nvPr/>
        </p:nvPicPr>
        <p:blipFill rotWithShape="1">
          <a:blip r:embed="rId6">
            <a:alphaModFix/>
          </a:blip>
          <a:srcRect b="18613" l="0" r="0" t="0"/>
          <a:stretch/>
        </p:blipFill>
        <p:spPr>
          <a:xfrm>
            <a:off x="792625" y="4017600"/>
            <a:ext cx="1209600" cy="29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