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830d800627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830d800627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830d800627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830d800627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830d800627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830d800627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830d80062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830d80062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830d800627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830d800627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830d800627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830d800627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30d800627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830d800627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30d800627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830d800627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30d800627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830d800627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30d800627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830d800627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kaggle.com/datasets/salvatorerastelli/spotify-and-youtube?resource=download" TargetMode="Externa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Exploration: Spotify Songs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Eric Lin</a:t>
            </a:r>
            <a:endParaRPr/>
          </a:p>
        </p:txBody>
      </p:sp>
      <p:pic>
        <p:nvPicPr>
          <p:cNvPr id="279" name="Google Shape;279;p13"/>
          <p:cNvPicPr preferRelativeResize="0"/>
          <p:nvPr/>
        </p:nvPicPr>
        <p:blipFill>
          <a:blip r:embed="rId3">
            <a:alphaModFix/>
          </a:blip>
          <a:stretch>
            <a:fillRect/>
          </a:stretch>
        </p:blipFill>
        <p:spPr>
          <a:xfrm>
            <a:off x="6087850" y="1035925"/>
            <a:ext cx="1219200" cy="1258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2" name="Shape 342"/>
        <p:cNvGrpSpPr/>
        <p:nvPr/>
      </p:nvGrpSpPr>
      <p:grpSpPr>
        <a:xfrm>
          <a:off x="0" y="0"/>
          <a:ext cx="0" cy="0"/>
          <a:chOff x="0" y="0"/>
          <a:chExt cx="0" cy="0"/>
        </a:xfrm>
      </p:grpSpPr>
      <p:sp>
        <p:nvSpPr>
          <p:cNvPr id="343" name="Google Shape;343;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Expected </a:t>
            </a:r>
            <a:r>
              <a:rPr lang="en">
                <a:solidFill>
                  <a:schemeClr val="lt1"/>
                </a:solidFill>
              </a:rPr>
              <a:t>Test: Energy vs YouTube Views</a:t>
            </a:r>
            <a:endParaRPr>
              <a:solidFill>
                <a:schemeClr val="lt1"/>
              </a:solidFill>
            </a:endParaRPr>
          </a:p>
        </p:txBody>
      </p:sp>
      <p:sp>
        <p:nvSpPr>
          <p:cNvPr id="344" name="Google Shape;344;p22"/>
          <p:cNvSpPr txBox="1"/>
          <p:nvPr>
            <p:ph idx="1" type="body"/>
          </p:nvPr>
        </p:nvSpPr>
        <p:spPr>
          <a:xfrm>
            <a:off x="1303800" y="1530800"/>
            <a:ext cx="5976000" cy="33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Initial Hypothesis: The higher the energy, the more popular the song should be, therefore, the higher the views.</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Test Steps:</a:t>
            </a:r>
            <a:endParaRPr>
              <a:solidFill>
                <a:schemeClr val="lt1"/>
              </a:solidFill>
            </a:endParaRPr>
          </a:p>
          <a:p>
            <a:pPr indent="-298450" lvl="1" marL="914400" rtl="0" algn="l">
              <a:lnSpc>
                <a:spcPct val="100000"/>
              </a:lnSpc>
              <a:spcBef>
                <a:spcPts val="0"/>
              </a:spcBef>
              <a:spcAft>
                <a:spcPts val="0"/>
              </a:spcAft>
              <a:buClr>
                <a:schemeClr val="lt1"/>
              </a:buClr>
              <a:buSzPts val="1100"/>
              <a:buChar char="-"/>
            </a:pPr>
            <a:r>
              <a:rPr lang="en">
                <a:solidFill>
                  <a:schemeClr val="lt1"/>
                </a:solidFill>
              </a:rPr>
              <a:t>1.) Separate energy into three categories: high</a:t>
            </a:r>
            <a:r>
              <a:rPr lang="en" sz="1100">
                <a:solidFill>
                  <a:schemeClr val="lt1"/>
                </a:solidFill>
              </a:rPr>
              <a:t>, </a:t>
            </a:r>
            <a:r>
              <a:rPr lang="en">
                <a:solidFill>
                  <a:schemeClr val="lt1"/>
                </a:solidFill>
              </a:rPr>
              <a:t>medium</a:t>
            </a:r>
            <a:r>
              <a:rPr lang="en" sz="1100">
                <a:solidFill>
                  <a:schemeClr val="lt1"/>
                </a:solidFill>
              </a:rPr>
              <a:t>, </a:t>
            </a:r>
            <a:r>
              <a:rPr lang="en">
                <a:solidFill>
                  <a:schemeClr val="lt1"/>
                </a:solidFill>
              </a:rPr>
              <a:t>and low</a:t>
            </a:r>
            <a:r>
              <a:rPr lang="en" sz="1100">
                <a:solidFill>
                  <a:schemeClr val="lt1"/>
                </a:solidFill>
              </a:rPr>
              <a:t>.</a:t>
            </a:r>
            <a:endParaRPr sz="1100">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298450" lvl="1" marL="914400" rtl="0" algn="l">
              <a:lnSpc>
                <a:spcPct val="100000"/>
              </a:lnSpc>
              <a:spcBef>
                <a:spcPts val="0"/>
              </a:spcBef>
              <a:spcAft>
                <a:spcPts val="0"/>
              </a:spcAft>
              <a:buClr>
                <a:schemeClr val="lt1"/>
              </a:buClr>
              <a:buSzPts val="1100"/>
              <a:buChar char="-"/>
            </a:pPr>
            <a:r>
              <a:rPr lang="en">
                <a:solidFill>
                  <a:schemeClr val="lt1"/>
                </a:solidFill>
              </a:rPr>
              <a:t>2.) Remove outliers viewing outliers.</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298450" lvl="0" marL="914400" rtl="0" algn="l">
              <a:lnSpc>
                <a:spcPct val="100000"/>
              </a:lnSpc>
              <a:spcBef>
                <a:spcPts val="0"/>
              </a:spcBef>
              <a:spcAft>
                <a:spcPts val="0"/>
              </a:spcAft>
              <a:buClr>
                <a:schemeClr val="lt1"/>
              </a:buClr>
              <a:buSzPts val="1100"/>
              <a:buChar char="-"/>
            </a:pPr>
            <a:r>
              <a:rPr lang="en" sz="1100">
                <a:solidFill>
                  <a:schemeClr val="lt1"/>
                </a:solidFill>
              </a:rPr>
              <a:t>2.) Compare the energy level vs average number of views.</a:t>
            </a:r>
            <a:endParaRPr sz="1100">
              <a:solidFill>
                <a:schemeClr val="lt1"/>
              </a:solidFill>
            </a:endParaRPr>
          </a:p>
          <a:p>
            <a:pPr indent="0" lvl="0" marL="0" rtl="0" algn="l">
              <a:lnSpc>
                <a:spcPct val="100000"/>
              </a:lnSpc>
              <a:spcBef>
                <a:spcPts val="0"/>
              </a:spcBef>
              <a:spcAft>
                <a:spcPts val="0"/>
              </a:spcAft>
              <a:buNone/>
            </a:pPr>
            <a:r>
              <a:t/>
            </a:r>
            <a:endParaRPr sz="1100">
              <a:solidFill>
                <a:schemeClr val="lt1"/>
              </a:solidFill>
            </a:endParaRPr>
          </a:p>
          <a:p>
            <a:pPr indent="0" lvl="0" marL="0" rtl="0" algn="l">
              <a:lnSpc>
                <a:spcPct val="100000"/>
              </a:lnSpc>
              <a:spcBef>
                <a:spcPts val="0"/>
              </a:spcBef>
              <a:spcAft>
                <a:spcPts val="0"/>
              </a:spcAft>
              <a:buNone/>
            </a:pPr>
            <a:r>
              <a:t/>
            </a:r>
            <a:endParaRPr sz="1100">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Conclusion: As expected, the higher the energy of the</a:t>
            </a:r>
            <a:endParaRPr>
              <a:solidFill>
                <a:schemeClr val="lt1"/>
              </a:solidFill>
            </a:endParaRPr>
          </a:p>
          <a:p>
            <a:pPr indent="0" lvl="0" marL="457200" rtl="0" algn="l">
              <a:spcBef>
                <a:spcPts val="0"/>
              </a:spcBef>
              <a:spcAft>
                <a:spcPts val="0"/>
              </a:spcAft>
              <a:buNone/>
            </a:pPr>
            <a:r>
              <a:rPr lang="en">
                <a:solidFill>
                  <a:schemeClr val="lt1"/>
                </a:solidFill>
              </a:rPr>
              <a:t>	          song, the higher the YouTube views.</a:t>
            </a:r>
            <a:endParaRPr>
              <a:solidFill>
                <a:schemeClr val="lt1"/>
              </a:solidFill>
            </a:endParaRPr>
          </a:p>
        </p:txBody>
      </p:sp>
      <p:pic>
        <p:nvPicPr>
          <p:cNvPr id="345" name="Google Shape;345;p22"/>
          <p:cNvPicPr preferRelativeResize="0"/>
          <p:nvPr/>
        </p:nvPicPr>
        <p:blipFill rotWithShape="1">
          <a:blip r:embed="rId3">
            <a:alphaModFix/>
          </a:blip>
          <a:srcRect b="0" l="0" r="8416" t="0"/>
          <a:stretch/>
        </p:blipFill>
        <p:spPr>
          <a:xfrm>
            <a:off x="6014575" y="4277750"/>
            <a:ext cx="2838126" cy="57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388625" y="1534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Spotify/YouTube Data Set</a:t>
            </a:r>
            <a:endParaRPr>
              <a:solidFill>
                <a:schemeClr val="lt1"/>
              </a:solidFill>
            </a:endParaRPr>
          </a:p>
          <a:p>
            <a:pPr indent="0" lvl="0" marL="0" rtl="0" algn="l">
              <a:spcBef>
                <a:spcPts val="0"/>
              </a:spcBef>
              <a:spcAft>
                <a:spcPts val="0"/>
              </a:spcAft>
              <a:buNone/>
            </a:pPr>
            <a:r>
              <a:t/>
            </a:r>
            <a:endParaRPr/>
          </a:p>
        </p:txBody>
      </p:sp>
      <p:sp>
        <p:nvSpPr>
          <p:cNvPr id="285" name="Google Shape;285;p14"/>
          <p:cNvSpPr txBox="1"/>
          <p:nvPr>
            <p:ph idx="1" type="body"/>
          </p:nvPr>
        </p:nvSpPr>
        <p:spPr>
          <a:xfrm>
            <a:off x="1303800" y="1374150"/>
            <a:ext cx="3430500" cy="376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This dataset contained 26 variables for a variety of songs collected from Spotify.</a:t>
            </a:r>
            <a:endParaRPr>
              <a:solidFill>
                <a:schemeClr val="lt1"/>
              </a:solidFill>
            </a:endParaRPr>
          </a:p>
          <a:p>
            <a:pPr indent="0" lvl="0" marL="0" rtl="0" algn="l">
              <a:spcBef>
                <a:spcPts val="1200"/>
              </a:spcBef>
              <a:spcAft>
                <a:spcPts val="0"/>
              </a:spcAft>
              <a:buNone/>
            </a:pPr>
            <a:r>
              <a:rPr lang="en">
                <a:solidFill>
                  <a:schemeClr val="lt1"/>
                </a:solidFill>
              </a:rPr>
              <a:t>Some of these variables include:</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Track name</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Artist</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Album Type</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Danceability</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Energy</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Key</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Loudness</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Speechiness</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Acousticness</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Instrumentalness</a:t>
            </a:r>
            <a:endParaRPr>
              <a:solidFill>
                <a:schemeClr val="lt1"/>
              </a:solidFill>
            </a:endParaRPr>
          </a:p>
        </p:txBody>
      </p:sp>
      <p:sp>
        <p:nvSpPr>
          <p:cNvPr id="286" name="Google Shape;286;p14"/>
          <p:cNvSpPr txBox="1"/>
          <p:nvPr>
            <p:ph idx="2" type="body"/>
          </p:nvPr>
        </p:nvSpPr>
        <p:spPr>
          <a:xfrm>
            <a:off x="4779500" y="1374150"/>
            <a:ext cx="3430500" cy="376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lt1"/>
                </a:solidFill>
              </a:rPr>
              <a:t>The variables I </a:t>
            </a:r>
            <a:r>
              <a:rPr lang="en" sz="1400" u="sng">
                <a:solidFill>
                  <a:schemeClr val="lt1"/>
                </a:solidFill>
              </a:rPr>
              <a:t>used</a:t>
            </a:r>
            <a:r>
              <a:rPr lang="en" sz="1400">
                <a:solidFill>
                  <a:schemeClr val="lt1"/>
                </a:solidFill>
              </a:rPr>
              <a:t> in my tests include:</a:t>
            </a:r>
            <a:endParaRPr sz="1400">
              <a:solidFill>
                <a:schemeClr val="lt1"/>
              </a:solidFill>
            </a:endParaRPr>
          </a:p>
          <a:p>
            <a:pPr indent="-317500" lvl="0" marL="457200" rtl="0" algn="l">
              <a:spcBef>
                <a:spcPts val="1200"/>
              </a:spcBef>
              <a:spcAft>
                <a:spcPts val="0"/>
              </a:spcAft>
              <a:buClr>
                <a:schemeClr val="lt1"/>
              </a:buClr>
              <a:buSzPts val="1400"/>
              <a:buChar char="-"/>
            </a:pPr>
            <a:r>
              <a:rPr lang="en" sz="1400">
                <a:solidFill>
                  <a:schemeClr val="lt1"/>
                </a:solidFill>
              </a:rPr>
              <a:t>YouTube Views</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Spotify Streams</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Album Type</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Energy</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Valence</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Speechiness</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Duration</a:t>
            </a:r>
            <a:endParaRPr sz="1400">
              <a:solidFill>
                <a:schemeClr val="lt1"/>
              </a:solidFill>
            </a:endParaRPr>
          </a:p>
          <a:p>
            <a:pPr indent="0" lvl="0" marL="0" rtl="0" algn="l">
              <a:spcBef>
                <a:spcPts val="1200"/>
              </a:spcBef>
              <a:spcAft>
                <a:spcPts val="1200"/>
              </a:spcAft>
              <a:buNone/>
            </a:pPr>
            <a:r>
              <a:rPr lang="en" sz="800">
                <a:solidFill>
                  <a:schemeClr val="lt1"/>
                </a:solidFill>
              </a:rPr>
              <a:t>Data Set: </a:t>
            </a:r>
            <a:r>
              <a:rPr lang="en" sz="800" u="sng">
                <a:solidFill>
                  <a:srgbClr val="EFEFEF"/>
                </a:solidFill>
                <a:hlinkClick r:id="rId3">
                  <a:extLst>
                    <a:ext uri="{A12FA001-AC4F-418D-AE19-62706E023703}">
                      <ahyp:hlinkClr val="tx"/>
                    </a:ext>
                  </a:extLst>
                </a:hlinkClick>
              </a:rPr>
              <a:t>https://www.kaggle.com/datasets/salvatorerastelli/spotify-and-youtube?resource=download</a:t>
            </a:r>
            <a:endParaRPr sz="800">
              <a:solidFill>
                <a:schemeClr val="lt1"/>
              </a:solidFill>
            </a:endParaRPr>
          </a:p>
        </p:txBody>
      </p:sp>
      <p:pic>
        <p:nvPicPr>
          <p:cNvPr id="287" name="Google Shape;287;p14"/>
          <p:cNvPicPr preferRelativeResize="0"/>
          <p:nvPr/>
        </p:nvPicPr>
        <p:blipFill>
          <a:blip r:embed="rId4">
            <a:alphaModFix/>
          </a:blip>
          <a:stretch>
            <a:fillRect/>
          </a:stretch>
        </p:blipFill>
        <p:spPr>
          <a:xfrm>
            <a:off x="7924800" y="3884925"/>
            <a:ext cx="1219200" cy="1258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Special Variable </a:t>
            </a:r>
            <a:r>
              <a:rPr lang="en" sz="3100">
                <a:solidFill>
                  <a:schemeClr val="lt1"/>
                </a:solidFill>
              </a:rPr>
              <a:t>#1</a:t>
            </a:r>
            <a:r>
              <a:rPr lang="en">
                <a:solidFill>
                  <a:schemeClr val="lt1"/>
                </a:solidFill>
              </a:rPr>
              <a:t>: Energy</a:t>
            </a:r>
            <a:endParaRPr>
              <a:solidFill>
                <a:schemeClr val="lt1"/>
              </a:solidFill>
            </a:endParaRPr>
          </a:p>
        </p:txBody>
      </p:sp>
      <p:sp>
        <p:nvSpPr>
          <p:cNvPr id="293" name="Google Shape;293;p15"/>
          <p:cNvSpPr txBox="1"/>
          <p:nvPr>
            <p:ph idx="1" type="body"/>
          </p:nvPr>
        </p:nvSpPr>
        <p:spPr>
          <a:xfrm>
            <a:off x="1303800" y="1484425"/>
            <a:ext cx="7030500" cy="343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Energy is predefined from the dataset and is a measure between 0.0 and 1.0.</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Represents a measure of intensity and activity usually attributed to songs that feel fast, loud, and noisy. </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The features used to define this variable are: dynamic range, perceived loudness, timbre, onset rate, and general entropy.</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Ex: Metal music would be on the higher spectrum while a Bach prelude would be on the lower spectrum.</a:t>
            </a:r>
            <a:endParaRPr>
              <a:solidFill>
                <a:schemeClr val="lt1"/>
              </a:solidFill>
            </a:endParaRPr>
          </a:p>
        </p:txBody>
      </p:sp>
      <p:pic>
        <p:nvPicPr>
          <p:cNvPr id="294" name="Google Shape;294;p15"/>
          <p:cNvPicPr preferRelativeResize="0"/>
          <p:nvPr/>
        </p:nvPicPr>
        <p:blipFill>
          <a:blip r:embed="rId3">
            <a:alphaModFix/>
          </a:blip>
          <a:stretch>
            <a:fillRect/>
          </a:stretch>
        </p:blipFill>
        <p:spPr>
          <a:xfrm>
            <a:off x="7129075" y="-33375"/>
            <a:ext cx="2014925" cy="201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Special Variable </a:t>
            </a:r>
            <a:r>
              <a:rPr lang="en" sz="3100">
                <a:solidFill>
                  <a:schemeClr val="lt1"/>
                </a:solidFill>
              </a:rPr>
              <a:t>#2</a:t>
            </a:r>
            <a:r>
              <a:rPr lang="en">
                <a:solidFill>
                  <a:schemeClr val="lt1"/>
                </a:solidFill>
              </a:rPr>
              <a:t>: Speechiness</a:t>
            </a:r>
            <a:endParaRPr>
              <a:solidFill>
                <a:schemeClr val="lt1"/>
              </a:solidFill>
            </a:endParaRPr>
          </a:p>
        </p:txBody>
      </p:sp>
      <p:sp>
        <p:nvSpPr>
          <p:cNvPr id="300" name="Google Shape;300;p16"/>
          <p:cNvSpPr txBox="1"/>
          <p:nvPr>
            <p:ph idx="1" type="body"/>
          </p:nvPr>
        </p:nvSpPr>
        <p:spPr>
          <a:xfrm>
            <a:off x="1303800" y="1484425"/>
            <a:ext cx="7030500" cy="343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Speechiness</a:t>
            </a:r>
            <a:r>
              <a:rPr lang="en">
                <a:solidFill>
                  <a:schemeClr val="lt1"/>
                </a:solidFill>
              </a:rPr>
              <a:t> is predefined from the dataset and is a measure between 0.0 and 1.0.</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Represents the more exclusively speech-like a song is.</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Songs with value 0.66 or above are most likely entirely words, 0.33 to 0.66 are typical songs with lyrics and music, and below 0.33 are fewer lyric songs or completely instrumental.</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Ex: Talk shows and audio books fit above the 0.66 range while rap music fits between the 0.33 to 0.66 range.</a:t>
            </a:r>
            <a:endParaRPr>
              <a:solidFill>
                <a:schemeClr val="lt1"/>
              </a:solidFill>
            </a:endParaRPr>
          </a:p>
        </p:txBody>
      </p:sp>
      <p:pic>
        <p:nvPicPr>
          <p:cNvPr id="301" name="Google Shape;301;p16"/>
          <p:cNvPicPr preferRelativeResize="0"/>
          <p:nvPr/>
        </p:nvPicPr>
        <p:blipFill>
          <a:blip r:embed="rId3">
            <a:alphaModFix/>
          </a:blip>
          <a:stretch>
            <a:fillRect/>
          </a:stretch>
        </p:blipFill>
        <p:spPr>
          <a:xfrm>
            <a:off x="7239000" y="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Special </a:t>
            </a:r>
            <a:r>
              <a:rPr lang="en">
                <a:solidFill>
                  <a:schemeClr val="lt1"/>
                </a:solidFill>
              </a:rPr>
              <a:t>Variable </a:t>
            </a:r>
            <a:r>
              <a:rPr lang="en" sz="3100">
                <a:solidFill>
                  <a:schemeClr val="lt1"/>
                </a:solidFill>
              </a:rPr>
              <a:t>#3</a:t>
            </a:r>
            <a:r>
              <a:rPr lang="en">
                <a:solidFill>
                  <a:schemeClr val="lt1"/>
                </a:solidFill>
              </a:rPr>
              <a:t>: Valence</a:t>
            </a:r>
            <a:endParaRPr>
              <a:solidFill>
                <a:schemeClr val="lt1"/>
              </a:solidFill>
            </a:endParaRPr>
          </a:p>
        </p:txBody>
      </p:sp>
      <p:sp>
        <p:nvSpPr>
          <p:cNvPr id="307" name="Google Shape;307;p17"/>
          <p:cNvSpPr txBox="1"/>
          <p:nvPr>
            <p:ph idx="1" type="body"/>
          </p:nvPr>
        </p:nvSpPr>
        <p:spPr>
          <a:xfrm>
            <a:off x="1303800" y="1484425"/>
            <a:ext cx="7030500" cy="343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Valence</a:t>
            </a:r>
            <a:r>
              <a:rPr lang="en">
                <a:solidFill>
                  <a:schemeClr val="lt1"/>
                </a:solidFill>
              </a:rPr>
              <a:t> is predefined from the dataset and is a measure between 0.0 and 1.0.</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Represents the musical positiveness.</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Happier cheerful tracks have more valence while sad or depressed tracks have lower valence.</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Ex: Music in major keys would score higher valence while minor keys would be have lower valence.</a:t>
            </a:r>
            <a:endParaRPr>
              <a:solidFill>
                <a:schemeClr val="lt1"/>
              </a:solidFill>
            </a:endParaRPr>
          </a:p>
        </p:txBody>
      </p:sp>
      <p:pic>
        <p:nvPicPr>
          <p:cNvPr id="308" name="Google Shape;308;p17"/>
          <p:cNvPicPr preferRelativeResize="0"/>
          <p:nvPr/>
        </p:nvPicPr>
        <p:blipFill>
          <a:blip r:embed="rId3">
            <a:alphaModFix/>
          </a:blip>
          <a:stretch>
            <a:fillRect/>
          </a:stretch>
        </p:blipFill>
        <p:spPr>
          <a:xfrm>
            <a:off x="7659125" y="111800"/>
            <a:ext cx="1372626" cy="1372626"/>
          </a:xfrm>
          <a:prstGeom prst="rect">
            <a:avLst/>
          </a:prstGeom>
          <a:noFill/>
          <a:ln>
            <a:noFill/>
          </a:ln>
        </p:spPr>
      </p:pic>
      <p:pic>
        <p:nvPicPr>
          <p:cNvPr id="309" name="Google Shape;309;p17"/>
          <p:cNvPicPr preferRelativeResize="0"/>
          <p:nvPr/>
        </p:nvPicPr>
        <p:blipFill>
          <a:blip r:embed="rId4">
            <a:alphaModFix/>
          </a:blip>
          <a:stretch>
            <a:fillRect/>
          </a:stretch>
        </p:blipFill>
        <p:spPr>
          <a:xfrm>
            <a:off x="85050" y="3711351"/>
            <a:ext cx="1372624" cy="1372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3" name="Shape 313"/>
        <p:cNvGrpSpPr/>
        <p:nvPr/>
      </p:nvGrpSpPr>
      <p:grpSpPr>
        <a:xfrm>
          <a:off x="0" y="0"/>
          <a:ext cx="0" cy="0"/>
          <a:chOff x="0" y="0"/>
          <a:chExt cx="0" cy="0"/>
        </a:xfrm>
      </p:grpSpPr>
      <p:sp>
        <p:nvSpPr>
          <p:cNvPr id="314" name="Google Shape;314;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Normal Variables</a:t>
            </a:r>
            <a:endParaRPr>
              <a:solidFill>
                <a:schemeClr val="lt1"/>
              </a:solidFill>
            </a:endParaRPr>
          </a:p>
        </p:txBody>
      </p:sp>
      <p:sp>
        <p:nvSpPr>
          <p:cNvPr id="315" name="Google Shape;315;p18"/>
          <p:cNvSpPr txBox="1"/>
          <p:nvPr>
            <p:ph idx="1" type="body"/>
          </p:nvPr>
        </p:nvSpPr>
        <p:spPr>
          <a:xfrm>
            <a:off x="1303800" y="1530800"/>
            <a:ext cx="7030500" cy="33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Normal Variables are data generated directly from Spotify or YouTube analytics.</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YouTube Views:  the number of times a video has been viewed.</a:t>
            </a:r>
            <a:endParaRPr>
              <a:solidFill>
                <a:schemeClr val="lt1"/>
              </a:solidFill>
            </a:endParaRPr>
          </a:p>
          <a:p>
            <a:pPr indent="0" lvl="0" marL="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Spotify Streams:  the number of times a song has been played.</a:t>
            </a:r>
            <a:endParaRPr>
              <a:solidFill>
                <a:schemeClr val="lt1"/>
              </a:solidFill>
            </a:endParaRPr>
          </a:p>
          <a:p>
            <a:pPr indent="0" lvl="0" marL="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Album Type:  the type of album the song belongs to, i.e. single, compilation, album.</a:t>
            </a:r>
            <a:endParaRPr>
              <a:solidFill>
                <a:schemeClr val="lt1"/>
              </a:solidFill>
            </a:endParaRPr>
          </a:p>
          <a:p>
            <a:pPr indent="0" lvl="0" marL="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Duration:  the duration of the song in milliseconds.</a:t>
            </a:r>
            <a:endParaRPr>
              <a:solidFill>
                <a:schemeClr val="lt1"/>
              </a:solidFill>
            </a:endParaRPr>
          </a:p>
        </p:txBody>
      </p:sp>
      <p:pic>
        <p:nvPicPr>
          <p:cNvPr id="316" name="Google Shape;316;p18"/>
          <p:cNvPicPr preferRelativeResize="0"/>
          <p:nvPr/>
        </p:nvPicPr>
        <p:blipFill>
          <a:blip r:embed="rId3">
            <a:alphaModFix/>
          </a:blip>
          <a:stretch>
            <a:fillRect/>
          </a:stretch>
        </p:blipFill>
        <p:spPr>
          <a:xfrm>
            <a:off x="4639700" y="462975"/>
            <a:ext cx="838550" cy="83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Test 1: Valence vs Spotify Streams</a:t>
            </a:r>
            <a:endParaRPr>
              <a:solidFill>
                <a:schemeClr val="lt1"/>
              </a:solidFill>
            </a:endParaRPr>
          </a:p>
        </p:txBody>
      </p:sp>
      <p:sp>
        <p:nvSpPr>
          <p:cNvPr id="322" name="Google Shape;322;p19"/>
          <p:cNvSpPr txBox="1"/>
          <p:nvPr>
            <p:ph idx="1" type="body"/>
          </p:nvPr>
        </p:nvSpPr>
        <p:spPr>
          <a:xfrm>
            <a:off x="1303800" y="1530800"/>
            <a:ext cx="7030500" cy="33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Initial Hypothesis:  People tend to listen to music to cheer up or set themselves in a certain mood, therefore, cheerful sounding songs should have more streams than those that sound more dark and depressing.</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Test Steps:</a:t>
            </a:r>
            <a:endParaRPr>
              <a:solidFill>
                <a:schemeClr val="lt1"/>
              </a:solidFill>
            </a:endParaRPr>
          </a:p>
          <a:p>
            <a:pPr indent="-298450" lvl="1" marL="914400" rtl="0" algn="l">
              <a:lnSpc>
                <a:spcPct val="100000"/>
              </a:lnSpc>
              <a:spcBef>
                <a:spcPts val="0"/>
              </a:spcBef>
              <a:spcAft>
                <a:spcPts val="0"/>
              </a:spcAft>
              <a:buClr>
                <a:schemeClr val="lt1"/>
              </a:buClr>
              <a:buSzPts val="1100"/>
              <a:buChar char="-"/>
            </a:pPr>
            <a:r>
              <a:rPr lang="en">
                <a:solidFill>
                  <a:schemeClr val="lt1"/>
                </a:solidFill>
              </a:rPr>
              <a:t>1.) Separate valence levels into three categories: </a:t>
            </a:r>
            <a:endParaRPr>
              <a:solidFill>
                <a:schemeClr val="lt1"/>
              </a:solidFill>
            </a:endParaRPr>
          </a:p>
          <a:p>
            <a:pPr indent="0" lvl="0" marL="0" rtl="0" algn="l">
              <a:lnSpc>
                <a:spcPct val="115000"/>
              </a:lnSpc>
              <a:spcBef>
                <a:spcPts val="0"/>
              </a:spcBef>
              <a:spcAft>
                <a:spcPts val="0"/>
              </a:spcAft>
              <a:buNone/>
            </a:pPr>
            <a:r>
              <a:rPr lang="en">
                <a:solidFill>
                  <a:schemeClr val="lt1"/>
                </a:solidFill>
              </a:rPr>
              <a:t>		</a:t>
            </a:r>
            <a:r>
              <a:rPr lang="en" sz="1100">
                <a:solidFill>
                  <a:schemeClr val="lt1"/>
                </a:solidFill>
              </a:rPr>
              <a:t>     high, medium, and low.</a:t>
            </a:r>
            <a:endParaRPr sz="1100">
              <a:solidFill>
                <a:schemeClr val="lt1"/>
              </a:solidFill>
            </a:endParaRPr>
          </a:p>
          <a:p>
            <a:pPr indent="-298450" lvl="0" marL="914400" rtl="0" algn="l">
              <a:lnSpc>
                <a:spcPct val="100000"/>
              </a:lnSpc>
              <a:spcBef>
                <a:spcPts val="0"/>
              </a:spcBef>
              <a:spcAft>
                <a:spcPts val="0"/>
              </a:spcAft>
              <a:buClr>
                <a:schemeClr val="lt1"/>
              </a:buClr>
              <a:buSzPts val="1100"/>
              <a:buChar char="-"/>
            </a:pPr>
            <a:r>
              <a:rPr lang="en" sz="1100">
                <a:solidFill>
                  <a:schemeClr val="lt1"/>
                </a:solidFill>
              </a:rPr>
              <a:t>2.) Compare the average Spotify streams in each category.</a:t>
            </a:r>
            <a:endParaRPr sz="1100">
              <a:solidFill>
                <a:schemeClr val="lt1"/>
              </a:solidFill>
            </a:endParaRPr>
          </a:p>
          <a:p>
            <a:pPr indent="0" lvl="0" marL="0" rtl="0" algn="l">
              <a:lnSpc>
                <a:spcPct val="100000"/>
              </a:lnSpc>
              <a:spcBef>
                <a:spcPts val="0"/>
              </a:spcBef>
              <a:spcAft>
                <a:spcPts val="0"/>
              </a:spcAft>
              <a:buNone/>
            </a:pPr>
            <a:r>
              <a:t/>
            </a:r>
            <a:endParaRPr sz="1100">
              <a:solidFill>
                <a:schemeClr val="lt1"/>
              </a:solidFill>
            </a:endParaRPr>
          </a:p>
          <a:p>
            <a:pPr indent="0" lvl="0" marL="0" rtl="0" algn="l">
              <a:lnSpc>
                <a:spcPct val="100000"/>
              </a:lnSpc>
              <a:spcBef>
                <a:spcPts val="0"/>
              </a:spcBef>
              <a:spcAft>
                <a:spcPts val="0"/>
              </a:spcAft>
              <a:buNone/>
            </a:pPr>
            <a:r>
              <a:t/>
            </a:r>
            <a:endParaRPr sz="1100">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Conclusion: Surprisingly, people tend to listen to songs that</a:t>
            </a:r>
            <a:endParaRPr>
              <a:solidFill>
                <a:schemeClr val="lt1"/>
              </a:solidFill>
            </a:endParaRPr>
          </a:p>
          <a:p>
            <a:pPr indent="0" lvl="0" marL="914400" rtl="0" algn="l">
              <a:spcBef>
                <a:spcPts val="0"/>
              </a:spcBef>
              <a:spcAft>
                <a:spcPts val="0"/>
              </a:spcAft>
              <a:buNone/>
            </a:pPr>
            <a:r>
              <a:rPr lang="en">
                <a:solidFill>
                  <a:schemeClr val="lt1"/>
                </a:solidFill>
              </a:rPr>
              <a:t>          are more on the darker side instead.</a:t>
            </a:r>
            <a:endParaRPr>
              <a:solidFill>
                <a:schemeClr val="lt1"/>
              </a:solidFill>
            </a:endParaRPr>
          </a:p>
        </p:txBody>
      </p:sp>
      <p:pic>
        <p:nvPicPr>
          <p:cNvPr id="323" name="Google Shape;323;p19"/>
          <p:cNvPicPr preferRelativeResize="0"/>
          <p:nvPr/>
        </p:nvPicPr>
        <p:blipFill>
          <a:blip r:embed="rId3">
            <a:alphaModFix/>
          </a:blip>
          <a:stretch>
            <a:fillRect/>
          </a:stretch>
        </p:blipFill>
        <p:spPr>
          <a:xfrm>
            <a:off x="6285025" y="2186500"/>
            <a:ext cx="2806250" cy="290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7" name="Shape 327"/>
        <p:cNvGrpSpPr/>
        <p:nvPr/>
      </p:nvGrpSpPr>
      <p:grpSpPr>
        <a:xfrm>
          <a:off x="0" y="0"/>
          <a:ext cx="0" cy="0"/>
          <a:chOff x="0" y="0"/>
          <a:chExt cx="0" cy="0"/>
        </a:xfrm>
      </p:grpSpPr>
      <p:sp>
        <p:nvSpPr>
          <p:cNvPr id="328" name="Google Shape;32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Test 2: Speechiness vs Spotify Streams</a:t>
            </a:r>
            <a:endParaRPr>
              <a:solidFill>
                <a:schemeClr val="lt1"/>
              </a:solidFill>
            </a:endParaRPr>
          </a:p>
        </p:txBody>
      </p:sp>
      <p:sp>
        <p:nvSpPr>
          <p:cNvPr id="329" name="Google Shape;329;p20"/>
          <p:cNvSpPr txBox="1"/>
          <p:nvPr>
            <p:ph idx="1" type="body"/>
          </p:nvPr>
        </p:nvSpPr>
        <p:spPr>
          <a:xfrm>
            <a:off x="1303800" y="1530800"/>
            <a:ext cx="7030500" cy="33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Initial Hypothesis:  Mainstream music is usually pop or rap, therefore popular songs should be somewhat in the middle in terms of speechiness (around 0.33 to 0.66).</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Test Steps:</a:t>
            </a:r>
            <a:endParaRPr>
              <a:solidFill>
                <a:schemeClr val="lt1"/>
              </a:solidFill>
            </a:endParaRPr>
          </a:p>
          <a:p>
            <a:pPr indent="-298450" lvl="1" marL="914400" rtl="0" algn="l">
              <a:lnSpc>
                <a:spcPct val="100000"/>
              </a:lnSpc>
              <a:spcBef>
                <a:spcPts val="0"/>
              </a:spcBef>
              <a:spcAft>
                <a:spcPts val="0"/>
              </a:spcAft>
              <a:buClr>
                <a:schemeClr val="lt1"/>
              </a:buClr>
              <a:buSzPts val="1100"/>
              <a:buChar char="-"/>
            </a:pPr>
            <a:r>
              <a:rPr lang="en">
                <a:solidFill>
                  <a:schemeClr val="lt1"/>
                </a:solidFill>
              </a:rPr>
              <a:t>1.) Remove the outliers from number of streams.</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298450" lvl="0" marL="914400" rtl="0" algn="l">
              <a:lnSpc>
                <a:spcPct val="100000"/>
              </a:lnSpc>
              <a:spcBef>
                <a:spcPts val="0"/>
              </a:spcBef>
              <a:spcAft>
                <a:spcPts val="0"/>
              </a:spcAft>
              <a:buClr>
                <a:schemeClr val="lt1"/>
              </a:buClr>
              <a:buSzPts val="1100"/>
              <a:buChar char="-"/>
            </a:pPr>
            <a:r>
              <a:rPr lang="en" sz="1100">
                <a:solidFill>
                  <a:schemeClr val="lt1"/>
                </a:solidFill>
              </a:rPr>
              <a:t>2.) Compare the speechiness vs number streams.</a:t>
            </a:r>
            <a:endParaRPr sz="1100">
              <a:solidFill>
                <a:schemeClr val="lt1"/>
              </a:solidFill>
            </a:endParaRPr>
          </a:p>
          <a:p>
            <a:pPr indent="0" lvl="0" marL="0" rtl="0" algn="l">
              <a:lnSpc>
                <a:spcPct val="100000"/>
              </a:lnSpc>
              <a:spcBef>
                <a:spcPts val="0"/>
              </a:spcBef>
              <a:spcAft>
                <a:spcPts val="0"/>
              </a:spcAft>
              <a:buNone/>
            </a:pPr>
            <a:r>
              <a:t/>
            </a:r>
            <a:endParaRPr sz="1100">
              <a:solidFill>
                <a:schemeClr val="lt1"/>
              </a:solidFill>
            </a:endParaRPr>
          </a:p>
          <a:p>
            <a:pPr indent="0" lvl="0" marL="0" rtl="0" algn="l">
              <a:lnSpc>
                <a:spcPct val="100000"/>
              </a:lnSpc>
              <a:spcBef>
                <a:spcPts val="0"/>
              </a:spcBef>
              <a:spcAft>
                <a:spcPts val="0"/>
              </a:spcAft>
              <a:buNone/>
            </a:pPr>
            <a:r>
              <a:t/>
            </a:r>
            <a:endParaRPr sz="1100">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Conclusion: Surprisingly, a majority of the most streamed</a:t>
            </a:r>
            <a:endParaRPr>
              <a:solidFill>
                <a:schemeClr val="lt1"/>
              </a:solidFill>
            </a:endParaRPr>
          </a:p>
          <a:p>
            <a:pPr indent="0" lvl="0" marL="914400" rtl="0" algn="l">
              <a:spcBef>
                <a:spcPts val="0"/>
              </a:spcBef>
              <a:spcAft>
                <a:spcPts val="0"/>
              </a:spcAft>
              <a:buNone/>
            </a:pPr>
            <a:r>
              <a:rPr lang="en">
                <a:solidFill>
                  <a:schemeClr val="lt1"/>
                </a:solidFill>
              </a:rPr>
              <a:t>          songs are ones with fewer lyrics between</a:t>
            </a:r>
            <a:endParaRPr>
              <a:solidFill>
                <a:schemeClr val="lt1"/>
              </a:solidFill>
            </a:endParaRPr>
          </a:p>
          <a:p>
            <a:pPr indent="0" lvl="0" marL="914400" rtl="0" algn="l">
              <a:spcBef>
                <a:spcPts val="0"/>
              </a:spcBef>
              <a:spcAft>
                <a:spcPts val="0"/>
              </a:spcAft>
              <a:buNone/>
            </a:pPr>
            <a:r>
              <a:rPr lang="en">
                <a:solidFill>
                  <a:schemeClr val="lt1"/>
                </a:solidFill>
              </a:rPr>
              <a:t>          Around 0.02 to 0.30. </a:t>
            </a:r>
            <a:endParaRPr>
              <a:solidFill>
                <a:schemeClr val="lt1"/>
              </a:solidFill>
            </a:endParaRPr>
          </a:p>
        </p:txBody>
      </p:sp>
      <p:pic>
        <p:nvPicPr>
          <p:cNvPr id="330" name="Google Shape;330;p20"/>
          <p:cNvPicPr preferRelativeResize="0"/>
          <p:nvPr/>
        </p:nvPicPr>
        <p:blipFill>
          <a:blip r:embed="rId3">
            <a:alphaModFix/>
          </a:blip>
          <a:stretch>
            <a:fillRect/>
          </a:stretch>
        </p:blipFill>
        <p:spPr>
          <a:xfrm>
            <a:off x="6323046" y="2206050"/>
            <a:ext cx="2752925" cy="2869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Test 3: Duration vs Album Type</a:t>
            </a:r>
            <a:endParaRPr>
              <a:solidFill>
                <a:schemeClr val="lt1"/>
              </a:solidFill>
            </a:endParaRPr>
          </a:p>
        </p:txBody>
      </p:sp>
      <p:sp>
        <p:nvSpPr>
          <p:cNvPr id="336" name="Google Shape;336;p21"/>
          <p:cNvSpPr txBox="1"/>
          <p:nvPr>
            <p:ph idx="1" type="body"/>
          </p:nvPr>
        </p:nvSpPr>
        <p:spPr>
          <a:xfrm>
            <a:off x="1303800" y="1530800"/>
            <a:ext cx="5049000" cy="33255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chemeClr val="lt1"/>
              </a:buClr>
              <a:buSzPct val="100000"/>
              <a:buChar char="-"/>
            </a:pPr>
            <a:r>
              <a:rPr lang="en">
                <a:solidFill>
                  <a:schemeClr val="lt1"/>
                </a:solidFill>
              </a:rPr>
              <a:t>Initial Hypothesis:  Different album types should have </a:t>
            </a:r>
            <a:r>
              <a:rPr lang="en">
                <a:solidFill>
                  <a:schemeClr val="lt1"/>
                </a:solidFill>
              </a:rPr>
              <a:t>different</a:t>
            </a:r>
            <a:r>
              <a:rPr lang="en">
                <a:solidFill>
                  <a:schemeClr val="lt1"/>
                </a:solidFill>
              </a:rPr>
              <a:t> song lengths. Songs in an album should be shorter while songs as a single should typically be longer than their counterparts.</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04958" lvl="0" marL="457200" rtl="0" algn="l">
              <a:spcBef>
                <a:spcPts val="1200"/>
              </a:spcBef>
              <a:spcAft>
                <a:spcPts val="0"/>
              </a:spcAft>
              <a:buClr>
                <a:schemeClr val="lt1"/>
              </a:buClr>
              <a:buSzPct val="100000"/>
              <a:buChar char="-"/>
            </a:pPr>
            <a:r>
              <a:rPr lang="en">
                <a:solidFill>
                  <a:schemeClr val="lt1"/>
                </a:solidFill>
              </a:rPr>
              <a:t>Test Steps:</a:t>
            </a:r>
            <a:endParaRPr>
              <a:solidFill>
                <a:schemeClr val="lt1"/>
              </a:solidFill>
            </a:endParaRPr>
          </a:p>
          <a:p>
            <a:pPr indent="-293211" lvl="1" marL="914400" rtl="0" algn="l">
              <a:lnSpc>
                <a:spcPct val="100000"/>
              </a:lnSpc>
              <a:spcBef>
                <a:spcPts val="0"/>
              </a:spcBef>
              <a:spcAft>
                <a:spcPts val="0"/>
              </a:spcAft>
              <a:buClr>
                <a:schemeClr val="lt1"/>
              </a:buClr>
              <a:buSzPct val="100000"/>
              <a:buChar char="-"/>
            </a:pPr>
            <a:r>
              <a:rPr lang="en">
                <a:solidFill>
                  <a:schemeClr val="lt1"/>
                </a:solidFill>
              </a:rPr>
              <a:t>1.) </a:t>
            </a:r>
            <a:r>
              <a:rPr lang="en">
                <a:solidFill>
                  <a:schemeClr val="lt1"/>
                </a:solidFill>
              </a:rPr>
              <a:t>Separate durations into minute categories: </a:t>
            </a:r>
            <a:endParaRPr>
              <a:solidFill>
                <a:schemeClr val="lt1"/>
              </a:solidFill>
            </a:endParaRPr>
          </a:p>
          <a:p>
            <a:pPr indent="0" lvl="0" marL="0" rtl="0" algn="l">
              <a:spcBef>
                <a:spcPts val="0"/>
              </a:spcBef>
              <a:spcAft>
                <a:spcPts val="0"/>
              </a:spcAft>
              <a:buNone/>
            </a:pPr>
            <a:r>
              <a:rPr lang="en">
                <a:solidFill>
                  <a:schemeClr val="lt1"/>
                </a:solidFill>
              </a:rPr>
              <a:t>		</a:t>
            </a:r>
            <a:r>
              <a:rPr lang="en" sz="1100">
                <a:solidFill>
                  <a:schemeClr val="lt1"/>
                </a:solidFill>
              </a:rPr>
              <a:t>     4m, 3m, 2m and 0m.</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293211" lvl="0" marL="914400" rtl="0" algn="l">
              <a:lnSpc>
                <a:spcPct val="100000"/>
              </a:lnSpc>
              <a:spcBef>
                <a:spcPts val="0"/>
              </a:spcBef>
              <a:spcAft>
                <a:spcPts val="0"/>
              </a:spcAft>
              <a:buClr>
                <a:schemeClr val="lt1"/>
              </a:buClr>
              <a:buSzPct val="100000"/>
              <a:buChar char="-"/>
            </a:pPr>
            <a:r>
              <a:rPr lang="en" sz="1100">
                <a:solidFill>
                  <a:schemeClr val="lt1"/>
                </a:solidFill>
              </a:rPr>
              <a:t>2.) Compare the durations vs album types.</a:t>
            </a:r>
            <a:endParaRPr sz="1100">
              <a:solidFill>
                <a:schemeClr val="lt1"/>
              </a:solidFill>
            </a:endParaRPr>
          </a:p>
          <a:p>
            <a:pPr indent="0" lvl="0" marL="0" rtl="0" algn="l">
              <a:lnSpc>
                <a:spcPct val="100000"/>
              </a:lnSpc>
              <a:spcBef>
                <a:spcPts val="0"/>
              </a:spcBef>
              <a:spcAft>
                <a:spcPts val="0"/>
              </a:spcAft>
              <a:buNone/>
            </a:pPr>
            <a:r>
              <a:t/>
            </a:r>
            <a:endParaRPr sz="1100">
              <a:solidFill>
                <a:schemeClr val="lt1"/>
              </a:solidFill>
            </a:endParaRPr>
          </a:p>
          <a:p>
            <a:pPr indent="0" lvl="0" marL="0" rtl="0" algn="l">
              <a:lnSpc>
                <a:spcPct val="100000"/>
              </a:lnSpc>
              <a:spcBef>
                <a:spcPts val="0"/>
              </a:spcBef>
              <a:spcAft>
                <a:spcPts val="0"/>
              </a:spcAft>
              <a:buNone/>
            </a:pPr>
            <a:r>
              <a:t/>
            </a:r>
            <a:endParaRPr sz="1100">
              <a:solidFill>
                <a:schemeClr val="lt1"/>
              </a:solidFill>
            </a:endParaRPr>
          </a:p>
          <a:p>
            <a:pPr indent="-304958" lvl="0" marL="457200" rtl="0" algn="l">
              <a:spcBef>
                <a:spcPts val="0"/>
              </a:spcBef>
              <a:spcAft>
                <a:spcPts val="0"/>
              </a:spcAft>
              <a:buClr>
                <a:schemeClr val="lt1"/>
              </a:buClr>
              <a:buSzPct val="100000"/>
              <a:buChar char="-"/>
            </a:pPr>
            <a:r>
              <a:rPr lang="en">
                <a:solidFill>
                  <a:schemeClr val="lt1"/>
                </a:solidFill>
              </a:rPr>
              <a:t>Conclusion: Interestingly, album songs were the only songs 	          that were less than 1 minute long, but at the</a:t>
            </a:r>
            <a:endParaRPr>
              <a:solidFill>
                <a:schemeClr val="lt1"/>
              </a:solidFill>
            </a:endParaRPr>
          </a:p>
          <a:p>
            <a:pPr indent="0" lvl="0" marL="457200" rtl="0" algn="l">
              <a:spcBef>
                <a:spcPts val="0"/>
              </a:spcBef>
              <a:spcAft>
                <a:spcPts val="0"/>
              </a:spcAft>
              <a:buNone/>
            </a:pPr>
            <a:r>
              <a:rPr lang="en">
                <a:solidFill>
                  <a:schemeClr val="lt1"/>
                </a:solidFill>
              </a:rPr>
              <a:t>                     same time, they were the songs with the most</a:t>
            </a:r>
            <a:endParaRPr>
              <a:solidFill>
                <a:schemeClr val="lt1"/>
              </a:solidFill>
            </a:endParaRPr>
          </a:p>
          <a:p>
            <a:pPr indent="0" lvl="0" marL="914400" rtl="0" algn="l">
              <a:spcBef>
                <a:spcPts val="0"/>
              </a:spcBef>
              <a:spcAft>
                <a:spcPts val="0"/>
              </a:spcAft>
              <a:buNone/>
            </a:pPr>
            <a:r>
              <a:rPr lang="en">
                <a:solidFill>
                  <a:schemeClr val="lt1"/>
                </a:solidFill>
              </a:rPr>
              <a:t>          4 minute songs. Therefore it’s inconclusive to</a:t>
            </a:r>
            <a:endParaRPr>
              <a:solidFill>
                <a:schemeClr val="lt1"/>
              </a:solidFill>
            </a:endParaRPr>
          </a:p>
          <a:p>
            <a:pPr indent="0" lvl="0" marL="914400" rtl="0" algn="l">
              <a:spcBef>
                <a:spcPts val="0"/>
              </a:spcBef>
              <a:spcAft>
                <a:spcPts val="0"/>
              </a:spcAft>
              <a:buNone/>
            </a:pPr>
            <a:r>
              <a:rPr lang="en">
                <a:solidFill>
                  <a:schemeClr val="lt1"/>
                </a:solidFill>
              </a:rPr>
              <a:t>          say that typically singles are longer than</a:t>
            </a:r>
            <a:endParaRPr>
              <a:solidFill>
                <a:schemeClr val="lt1"/>
              </a:solidFill>
            </a:endParaRPr>
          </a:p>
          <a:p>
            <a:pPr indent="0" lvl="0" marL="0" rtl="0" algn="l">
              <a:spcBef>
                <a:spcPts val="0"/>
              </a:spcBef>
              <a:spcAft>
                <a:spcPts val="0"/>
              </a:spcAft>
              <a:buNone/>
            </a:pPr>
            <a:r>
              <a:rPr lang="en">
                <a:solidFill>
                  <a:schemeClr val="lt1"/>
                </a:solidFill>
              </a:rPr>
              <a:t>                                 album songs.</a:t>
            </a:r>
            <a:endParaRPr>
              <a:solidFill>
                <a:schemeClr val="lt1"/>
              </a:solidFill>
            </a:endParaRPr>
          </a:p>
        </p:txBody>
      </p:sp>
      <p:pic>
        <p:nvPicPr>
          <p:cNvPr id="337" name="Google Shape;337;p21"/>
          <p:cNvPicPr preferRelativeResize="0"/>
          <p:nvPr/>
        </p:nvPicPr>
        <p:blipFill>
          <a:blip r:embed="rId3">
            <a:alphaModFix/>
          </a:blip>
          <a:stretch>
            <a:fillRect/>
          </a:stretch>
        </p:blipFill>
        <p:spPr>
          <a:xfrm>
            <a:off x="6352852" y="2213400"/>
            <a:ext cx="2727251" cy="2856826"/>
          </a:xfrm>
          <a:prstGeom prst="rect">
            <a:avLst/>
          </a:prstGeom>
          <a:noFill/>
          <a:ln>
            <a:noFill/>
          </a:ln>
        </p:spPr>
      </p:pic>
      <p:pic>
        <p:nvPicPr>
          <p:cNvPr id="338" name="Google Shape;338;p21"/>
          <p:cNvPicPr preferRelativeResize="0"/>
          <p:nvPr/>
        </p:nvPicPr>
        <p:blipFill>
          <a:blip r:embed="rId4">
            <a:alphaModFix/>
          </a:blip>
          <a:stretch>
            <a:fillRect/>
          </a:stretch>
        </p:blipFill>
        <p:spPr>
          <a:xfrm>
            <a:off x="6712514" y="1307375"/>
            <a:ext cx="2007925" cy="90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