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54"/>
  </p:notesMasterIdLst>
  <p:handoutMasterIdLst>
    <p:handoutMasterId r:id="rId55"/>
  </p:handoutMasterIdLst>
  <p:sldIdLst>
    <p:sldId id="462" r:id="rId14"/>
    <p:sldId id="463" r:id="rId15"/>
    <p:sldId id="468" r:id="rId16"/>
    <p:sldId id="471" r:id="rId17"/>
    <p:sldId id="480" r:id="rId18"/>
    <p:sldId id="481" r:id="rId19"/>
    <p:sldId id="482" r:id="rId20"/>
    <p:sldId id="472" r:id="rId21"/>
    <p:sldId id="465" r:id="rId22"/>
    <p:sldId id="473" r:id="rId23"/>
    <p:sldId id="483" r:id="rId24"/>
    <p:sldId id="474" r:id="rId25"/>
    <p:sldId id="475" r:id="rId26"/>
    <p:sldId id="476" r:id="rId27"/>
    <p:sldId id="489" r:id="rId28"/>
    <p:sldId id="484" r:id="rId29"/>
    <p:sldId id="485" r:id="rId30"/>
    <p:sldId id="488" r:id="rId31"/>
    <p:sldId id="490" r:id="rId32"/>
    <p:sldId id="491" r:id="rId33"/>
    <p:sldId id="498" r:id="rId34"/>
    <p:sldId id="499" r:id="rId35"/>
    <p:sldId id="500" r:id="rId36"/>
    <p:sldId id="501" r:id="rId37"/>
    <p:sldId id="502" r:id="rId38"/>
    <p:sldId id="503" r:id="rId39"/>
    <p:sldId id="507" r:id="rId40"/>
    <p:sldId id="508" r:id="rId41"/>
    <p:sldId id="509" r:id="rId42"/>
    <p:sldId id="478" r:id="rId43"/>
    <p:sldId id="477" r:id="rId44"/>
    <p:sldId id="479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26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463"/>
            <p14:sldId id="468"/>
            <p14:sldId id="471"/>
            <p14:sldId id="480"/>
            <p14:sldId id="481"/>
            <p14:sldId id="482"/>
            <p14:sldId id="472"/>
            <p14:sldId id="465"/>
            <p14:sldId id="473"/>
            <p14:sldId id="483"/>
            <p14:sldId id="474"/>
            <p14:sldId id="475"/>
            <p14:sldId id="476"/>
            <p14:sldId id="489"/>
            <p14:sldId id="484"/>
            <p14:sldId id="485"/>
            <p14:sldId id="488"/>
            <p14:sldId id="490"/>
            <p14:sldId id="491"/>
            <p14:sldId id="498"/>
            <p14:sldId id="499"/>
            <p14:sldId id="500"/>
            <p14:sldId id="501"/>
            <p14:sldId id="502"/>
            <p14:sldId id="503"/>
            <p14:sldId id="507"/>
            <p14:sldId id="508"/>
            <p14:sldId id="509"/>
            <p14:sldId id="478"/>
            <p14:sldId id="477"/>
            <p14:sldId id="479"/>
            <p14:sldId id="511"/>
            <p14:sldId id="512"/>
            <p14:sldId id="513"/>
            <p14:sldId id="514"/>
            <p14:sldId id="515"/>
            <p14:sldId id="516"/>
            <p14:sldId id="51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935"/>
    <a:srgbClr val="FFFFE4"/>
    <a:srgbClr val="AD2B26"/>
    <a:srgbClr val="49504F"/>
    <a:srgbClr val="B70006"/>
    <a:srgbClr val="919191"/>
    <a:srgbClr val="333333"/>
    <a:srgbClr val="FFFFFF"/>
    <a:srgbClr val="B6020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1405" autoAdjust="0"/>
  </p:normalViewPr>
  <p:slideViewPr>
    <p:cSldViewPr snapToGrid="0">
      <p:cViewPr varScale="1">
        <p:scale>
          <a:sx n="61" d="100"/>
          <a:sy n="61" d="100"/>
        </p:scale>
        <p:origin x="9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tableStyles" Target="tableStyle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dex.html" TargetMode="External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jetbrains.com/zh-cn/idea/download/#section=window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7.xml"/><Relationship Id="rId6" Type="http://schemas.openxmlformats.org/officeDocument/2006/relationships/hyperlink" Target="https://www.eclipse.org/downloads/packages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7.xml"/><Relationship Id="rId6" Type="http://schemas.openxmlformats.org/officeDocument/2006/relationships/hyperlink" Target="https://www.jetbrains.com/zh-cn/idea/download/#section=windows" TargetMode="External"/><Relationship Id="rId5" Type="http://schemas.openxmlformats.org/officeDocument/2006/relationships/hyperlink" Target="https://www.eclipse.org/downloads/packages/" TargetMode="External"/><Relationship Id="rId4" Type="http://schemas.openxmlformats.org/officeDocument/2006/relationships/hyperlink" Target="https://code.visualstudio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6C13C-D2BF-4C9D-890B-67FF24174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速成篇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640C85-C012-EFD9-BE6A-C8D37B8C1FED}"/>
              </a:ext>
            </a:extLst>
          </p:cNvPr>
          <p:cNvSpPr txBox="1"/>
          <p:nvPr/>
        </p:nvSpPr>
        <p:spPr>
          <a:xfrm>
            <a:off x="4872690" y="2517395"/>
            <a:ext cx="460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2"/>
              </a:rPr>
              <a:t>Oracle | Cloud Applications and Cloud Platform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8C53E0-72BF-79DD-A7E7-1548CB7C1E14}"/>
              </a:ext>
            </a:extLst>
          </p:cNvPr>
          <p:cNvSpPr txBox="1"/>
          <p:nvPr/>
        </p:nvSpPr>
        <p:spPr>
          <a:xfrm>
            <a:off x="3636578" y="2517395"/>
            <a:ext cx="2228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Oracle</a:t>
            </a:r>
            <a:r>
              <a:rPr lang="zh-CN" altLang="en-US" dirty="0"/>
              <a:t>官网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842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EFAED6-7DAF-6C64-8157-7A3D18378993}"/>
              </a:ext>
            </a:extLst>
          </p:cNvPr>
          <p:cNvSpPr txBox="1"/>
          <p:nvPr/>
        </p:nvSpPr>
        <p:spPr>
          <a:xfrm>
            <a:off x="3541986" y="2549030"/>
            <a:ext cx="5309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两个环境变量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3010B6-2C63-3F85-7F87-60116E75C55D}"/>
              </a:ext>
            </a:extLst>
          </p:cNvPr>
          <p:cNvSpPr/>
          <p:nvPr/>
        </p:nvSpPr>
        <p:spPr>
          <a:xfrm>
            <a:off x="3603921" y="3170405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1546A8-F806-2215-E28D-EFC51E355ED3}"/>
              </a:ext>
            </a:extLst>
          </p:cNvPr>
          <p:cNvSpPr/>
          <p:nvPr/>
        </p:nvSpPr>
        <p:spPr>
          <a:xfrm>
            <a:off x="3603921" y="3970416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JAVA_HOME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94A985-0D1D-E1FF-C392-0935AD875D05}"/>
              </a:ext>
            </a:extLst>
          </p:cNvPr>
          <p:cNvSpPr txBox="1"/>
          <p:nvPr/>
        </p:nvSpPr>
        <p:spPr>
          <a:xfrm>
            <a:off x="5353578" y="3275111"/>
            <a:ext cx="425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要添加 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可执行文件（包括开发工具）所在目录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392F2B-D1E5-B1B0-F307-438FA37B7DF9}"/>
              </a:ext>
            </a:extLst>
          </p:cNvPr>
          <p:cNvSpPr txBox="1"/>
          <p:nvPr/>
        </p:nvSpPr>
        <p:spPr>
          <a:xfrm>
            <a:off x="5353578" y="4071838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要设置 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JDK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所在目录</a:t>
            </a:r>
          </a:p>
        </p:txBody>
      </p:sp>
    </p:spTree>
    <p:extLst>
      <p:ext uri="{BB962C8B-B14F-4D97-AF65-F5344CB8AC3E}">
        <p14:creationId xmlns:p14="http://schemas.microsoft.com/office/powerpoint/2010/main" val="44694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4540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341648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417122-8FE8-18F6-913E-EB82CE35AB69}"/>
              </a:ext>
            </a:extLst>
          </p:cNvPr>
          <p:cNvSpPr txBox="1"/>
          <p:nvPr/>
        </p:nvSpPr>
        <p:spPr>
          <a:xfrm>
            <a:off x="5496910" y="2002493"/>
            <a:ext cx="5877333" cy="3523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Edwardian Script ITC" panose="030303020407070D0804" pitchFamily="66" charset="0"/>
              </a:rPr>
              <a:t>1.A robot may not injure a human being or, through inaction, allow a human being to come to harm.</a:t>
            </a:r>
            <a:br>
              <a:rPr lang="en-US" altLang="zh-CN" sz="2800" dirty="0">
                <a:latin typeface="Edwardian Script ITC" panose="030303020407070D0804" pitchFamily="66" charset="0"/>
              </a:rPr>
            </a:br>
            <a:br>
              <a:rPr lang="en-US" altLang="zh-CN" sz="2800" dirty="0">
                <a:latin typeface="Edwardian Script ITC" panose="030303020407070D0804" pitchFamily="66" charset="0"/>
              </a:rPr>
            </a:br>
            <a:r>
              <a:rPr lang="en-US" altLang="zh-CN" sz="2800" b="0" i="0" dirty="0">
                <a:solidFill>
                  <a:srgbClr val="333333"/>
                </a:solidFill>
                <a:effectLst/>
                <a:latin typeface="Edwardian Script ITC" panose="030303020407070D0804" pitchFamily="66" charset="0"/>
              </a:rPr>
              <a:t>2.A robot must obey orders given it by human beings except where such orders would conflict with the First Law.</a:t>
            </a:r>
            <a:br>
              <a:rPr lang="en-US" altLang="zh-CN" sz="2800" dirty="0">
                <a:latin typeface="Edwardian Script ITC" panose="030303020407070D0804" pitchFamily="66" charset="0"/>
              </a:rPr>
            </a:br>
            <a:br>
              <a:rPr lang="en-US" altLang="zh-CN" sz="2800" dirty="0">
                <a:latin typeface="Edwardian Script ITC" panose="030303020407070D0804" pitchFamily="66" charset="0"/>
              </a:rPr>
            </a:br>
            <a:r>
              <a:rPr lang="en-US" altLang="zh-CN" sz="2800" b="0" i="0" dirty="0">
                <a:solidFill>
                  <a:srgbClr val="333333"/>
                </a:solidFill>
                <a:effectLst/>
                <a:latin typeface="Edwardian Script ITC" panose="030303020407070D0804" pitchFamily="66" charset="0"/>
              </a:rPr>
              <a:t>3.A robot must protect its own existence as long as such protection does not conflict with the First or Second Law.</a:t>
            </a:r>
            <a:endParaRPr lang="zh-CN" altLang="en-US" sz="2800" dirty="0">
              <a:latin typeface="Edwardian Script ITC" panose="030303020407070D08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CADE07-A909-B9EF-F5C0-037CA18D53A2}"/>
              </a:ext>
            </a:extLst>
          </p:cNvPr>
          <p:cNvSpPr txBox="1"/>
          <p:nvPr/>
        </p:nvSpPr>
        <p:spPr>
          <a:xfrm>
            <a:off x="5496909" y="2893620"/>
            <a:ext cx="58773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机器人不得伤害人类，或者通过不作为，允许人类受到伤害。</a:t>
            </a: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i="1" dirty="0">
              <a:solidFill>
                <a:srgbClr val="333333"/>
              </a:solidFill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i="1" dirty="0">
              <a:solidFill>
                <a:srgbClr val="333333"/>
              </a:solidFill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i="1" dirty="0">
              <a:solidFill>
                <a:srgbClr val="333333"/>
              </a:solidFill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机器人必须服从人类的命令，除非这些命令与第一定律相冲突。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i="1" dirty="0">
              <a:solidFill>
                <a:srgbClr val="333333"/>
              </a:solidFill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i="1" dirty="0">
              <a:solidFill>
                <a:srgbClr val="333333"/>
              </a:solidFill>
              <a:latin typeface="Open Sans" panose="020B0606030504020204" pitchFamily="34" charset="0"/>
              <a:ea typeface="Alibaba PuHuiTi B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机器人必须保护自己的存在，只要这种保护不与第一法或第二定律相冲突。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D5F25F-4137-1512-2C4D-47B55B706D93}"/>
              </a:ext>
            </a:extLst>
          </p:cNvPr>
          <p:cNvSpPr txBox="1"/>
          <p:nvPr/>
        </p:nvSpPr>
        <p:spPr>
          <a:xfrm>
            <a:off x="2564524" y="2027206"/>
            <a:ext cx="26486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Alibaba PuHuiTi B"/>
              </a:rPr>
              <a:t>Hello</a:t>
            </a:r>
            <a:r>
              <a:rPr lang="en-US" altLang="zh-CN" dirty="0">
                <a:ea typeface="Alibaba PuHuiTi B"/>
              </a:rPr>
              <a:t>, </a:t>
            </a:r>
            <a:r>
              <a:rPr lang="zh-CN" altLang="en-US" dirty="0">
                <a:ea typeface="Alibaba PuHuiTi B"/>
              </a:rPr>
              <a:t>world</a:t>
            </a:r>
            <a:endParaRPr lang="en-US" altLang="zh-CN" dirty="0">
              <a:ea typeface="Alibaba PuHuiTi B"/>
            </a:endParaRPr>
          </a:p>
          <a:p>
            <a:r>
              <a:rPr lang="zh-CN" altLang="en-US" sz="1600" dirty="0">
                <a:ea typeface="Alibaba PuHuiTi B"/>
              </a:rPr>
              <a:t>目标是</a:t>
            </a:r>
            <a:r>
              <a:rPr lang="zh-CN" altLang="en-US" sz="1600" b="1" dirty="0">
                <a:solidFill>
                  <a:srgbClr val="FF0000"/>
                </a:solidFill>
                <a:ea typeface="Alibaba PuHuiTi B"/>
              </a:rPr>
              <a:t>命令</a:t>
            </a:r>
            <a:r>
              <a:rPr lang="zh-CN" altLang="en-US" sz="1600" dirty="0">
                <a:ea typeface="Alibaba PuHuiTi B"/>
              </a:rPr>
              <a:t> jvm，在程序窗口输出一行问候语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CD2473-DA2E-6308-6F6C-0A35BF6B2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81" y="2994307"/>
            <a:ext cx="2817695" cy="2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CE47FB-592A-0C24-5C15-D6750B61AAA7}"/>
              </a:ext>
            </a:extLst>
          </p:cNvPr>
          <p:cNvSpPr/>
          <p:nvPr/>
        </p:nvSpPr>
        <p:spPr>
          <a:xfrm>
            <a:off x="3754070" y="2002493"/>
            <a:ext cx="1577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对象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70E207-2719-78C0-6C99-1669DB4A98FD}"/>
              </a:ext>
            </a:extLst>
          </p:cNvPr>
          <p:cNvSpPr/>
          <p:nvPr/>
        </p:nvSpPr>
        <p:spPr>
          <a:xfrm>
            <a:off x="6882467" y="20024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13672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7A609E-E315-B2D1-60D5-45EF6137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65" y="2269144"/>
            <a:ext cx="2562225" cy="2343150"/>
          </a:xfrm>
          <a:prstGeom prst="rect">
            <a:avLst/>
          </a:prstGeom>
        </p:spPr>
      </p:pic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5E6B600C-B21A-9AAF-EDDC-381BCFF64CE8}"/>
              </a:ext>
            </a:extLst>
          </p:cNvPr>
          <p:cNvSpPr/>
          <p:nvPr/>
        </p:nvSpPr>
        <p:spPr>
          <a:xfrm>
            <a:off x="4436495" y="1635452"/>
            <a:ext cx="3130953" cy="1194560"/>
          </a:xfrm>
          <a:prstGeom prst="cloudCallo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我是对象，但我不知道下一步该做啥，来命令我啊</a:t>
            </a:r>
          </a:p>
        </p:txBody>
      </p:sp>
    </p:spTree>
    <p:extLst>
      <p:ext uri="{BB962C8B-B14F-4D97-AF65-F5344CB8AC3E}">
        <p14:creationId xmlns:p14="http://schemas.microsoft.com/office/powerpoint/2010/main" val="96252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D25966-F844-A9F8-6774-030326B5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12" y="3058024"/>
            <a:ext cx="3633409" cy="15262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3ED8A9-546F-F294-BA68-DD957A79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65" y="2269144"/>
            <a:ext cx="2562225" cy="2343150"/>
          </a:xfrm>
          <a:prstGeom prst="rect">
            <a:avLst/>
          </a:prstGeom>
        </p:spPr>
      </p:pic>
      <p:sp>
        <p:nvSpPr>
          <p:cNvPr id="8" name="箭头: 虚尾 7">
            <a:extLst>
              <a:ext uri="{FF2B5EF4-FFF2-40B4-BE49-F238E27FC236}">
                <a16:creationId xmlns:a16="http://schemas.microsoft.com/office/drawing/2014/main" id="{D666D87B-FFD2-2B26-8FEC-61B19EDA08CD}"/>
              </a:ext>
            </a:extLst>
          </p:cNvPr>
          <p:cNvSpPr/>
          <p:nvPr/>
        </p:nvSpPr>
        <p:spPr>
          <a:xfrm>
            <a:off x="5528441" y="3678621"/>
            <a:ext cx="1240221" cy="659696"/>
          </a:xfrm>
          <a:prstGeom prst="strip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趴下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CC4D1452-1228-5676-EFFF-4253BF0E4163}"/>
              </a:ext>
            </a:extLst>
          </p:cNvPr>
          <p:cNvSpPr/>
          <p:nvPr/>
        </p:nvSpPr>
        <p:spPr>
          <a:xfrm>
            <a:off x="8220220" y="2340462"/>
            <a:ext cx="1734648" cy="804860"/>
          </a:xfrm>
          <a:prstGeom prst="cloudCallo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乖乖趴下</a:t>
            </a:r>
          </a:p>
        </p:txBody>
      </p:sp>
    </p:spTree>
    <p:extLst>
      <p:ext uri="{BB962C8B-B14F-4D97-AF65-F5344CB8AC3E}">
        <p14:creationId xmlns:p14="http://schemas.microsoft.com/office/powerpoint/2010/main" val="17197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3ED8A9-546F-F294-BA68-DD957A79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65" y="2269144"/>
            <a:ext cx="2562225" cy="2343150"/>
          </a:xfrm>
          <a:prstGeom prst="rect">
            <a:avLst/>
          </a:prstGeom>
        </p:spPr>
      </p:pic>
      <p:sp>
        <p:nvSpPr>
          <p:cNvPr id="8" name="箭头: 虚尾 7">
            <a:extLst>
              <a:ext uri="{FF2B5EF4-FFF2-40B4-BE49-F238E27FC236}">
                <a16:creationId xmlns:a16="http://schemas.microsoft.com/office/drawing/2014/main" id="{D666D87B-FFD2-2B26-8FEC-61B19EDA08CD}"/>
              </a:ext>
            </a:extLst>
          </p:cNvPr>
          <p:cNvSpPr/>
          <p:nvPr/>
        </p:nvSpPr>
        <p:spPr>
          <a:xfrm>
            <a:off x="5528441" y="3678621"/>
            <a:ext cx="1240221" cy="659696"/>
          </a:xfrm>
          <a:prstGeom prst="strip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吃饭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199EFF-5493-2A07-B475-C6231E08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88" y="2720230"/>
            <a:ext cx="2052473" cy="1618087"/>
          </a:xfrm>
          <a:prstGeom prst="rect">
            <a:avLst/>
          </a:prstGeom>
        </p:spPr>
      </p:pic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7B60ABE3-1272-F3F4-6EBC-B87EE3F52E06}"/>
              </a:ext>
            </a:extLst>
          </p:cNvPr>
          <p:cNvSpPr/>
          <p:nvPr/>
        </p:nvSpPr>
        <p:spPr>
          <a:xfrm>
            <a:off x="8614577" y="1923429"/>
            <a:ext cx="1734648" cy="804860"/>
          </a:xfrm>
          <a:prstGeom prst="cloudCallo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乖乖吃饭</a:t>
            </a:r>
          </a:p>
        </p:txBody>
      </p:sp>
    </p:spTree>
    <p:extLst>
      <p:ext uri="{BB962C8B-B14F-4D97-AF65-F5344CB8AC3E}">
        <p14:creationId xmlns:p14="http://schemas.microsoft.com/office/powerpoint/2010/main" val="364439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4"/>
            <a:ext cx="1639614" cy="23358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9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53689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3"/>
            <a:ext cx="4529958" cy="39778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34C464-5AEA-514F-6CC8-98B405558AE7}"/>
              </a:ext>
            </a:extLst>
          </p:cNvPr>
          <p:cNvSpPr/>
          <p:nvPr/>
        </p:nvSpPr>
        <p:spPr>
          <a:xfrm>
            <a:off x="3287110" y="4240333"/>
            <a:ext cx="3640127" cy="1307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B {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D23510-89F0-8F96-9005-EBC11C0D5A69}"/>
              </a:ext>
            </a:extLst>
          </p:cNvPr>
          <p:cNvSpPr/>
          <p:nvPr/>
        </p:nvSpPr>
        <p:spPr>
          <a:xfrm>
            <a:off x="3291237" y="2654128"/>
            <a:ext cx="3636000" cy="131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4647A-0153-5871-C865-924BD684A1D7}"/>
              </a:ext>
            </a:extLst>
          </p:cNvPr>
          <p:cNvSpPr/>
          <p:nvPr/>
        </p:nvSpPr>
        <p:spPr>
          <a:xfrm>
            <a:off x="3309734" y="2670485"/>
            <a:ext cx="35009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180B4A-002E-5077-CAC5-3BE7272A757A}"/>
              </a:ext>
            </a:extLst>
          </p:cNvPr>
          <p:cNvSpPr/>
          <p:nvPr/>
        </p:nvSpPr>
        <p:spPr>
          <a:xfrm>
            <a:off x="3302534" y="3296256"/>
            <a:ext cx="35081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95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3"/>
            <a:ext cx="4529958" cy="39778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D23510-89F0-8F96-9005-EBC11C0D5A69}"/>
              </a:ext>
            </a:extLst>
          </p:cNvPr>
          <p:cNvSpPr/>
          <p:nvPr/>
        </p:nvSpPr>
        <p:spPr>
          <a:xfrm>
            <a:off x="3291237" y="2654127"/>
            <a:ext cx="3636000" cy="2937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4647A-0153-5871-C865-924BD684A1D7}"/>
              </a:ext>
            </a:extLst>
          </p:cNvPr>
          <p:cNvSpPr/>
          <p:nvPr/>
        </p:nvSpPr>
        <p:spPr>
          <a:xfrm>
            <a:off x="3309734" y="2670485"/>
            <a:ext cx="35009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180B4A-002E-5077-CAC5-3BE7272A757A}"/>
              </a:ext>
            </a:extLst>
          </p:cNvPr>
          <p:cNvSpPr/>
          <p:nvPr/>
        </p:nvSpPr>
        <p:spPr>
          <a:xfrm>
            <a:off x="3309734" y="4815021"/>
            <a:ext cx="35081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08EA6F-74F4-BE2F-FB07-3783D37793DF}"/>
              </a:ext>
            </a:extLst>
          </p:cNvPr>
          <p:cNvSpPr/>
          <p:nvPr/>
        </p:nvSpPr>
        <p:spPr>
          <a:xfrm>
            <a:off x="3654969" y="3168993"/>
            <a:ext cx="2903487" cy="488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方法</a:t>
            </a:r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1() {                                                 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FA2BC-29E5-49DB-FA67-9F3B0EE5ED37}"/>
              </a:ext>
            </a:extLst>
          </p:cNvPr>
          <p:cNvSpPr/>
          <p:nvPr/>
        </p:nvSpPr>
        <p:spPr>
          <a:xfrm>
            <a:off x="3654965" y="4570724"/>
            <a:ext cx="2903487" cy="488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入口方法</a:t>
            </a:r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() {                                          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612035-455A-C48C-20AE-F50B0995891D}"/>
              </a:ext>
            </a:extLst>
          </p:cNvPr>
          <p:cNvSpPr/>
          <p:nvPr/>
        </p:nvSpPr>
        <p:spPr>
          <a:xfrm>
            <a:off x="3654965" y="3849723"/>
            <a:ext cx="2903487" cy="488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方法</a:t>
            </a:r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2() {             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73435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3"/>
            <a:ext cx="4529958" cy="39778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D23510-89F0-8F96-9005-EBC11C0D5A69}"/>
              </a:ext>
            </a:extLst>
          </p:cNvPr>
          <p:cNvSpPr/>
          <p:nvPr/>
        </p:nvSpPr>
        <p:spPr>
          <a:xfrm>
            <a:off x="3291237" y="2654127"/>
            <a:ext cx="3636000" cy="2937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4647A-0153-5871-C865-924BD684A1D7}"/>
              </a:ext>
            </a:extLst>
          </p:cNvPr>
          <p:cNvSpPr/>
          <p:nvPr/>
        </p:nvSpPr>
        <p:spPr>
          <a:xfrm>
            <a:off x="3309734" y="2670485"/>
            <a:ext cx="35009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180B4A-002E-5077-CAC5-3BE7272A757A}"/>
              </a:ext>
            </a:extLst>
          </p:cNvPr>
          <p:cNvSpPr/>
          <p:nvPr/>
        </p:nvSpPr>
        <p:spPr>
          <a:xfrm>
            <a:off x="3309734" y="4815021"/>
            <a:ext cx="35081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FA2BC-29E5-49DB-FA67-9F3B0EE5ED37}"/>
              </a:ext>
            </a:extLst>
          </p:cNvPr>
          <p:cNvSpPr/>
          <p:nvPr/>
        </p:nvSpPr>
        <p:spPr>
          <a:xfrm>
            <a:off x="3654965" y="3132705"/>
            <a:ext cx="2903487" cy="19266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入口方法</a:t>
            </a:r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() {      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3867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3"/>
            <a:ext cx="4529958" cy="39778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D23510-89F0-8F96-9005-EBC11C0D5A69}"/>
              </a:ext>
            </a:extLst>
          </p:cNvPr>
          <p:cNvSpPr/>
          <p:nvPr/>
        </p:nvSpPr>
        <p:spPr>
          <a:xfrm>
            <a:off x="3291237" y="2654127"/>
            <a:ext cx="3636000" cy="2937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4647A-0153-5871-C865-924BD684A1D7}"/>
              </a:ext>
            </a:extLst>
          </p:cNvPr>
          <p:cNvSpPr/>
          <p:nvPr/>
        </p:nvSpPr>
        <p:spPr>
          <a:xfrm>
            <a:off x="3309734" y="2670485"/>
            <a:ext cx="35009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180B4A-002E-5077-CAC5-3BE7272A757A}"/>
              </a:ext>
            </a:extLst>
          </p:cNvPr>
          <p:cNvSpPr/>
          <p:nvPr/>
        </p:nvSpPr>
        <p:spPr>
          <a:xfrm>
            <a:off x="3309734" y="4815021"/>
            <a:ext cx="35081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FA2BC-29E5-49DB-FA67-9F3B0EE5ED37}"/>
              </a:ext>
            </a:extLst>
          </p:cNvPr>
          <p:cNvSpPr/>
          <p:nvPr/>
        </p:nvSpPr>
        <p:spPr>
          <a:xfrm>
            <a:off x="3654965" y="3132705"/>
            <a:ext cx="2903487" cy="19266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public static void main(String[] </a:t>
            </a:r>
            <a:r>
              <a:rPr lang="en-US" altLang="zh-CN" sz="1400" dirty="0" err="1">
                <a:solidFill>
                  <a:schemeClr val="tx1"/>
                </a:solidFill>
                <a:ea typeface="Alibaba PuHuiTi B"/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) {</a:t>
            </a: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938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3"/>
            <a:ext cx="4529958" cy="39778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D23510-89F0-8F96-9005-EBC11C0D5A69}"/>
              </a:ext>
            </a:extLst>
          </p:cNvPr>
          <p:cNvSpPr/>
          <p:nvPr/>
        </p:nvSpPr>
        <p:spPr>
          <a:xfrm>
            <a:off x="3291237" y="2654127"/>
            <a:ext cx="3636000" cy="2937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4647A-0153-5871-C865-924BD684A1D7}"/>
              </a:ext>
            </a:extLst>
          </p:cNvPr>
          <p:cNvSpPr/>
          <p:nvPr/>
        </p:nvSpPr>
        <p:spPr>
          <a:xfrm>
            <a:off x="3309734" y="2670485"/>
            <a:ext cx="35009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180B4A-002E-5077-CAC5-3BE7272A757A}"/>
              </a:ext>
            </a:extLst>
          </p:cNvPr>
          <p:cNvSpPr/>
          <p:nvPr/>
        </p:nvSpPr>
        <p:spPr>
          <a:xfrm>
            <a:off x="3309734" y="4815021"/>
            <a:ext cx="3508169" cy="6472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9FA2BC-29E5-49DB-FA67-9F3B0EE5ED37}"/>
              </a:ext>
            </a:extLst>
          </p:cNvPr>
          <p:cNvSpPr/>
          <p:nvPr/>
        </p:nvSpPr>
        <p:spPr>
          <a:xfrm>
            <a:off x="3654965" y="3132705"/>
            <a:ext cx="2903487" cy="19266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public static void main(String[] </a:t>
            </a:r>
            <a:r>
              <a:rPr lang="en-US" altLang="zh-CN" sz="1400" dirty="0" err="1">
                <a:solidFill>
                  <a:schemeClr val="tx1"/>
                </a:solidFill>
                <a:ea typeface="Alibaba PuHuiTi B"/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) {</a:t>
            </a: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endParaRPr lang="en-US" altLang="zh-CN" sz="1400" dirty="0">
              <a:solidFill>
                <a:schemeClr val="tx1"/>
              </a:solidFill>
              <a:ea typeface="Alibaba PuHuiTi B"/>
            </a:endParaRPr>
          </a:p>
          <a:p>
            <a:r>
              <a:rPr lang="en-US" altLang="zh-CN" sz="1400" dirty="0">
                <a:solidFill>
                  <a:schemeClr val="tx1"/>
                </a:solidFill>
                <a:ea typeface="Alibaba PuHuiTi B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4327A1-6C9D-5855-0BDE-9BE7123FC976}"/>
              </a:ext>
            </a:extLst>
          </p:cNvPr>
          <p:cNvSpPr/>
          <p:nvPr/>
        </p:nvSpPr>
        <p:spPr>
          <a:xfrm>
            <a:off x="3782404" y="3851626"/>
            <a:ext cx="2648607" cy="425052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  <a:ea typeface="Alibaba PuHuiTi B"/>
              </a:rPr>
              <a:t>System.out.println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ea typeface="Alibaba PuHuiTi B"/>
              </a:rPr>
              <a:t>("Hello, world");</a:t>
            </a:r>
          </a:p>
        </p:txBody>
      </p:sp>
    </p:spTree>
    <p:extLst>
      <p:ext uri="{BB962C8B-B14F-4D97-AF65-F5344CB8AC3E}">
        <p14:creationId xmlns:p14="http://schemas.microsoft.com/office/powerpoint/2010/main" val="2135338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4"/>
            <a:ext cx="1639614" cy="23358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66E580-CBF3-FC39-4233-14C8107F62FD}"/>
              </a:ext>
            </a:extLst>
          </p:cNvPr>
          <p:cNvSpPr/>
          <p:nvPr/>
        </p:nvSpPr>
        <p:spPr>
          <a:xfrm>
            <a:off x="3049498" y="2726223"/>
            <a:ext cx="1207191" cy="13517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27142-F590-D3BA-DA9D-838325655130}"/>
              </a:ext>
            </a:extLst>
          </p:cNvPr>
          <p:cNvSpPr/>
          <p:nvPr/>
        </p:nvSpPr>
        <p:spPr>
          <a:xfrm>
            <a:off x="3065910" y="2791608"/>
            <a:ext cx="1162359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1FC621-B179-2A01-641F-E1F838BE5AEB}"/>
              </a:ext>
            </a:extLst>
          </p:cNvPr>
          <p:cNvSpPr/>
          <p:nvPr/>
        </p:nvSpPr>
        <p:spPr>
          <a:xfrm>
            <a:off x="3065910" y="3738287"/>
            <a:ext cx="1164750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09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4"/>
            <a:ext cx="1639614" cy="23358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66E580-CBF3-FC39-4233-14C8107F62FD}"/>
              </a:ext>
            </a:extLst>
          </p:cNvPr>
          <p:cNvSpPr/>
          <p:nvPr/>
        </p:nvSpPr>
        <p:spPr>
          <a:xfrm>
            <a:off x="3049498" y="2726223"/>
            <a:ext cx="1207191" cy="13517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27142-F590-D3BA-DA9D-838325655130}"/>
              </a:ext>
            </a:extLst>
          </p:cNvPr>
          <p:cNvSpPr/>
          <p:nvPr/>
        </p:nvSpPr>
        <p:spPr>
          <a:xfrm>
            <a:off x="3065910" y="2791608"/>
            <a:ext cx="1162359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1FC621-B179-2A01-641F-E1F838BE5AEB}"/>
              </a:ext>
            </a:extLst>
          </p:cNvPr>
          <p:cNvSpPr/>
          <p:nvPr/>
        </p:nvSpPr>
        <p:spPr>
          <a:xfrm>
            <a:off x="3065910" y="3738287"/>
            <a:ext cx="1164750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E172957C-1CF7-D9FA-2520-6C1972B163D2}"/>
              </a:ext>
            </a:extLst>
          </p:cNvPr>
          <p:cNvSpPr/>
          <p:nvPr/>
        </p:nvSpPr>
        <p:spPr>
          <a:xfrm>
            <a:off x="4601758" y="2804847"/>
            <a:ext cx="1509121" cy="637392"/>
          </a:xfrm>
          <a:prstGeom prst="strip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javac</a:t>
            </a:r>
            <a:r>
              <a:rPr lang="zh-CN" altLang="en-US" dirty="0"/>
              <a:t>编译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346120-CADF-2C60-631F-C7E8F23B88DC}"/>
              </a:ext>
            </a:extLst>
          </p:cNvPr>
          <p:cNvSpPr/>
          <p:nvPr/>
        </p:nvSpPr>
        <p:spPr>
          <a:xfrm>
            <a:off x="9719265" y="2002494"/>
            <a:ext cx="1639614" cy="23358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1034C6-EE3D-8BD8-D734-6D04F85D2C66}"/>
              </a:ext>
            </a:extLst>
          </p:cNvPr>
          <p:cNvSpPr/>
          <p:nvPr/>
        </p:nvSpPr>
        <p:spPr>
          <a:xfrm>
            <a:off x="6273274" y="2002494"/>
            <a:ext cx="1639614" cy="233582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A.class</a:t>
            </a:r>
            <a:r>
              <a:rPr lang="en-US" altLang="zh-CN" dirty="0">
                <a:solidFill>
                  <a:schemeClr val="accent6"/>
                </a:solidFill>
              </a:rPr>
              <a:t>_</a:t>
            </a:r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17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4"/>
            <a:ext cx="1639614" cy="23358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66E580-CBF3-FC39-4233-14C8107F62FD}"/>
              </a:ext>
            </a:extLst>
          </p:cNvPr>
          <p:cNvSpPr/>
          <p:nvPr/>
        </p:nvSpPr>
        <p:spPr>
          <a:xfrm>
            <a:off x="3049498" y="2726223"/>
            <a:ext cx="1207191" cy="13517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27142-F590-D3BA-DA9D-838325655130}"/>
              </a:ext>
            </a:extLst>
          </p:cNvPr>
          <p:cNvSpPr/>
          <p:nvPr/>
        </p:nvSpPr>
        <p:spPr>
          <a:xfrm>
            <a:off x="3065910" y="2791608"/>
            <a:ext cx="1162359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1FC621-B179-2A01-641F-E1F838BE5AEB}"/>
              </a:ext>
            </a:extLst>
          </p:cNvPr>
          <p:cNvSpPr/>
          <p:nvPr/>
        </p:nvSpPr>
        <p:spPr>
          <a:xfrm>
            <a:off x="3065910" y="3738287"/>
            <a:ext cx="1164750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E172957C-1CF7-D9FA-2520-6C1972B163D2}"/>
              </a:ext>
            </a:extLst>
          </p:cNvPr>
          <p:cNvSpPr/>
          <p:nvPr/>
        </p:nvSpPr>
        <p:spPr>
          <a:xfrm>
            <a:off x="4601758" y="2804847"/>
            <a:ext cx="1509121" cy="637392"/>
          </a:xfrm>
          <a:prstGeom prst="strip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javac</a:t>
            </a:r>
            <a:r>
              <a:rPr lang="zh-CN" altLang="en-US" dirty="0"/>
              <a:t>编译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A65CE-B833-B628-E142-8F57F5CF9AC0}"/>
              </a:ext>
            </a:extLst>
          </p:cNvPr>
          <p:cNvSpPr/>
          <p:nvPr/>
        </p:nvSpPr>
        <p:spPr>
          <a:xfrm>
            <a:off x="6275458" y="2002493"/>
            <a:ext cx="1639614" cy="233582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A.class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346120-CADF-2C60-631F-C7E8F23B88DC}"/>
              </a:ext>
            </a:extLst>
          </p:cNvPr>
          <p:cNvSpPr/>
          <p:nvPr/>
        </p:nvSpPr>
        <p:spPr>
          <a:xfrm>
            <a:off x="9719265" y="2002494"/>
            <a:ext cx="1639614" cy="23358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8C5352-0C6B-C4EF-BFC7-BE9F8892C60D}"/>
              </a:ext>
            </a:extLst>
          </p:cNvPr>
          <p:cNvSpPr/>
          <p:nvPr/>
        </p:nvSpPr>
        <p:spPr>
          <a:xfrm>
            <a:off x="6275458" y="2002493"/>
            <a:ext cx="1639614" cy="233582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A.class</a:t>
            </a:r>
            <a:r>
              <a:rPr lang="en-US" altLang="zh-CN" dirty="0">
                <a:solidFill>
                  <a:schemeClr val="accent6"/>
                </a:solidFill>
              </a:rPr>
              <a:t>_</a:t>
            </a:r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50D3C800-D68E-F5D8-3758-423000D9BCD6}"/>
              </a:ext>
            </a:extLst>
          </p:cNvPr>
          <p:cNvSpPr/>
          <p:nvPr/>
        </p:nvSpPr>
        <p:spPr>
          <a:xfrm>
            <a:off x="8075283" y="2761108"/>
            <a:ext cx="1509121" cy="637392"/>
          </a:xfrm>
          <a:prstGeom prst="strip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112214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0CF7A-EBC8-8A59-C7D4-8511D8873537}"/>
              </a:ext>
            </a:extLst>
          </p:cNvPr>
          <p:cNvSpPr/>
          <p:nvPr/>
        </p:nvSpPr>
        <p:spPr>
          <a:xfrm>
            <a:off x="2827283" y="2002494"/>
            <a:ext cx="1639614" cy="23358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  <a:r>
              <a:rPr lang="en-US" altLang="zh-CN" dirty="0"/>
              <a:t>.java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66E580-CBF3-FC39-4233-14C8107F62FD}"/>
              </a:ext>
            </a:extLst>
          </p:cNvPr>
          <p:cNvSpPr/>
          <p:nvPr/>
        </p:nvSpPr>
        <p:spPr>
          <a:xfrm>
            <a:off x="3049498" y="2726223"/>
            <a:ext cx="1207191" cy="13517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27142-F590-D3BA-DA9D-838325655130}"/>
              </a:ext>
            </a:extLst>
          </p:cNvPr>
          <p:cNvSpPr/>
          <p:nvPr/>
        </p:nvSpPr>
        <p:spPr>
          <a:xfrm>
            <a:off x="3065910" y="2791608"/>
            <a:ext cx="1162359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A {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1FC621-B179-2A01-641F-E1F838BE5AEB}"/>
              </a:ext>
            </a:extLst>
          </p:cNvPr>
          <p:cNvSpPr/>
          <p:nvPr/>
        </p:nvSpPr>
        <p:spPr>
          <a:xfrm>
            <a:off x="3065910" y="3738287"/>
            <a:ext cx="1164750" cy="297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E172957C-1CF7-D9FA-2520-6C1972B163D2}"/>
              </a:ext>
            </a:extLst>
          </p:cNvPr>
          <p:cNvSpPr/>
          <p:nvPr/>
        </p:nvSpPr>
        <p:spPr>
          <a:xfrm>
            <a:off x="4601758" y="2804847"/>
            <a:ext cx="1509121" cy="637392"/>
          </a:xfrm>
          <a:prstGeom prst="strip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javac</a:t>
            </a:r>
            <a:r>
              <a:rPr lang="zh-CN" altLang="en-US" dirty="0"/>
              <a:t>编译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346120-CADF-2C60-631F-C7E8F23B88DC}"/>
              </a:ext>
            </a:extLst>
          </p:cNvPr>
          <p:cNvSpPr/>
          <p:nvPr/>
        </p:nvSpPr>
        <p:spPr>
          <a:xfrm>
            <a:off x="9719265" y="2002494"/>
            <a:ext cx="1639614" cy="23358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8C5352-0C6B-C4EF-BFC7-BE9F8892C60D}"/>
              </a:ext>
            </a:extLst>
          </p:cNvPr>
          <p:cNvSpPr/>
          <p:nvPr/>
        </p:nvSpPr>
        <p:spPr>
          <a:xfrm>
            <a:off x="6273274" y="2002494"/>
            <a:ext cx="1639614" cy="233582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A.class</a:t>
            </a:r>
            <a:r>
              <a:rPr lang="en-US" altLang="zh-CN" dirty="0">
                <a:solidFill>
                  <a:schemeClr val="accent6"/>
                </a:solidFill>
              </a:rPr>
              <a:t>_</a:t>
            </a:r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A555F851-D709-673B-94E5-BE7FF4E16353}"/>
              </a:ext>
            </a:extLst>
          </p:cNvPr>
          <p:cNvSpPr/>
          <p:nvPr/>
        </p:nvSpPr>
        <p:spPr>
          <a:xfrm>
            <a:off x="8075283" y="2761108"/>
            <a:ext cx="1509121" cy="637392"/>
          </a:xfrm>
          <a:prstGeom prst="striped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运行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503B94-1C6E-74EC-3CA4-C5FA30C8776C}"/>
              </a:ext>
            </a:extLst>
          </p:cNvPr>
          <p:cNvSpPr/>
          <p:nvPr/>
        </p:nvSpPr>
        <p:spPr>
          <a:xfrm>
            <a:off x="9879886" y="2886727"/>
            <a:ext cx="1366183" cy="53174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A.class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344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8E5390-FD4E-24BC-4FC7-ACF1C1A4D5E6}"/>
              </a:ext>
            </a:extLst>
          </p:cNvPr>
          <p:cNvSpPr txBox="1"/>
          <p:nvPr/>
        </p:nvSpPr>
        <p:spPr>
          <a:xfrm>
            <a:off x="2743199" y="2002493"/>
            <a:ext cx="87676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libaba PuHuiTi R"/>
                <a:ea typeface="Alibaba PuHuiTi B"/>
              </a:rPr>
              <a:t>注释就是对程序代码的一个说明：</a:t>
            </a:r>
          </a:p>
          <a:p>
            <a:endParaRPr lang="zh-CN" altLang="en-US" dirty="0">
              <a:latin typeface="Alibaba PuHuiTi R"/>
              <a:ea typeface="Alibaba PuHuiTi 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libaba PuHuiTi R"/>
                <a:ea typeface="Alibaba PuHuiTi B"/>
              </a:rPr>
              <a:t>将来写的代码多了，你记性又没那么好，怕忘记某些代码的含义，这时候可以给它加一个注释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libaba PuHuiTi R"/>
                <a:ea typeface="Alibaba PuHuiTi B"/>
              </a:rPr>
              <a:t>或是某些代码比较重要、特殊，这时也可以加一个注释进行说明</a:t>
            </a:r>
          </a:p>
          <a:p>
            <a:endParaRPr lang="zh-CN" altLang="en-US" dirty="0">
              <a:latin typeface="Alibaba PuHuiTi R"/>
              <a:ea typeface="Alibaba PuHuiTi B"/>
            </a:endParaRPr>
          </a:p>
          <a:p>
            <a:r>
              <a:rPr lang="zh-CN" altLang="en-US" dirty="0">
                <a:latin typeface="Alibaba PuHuiTi R"/>
                <a:ea typeface="Alibaba PuHuiTi B"/>
              </a:rPr>
              <a:t>强调一点，注释只是对代码的说明，只影响代码阅读，不影响代码的功能。</a:t>
            </a:r>
          </a:p>
          <a:p>
            <a:endParaRPr lang="zh-CN" altLang="en-US" dirty="0">
              <a:latin typeface="Alibaba PuHuiTi R"/>
              <a:ea typeface="Alibaba PuHuiTi B"/>
            </a:endParaRPr>
          </a:p>
          <a:p>
            <a:r>
              <a:rPr lang="zh-CN" altLang="en-US" dirty="0">
                <a:latin typeface="Alibaba PuHuiTi R"/>
                <a:ea typeface="Alibaba PuHuiTi B"/>
              </a:rPr>
              <a:t>注释的格式分成了单行注释，多行注释，还有文档注释三种。</a:t>
            </a:r>
          </a:p>
        </p:txBody>
      </p:sp>
    </p:spTree>
    <p:extLst>
      <p:ext uri="{BB962C8B-B14F-4D97-AF65-F5344CB8AC3E}">
        <p14:creationId xmlns:p14="http://schemas.microsoft.com/office/powerpoint/2010/main" val="1870752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F5025C-C984-711A-2D15-C64DB1EAA4CF}"/>
              </a:ext>
            </a:extLst>
          </p:cNvPr>
          <p:cNvSpPr txBox="1"/>
          <p:nvPr/>
        </p:nvSpPr>
        <p:spPr>
          <a:xfrm>
            <a:off x="3531475" y="2002493"/>
            <a:ext cx="626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Java 是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当今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第一大编程语言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是企业和开发人员的首选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58633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940553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思考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第一个程序</a:t>
            </a:r>
          </a:p>
        </p:txBody>
      </p:sp>
    </p:spTree>
    <p:extLst>
      <p:ext uri="{BB962C8B-B14F-4D97-AF65-F5344CB8AC3E}">
        <p14:creationId xmlns:p14="http://schemas.microsoft.com/office/powerpoint/2010/main" val="1955216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思考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安装 </a:t>
            </a:r>
            <a:r>
              <a:rPr lang="en-US" altLang="zh-CN" dirty="0">
                <a:solidFill>
                  <a:schemeClr val="lt1"/>
                </a:solidFill>
              </a:rPr>
              <a:t>JDK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第一个程序</a:t>
            </a:r>
          </a:p>
        </p:txBody>
      </p:sp>
    </p:spTree>
    <p:extLst>
      <p:ext uri="{BB962C8B-B14F-4D97-AF65-F5344CB8AC3E}">
        <p14:creationId xmlns:p14="http://schemas.microsoft.com/office/powerpoint/2010/main" val="3097543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  <a:r>
              <a:rPr lang="zh-CN" altLang="en-US" dirty="0"/>
              <a:t>工具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实用工具</a:t>
            </a:r>
          </a:p>
        </p:txBody>
      </p:sp>
    </p:spTree>
    <p:extLst>
      <p:ext uri="{BB962C8B-B14F-4D97-AF65-F5344CB8AC3E}">
        <p14:creationId xmlns:p14="http://schemas.microsoft.com/office/powerpoint/2010/main" val="358208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实用工具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A0FC-9EB5-0434-D747-F2C6464B62B4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  <a:r>
              <a:rPr lang="zh-CN" altLang="en-US" dirty="0"/>
              <a:t>工具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7779AD-1B77-4973-F07D-D50A217A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10" y="2759064"/>
            <a:ext cx="1303530" cy="517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27DDF8-6B09-82CD-62A0-9A6A77A6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180" y="2759064"/>
            <a:ext cx="3018700" cy="517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BD2BE8-069A-12CF-F0CA-519991F2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491" y="2759064"/>
            <a:ext cx="3249437" cy="51857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21CCB39-0EB7-2A71-1305-B5CF9A1B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002" y="2003063"/>
            <a:ext cx="7851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IDE 即 Integrated Development Environment 集成开发环境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A3E6A1-44CC-6CF4-E35A-97141D151DA9}"/>
              </a:ext>
            </a:extLst>
          </p:cNvPr>
          <p:cNvSpPr txBox="1"/>
          <p:nvPr/>
        </p:nvSpPr>
        <p:spPr>
          <a:xfrm>
            <a:off x="8418607" y="3311342"/>
            <a:ext cx="13768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  <a:hlinkClick r:id="rId5"/>
              </a:rPr>
              <a:t>下载地址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F25E9A-BD49-A326-B449-A544E8B152A0}"/>
              </a:ext>
            </a:extLst>
          </p:cNvPr>
          <p:cNvSpPr txBox="1"/>
          <p:nvPr/>
        </p:nvSpPr>
        <p:spPr>
          <a:xfrm>
            <a:off x="2475002" y="3311342"/>
            <a:ext cx="1098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  <a:hlinkClick r:id="rId6"/>
              </a:rPr>
              <a:t>下载地址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52DE84-7662-D340-E237-15DC93DE9635}"/>
              </a:ext>
            </a:extLst>
          </p:cNvPr>
          <p:cNvSpPr txBox="1"/>
          <p:nvPr/>
        </p:nvSpPr>
        <p:spPr>
          <a:xfrm>
            <a:off x="4475405" y="3306066"/>
            <a:ext cx="1241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  <a:hlinkClick r:id="rId7"/>
              </a:rPr>
              <a:t>下载地址</a:t>
            </a:r>
            <a:endParaRPr lang="zh-CN" altLang="en-US" sz="16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18752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实用工具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A0FC-9EB5-0434-D747-F2C6464B62B4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  <a:r>
              <a:rPr lang="zh-CN" altLang="en-US" dirty="0"/>
              <a:t>工具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7779AD-1B77-4973-F07D-D50A217A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10" y="2759064"/>
            <a:ext cx="1303530" cy="517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27DDF8-6B09-82CD-62A0-9A6A77A6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180" y="2759064"/>
            <a:ext cx="3018700" cy="51719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21CCB39-0EB7-2A71-1305-B5CF9A1B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002" y="2003063"/>
            <a:ext cx="7851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IDE 即 Integrated Development Environment 集成开发环境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A3E6A1-44CC-6CF4-E35A-97141D151DA9}"/>
              </a:ext>
            </a:extLst>
          </p:cNvPr>
          <p:cNvSpPr txBox="1"/>
          <p:nvPr/>
        </p:nvSpPr>
        <p:spPr>
          <a:xfrm>
            <a:off x="8418607" y="3311342"/>
            <a:ext cx="13768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  <a:hlinkClick r:id="rId4"/>
              </a:rPr>
              <a:t>下载地址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F25E9A-BD49-A326-B449-A544E8B152A0}"/>
              </a:ext>
            </a:extLst>
          </p:cNvPr>
          <p:cNvSpPr txBox="1"/>
          <p:nvPr/>
        </p:nvSpPr>
        <p:spPr>
          <a:xfrm>
            <a:off x="2475002" y="3311342"/>
            <a:ext cx="1098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  <a:hlinkClick r:id="rId5"/>
              </a:rPr>
              <a:t>下载地址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52DE84-7662-D340-E237-15DC93DE9635}"/>
              </a:ext>
            </a:extLst>
          </p:cNvPr>
          <p:cNvSpPr txBox="1"/>
          <p:nvPr/>
        </p:nvSpPr>
        <p:spPr>
          <a:xfrm>
            <a:off x="4475405" y="3306066"/>
            <a:ext cx="1241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Alibaba PuHuiTi B"/>
                <a:hlinkClick r:id="rId6"/>
              </a:rPr>
              <a:t>下载地址</a:t>
            </a:r>
            <a:endParaRPr lang="zh-CN" altLang="en-US" sz="1600" dirty="0">
              <a:ea typeface="Alibaba PuHuiTi B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BD2BE8-069A-12CF-F0CA-519991F29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8710" y="2740007"/>
            <a:ext cx="8976867" cy="14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1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实用工具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A0FC-9EB5-0434-D747-F2C6464B62B4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  <a:r>
              <a:rPr lang="zh-CN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9343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  <a:r>
              <a:rPr lang="zh-CN" altLang="en-US" dirty="0"/>
              <a:t>工具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实用工具</a:t>
            </a:r>
          </a:p>
        </p:txBody>
      </p:sp>
    </p:spTree>
    <p:extLst>
      <p:ext uri="{BB962C8B-B14F-4D97-AF65-F5344CB8AC3E}">
        <p14:creationId xmlns:p14="http://schemas.microsoft.com/office/powerpoint/2010/main" val="110354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实用工具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  <a:r>
              <a:rPr lang="zh-CN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12973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实用工具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 </a:t>
            </a:r>
            <a:r>
              <a:rPr lang="zh-CN" altLang="en-US" dirty="0"/>
              <a:t>工具</a:t>
            </a: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A9BD5B42-B188-3C34-083A-20FE4068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3029" y="2269450"/>
            <a:ext cx="2044720" cy="10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C5FA6147-6953-D56F-2201-B58B30AB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4737" y="2261089"/>
            <a:ext cx="1082499" cy="10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78BE7E1-F39F-407E-6AA4-6901DD46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6362" y="3687597"/>
            <a:ext cx="1082499" cy="10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E3F599C9-1E32-B719-3377-F6E602692C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502065" y="2305324"/>
            <a:ext cx="1082499" cy="108249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53D8DCE5-9233-2A2C-E501-066767637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3833" y="3687597"/>
            <a:ext cx="3369709" cy="10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C1E2999-062C-AECB-1D22-8208C2544A8F}"/>
              </a:ext>
            </a:extLst>
          </p:cNvPr>
          <p:cNvSpPr/>
          <p:nvPr/>
        </p:nvSpPr>
        <p:spPr>
          <a:xfrm>
            <a:off x="7359118" y="3817112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BBF4CC-9EA3-3D7D-C2E2-03608BF5285B}"/>
              </a:ext>
            </a:extLst>
          </p:cNvPr>
          <p:cNvSpPr/>
          <p:nvPr/>
        </p:nvSpPr>
        <p:spPr>
          <a:xfrm>
            <a:off x="5481520" y="3817112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JRE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F5025C-C984-711A-2D15-C64DB1EAA4CF}"/>
              </a:ext>
            </a:extLst>
          </p:cNvPr>
          <p:cNvSpPr txBox="1"/>
          <p:nvPr/>
        </p:nvSpPr>
        <p:spPr>
          <a:xfrm>
            <a:off x="3541986" y="2549030"/>
            <a:ext cx="5309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术语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8CD61E-CB5D-FF9D-3768-7525EA287C38}"/>
              </a:ext>
            </a:extLst>
          </p:cNvPr>
          <p:cNvSpPr/>
          <p:nvPr/>
        </p:nvSpPr>
        <p:spPr>
          <a:xfrm>
            <a:off x="3601296" y="3821127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5F5DD6-D47B-E209-AB71-D201D73EA252}"/>
              </a:ext>
            </a:extLst>
          </p:cNvPr>
          <p:cNvSpPr txBox="1"/>
          <p:nvPr/>
        </p:nvSpPr>
        <p:spPr>
          <a:xfrm>
            <a:off x="3541986" y="4720409"/>
            <a:ext cx="349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JVM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Virtual Machine  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53763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C1E2999-062C-AECB-1D22-8208C2544A8F}"/>
              </a:ext>
            </a:extLst>
          </p:cNvPr>
          <p:cNvSpPr/>
          <p:nvPr/>
        </p:nvSpPr>
        <p:spPr>
          <a:xfrm>
            <a:off x="7359118" y="3817112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BBF4CC-9EA3-3D7D-C2E2-03608BF5285B}"/>
              </a:ext>
            </a:extLst>
          </p:cNvPr>
          <p:cNvSpPr/>
          <p:nvPr/>
        </p:nvSpPr>
        <p:spPr>
          <a:xfrm>
            <a:off x="3541986" y="3532069"/>
            <a:ext cx="3710152" cy="9032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JRE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8CD61E-CB5D-FF9D-3768-7525EA287C38}"/>
              </a:ext>
            </a:extLst>
          </p:cNvPr>
          <p:cNvSpPr/>
          <p:nvPr/>
        </p:nvSpPr>
        <p:spPr>
          <a:xfrm>
            <a:off x="3601296" y="3821127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七边形 2">
            <a:extLst>
              <a:ext uri="{FF2B5EF4-FFF2-40B4-BE49-F238E27FC236}">
                <a16:creationId xmlns:a16="http://schemas.microsoft.com/office/drawing/2014/main" id="{2DD55229-0E78-FB17-8730-79E6F36362EA}"/>
              </a:ext>
            </a:extLst>
          </p:cNvPr>
          <p:cNvSpPr/>
          <p:nvPr/>
        </p:nvSpPr>
        <p:spPr>
          <a:xfrm>
            <a:off x="5689851" y="3817112"/>
            <a:ext cx="1408386" cy="429067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核心类库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C61D65-8087-BBFB-BA5A-AFD3151AE713}"/>
              </a:ext>
            </a:extLst>
          </p:cNvPr>
          <p:cNvSpPr txBox="1"/>
          <p:nvPr/>
        </p:nvSpPr>
        <p:spPr>
          <a:xfrm>
            <a:off x="3541986" y="2549030"/>
            <a:ext cx="5309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术语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C0495C-1334-C72A-4CE7-B2DF389C592A}"/>
              </a:ext>
            </a:extLst>
          </p:cNvPr>
          <p:cNvSpPr txBox="1"/>
          <p:nvPr/>
        </p:nvSpPr>
        <p:spPr>
          <a:xfrm>
            <a:off x="3541986" y="4720409"/>
            <a:ext cx="409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JVM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Virtual Machine  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虚拟机</a:t>
            </a:r>
          </a:p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JRE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Runtime Environment 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运行环境</a:t>
            </a:r>
            <a:endParaRPr lang="en-US" altLang="zh-CN" sz="1400" dirty="0">
              <a:latin typeface="Arial" panose="020B0604020202020204" pitchFamily="34" charset="0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835718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C1E2999-062C-AECB-1D22-8208C2544A8F}"/>
              </a:ext>
            </a:extLst>
          </p:cNvPr>
          <p:cNvSpPr/>
          <p:nvPr/>
        </p:nvSpPr>
        <p:spPr>
          <a:xfrm>
            <a:off x="3468414" y="3226675"/>
            <a:ext cx="5383173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 JDK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BBF4CC-9EA3-3D7D-C2E2-03608BF5285B}"/>
              </a:ext>
            </a:extLst>
          </p:cNvPr>
          <p:cNvSpPr/>
          <p:nvPr/>
        </p:nvSpPr>
        <p:spPr>
          <a:xfrm>
            <a:off x="3541986" y="3532069"/>
            <a:ext cx="3710152" cy="9032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JRE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8CD61E-CB5D-FF9D-3768-7525EA287C38}"/>
              </a:ext>
            </a:extLst>
          </p:cNvPr>
          <p:cNvSpPr/>
          <p:nvPr/>
        </p:nvSpPr>
        <p:spPr>
          <a:xfrm>
            <a:off x="3601296" y="3821127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B8AE35A2-ABC1-C524-AAF4-54D53593639E}"/>
              </a:ext>
            </a:extLst>
          </p:cNvPr>
          <p:cNvSpPr/>
          <p:nvPr/>
        </p:nvSpPr>
        <p:spPr>
          <a:xfrm>
            <a:off x="5689851" y="3817112"/>
            <a:ext cx="1408386" cy="429067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核心类库</a:t>
            </a:r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224B674D-4539-1232-1F15-D6F0AC37CF32}"/>
              </a:ext>
            </a:extLst>
          </p:cNvPr>
          <p:cNvSpPr/>
          <p:nvPr/>
        </p:nvSpPr>
        <p:spPr>
          <a:xfrm>
            <a:off x="7347669" y="4006299"/>
            <a:ext cx="1408386" cy="429067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开发工具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1D8D73-24E1-958A-4484-C5F47FE3FDDD}"/>
              </a:ext>
            </a:extLst>
          </p:cNvPr>
          <p:cNvSpPr txBox="1"/>
          <p:nvPr/>
        </p:nvSpPr>
        <p:spPr>
          <a:xfrm>
            <a:off x="3541986" y="2549030"/>
            <a:ext cx="5309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术语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3E6302-B85F-1F18-C18C-0775FDE76FDC}"/>
              </a:ext>
            </a:extLst>
          </p:cNvPr>
          <p:cNvSpPr txBox="1"/>
          <p:nvPr/>
        </p:nvSpPr>
        <p:spPr>
          <a:xfrm>
            <a:off x="3541986" y="4720409"/>
            <a:ext cx="40991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JVM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Virtual Machine  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虚拟机</a:t>
            </a:r>
          </a:p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JRE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Runtime Environment 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运行环境</a:t>
            </a:r>
            <a:endParaRPr lang="en-US" altLang="zh-CN" sz="1400" dirty="0">
              <a:latin typeface="Arial" panose="020B0604020202020204" pitchFamily="34" charset="0"/>
              <a:ea typeface="Alibaba PuHuiTi B"/>
            </a:endParaRPr>
          </a:p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JDK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Development Kit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139470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C1E2999-062C-AECB-1D22-8208C2544A8F}"/>
              </a:ext>
            </a:extLst>
          </p:cNvPr>
          <p:cNvSpPr/>
          <p:nvPr/>
        </p:nvSpPr>
        <p:spPr>
          <a:xfrm>
            <a:off x="3468414" y="3226675"/>
            <a:ext cx="5383173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JDK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8CD61E-CB5D-FF9D-3768-7525EA287C38}"/>
              </a:ext>
            </a:extLst>
          </p:cNvPr>
          <p:cNvSpPr/>
          <p:nvPr/>
        </p:nvSpPr>
        <p:spPr>
          <a:xfrm>
            <a:off x="3601296" y="3821127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B8AE35A2-ABC1-C524-AAF4-54D53593639E}"/>
              </a:ext>
            </a:extLst>
          </p:cNvPr>
          <p:cNvSpPr/>
          <p:nvPr/>
        </p:nvSpPr>
        <p:spPr>
          <a:xfrm>
            <a:off x="5654637" y="4006299"/>
            <a:ext cx="1408386" cy="429067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核心类库</a:t>
            </a:r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224B674D-4539-1232-1F15-D6F0AC37CF32}"/>
              </a:ext>
            </a:extLst>
          </p:cNvPr>
          <p:cNvSpPr/>
          <p:nvPr/>
        </p:nvSpPr>
        <p:spPr>
          <a:xfrm>
            <a:off x="7347669" y="4006299"/>
            <a:ext cx="1408386" cy="429067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开发工具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A0BF01-8184-4DBC-15F0-A925F1B1EAFC}"/>
              </a:ext>
            </a:extLst>
          </p:cNvPr>
          <p:cNvSpPr txBox="1"/>
          <p:nvPr/>
        </p:nvSpPr>
        <p:spPr>
          <a:xfrm>
            <a:off x="3541986" y="2549030"/>
            <a:ext cx="5309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libaba PuHuiTi B"/>
                <a:cs typeface="Open Sans" panose="020B0606030504020204" pitchFamily="34" charset="0"/>
              </a:rPr>
              <a:t>术语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13CDE3-EC53-B9E3-7590-82B9A302146D}"/>
              </a:ext>
            </a:extLst>
          </p:cNvPr>
          <p:cNvSpPr txBox="1"/>
          <p:nvPr/>
        </p:nvSpPr>
        <p:spPr>
          <a:xfrm>
            <a:off x="3541986" y="4720409"/>
            <a:ext cx="40991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JVM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Virtual Machine  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虚拟机</a:t>
            </a:r>
          </a:p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JRE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Runtime Environment 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运行环境</a:t>
            </a:r>
            <a:endParaRPr lang="en-US" altLang="zh-CN" sz="1400" dirty="0">
              <a:latin typeface="Arial" panose="020B0604020202020204" pitchFamily="34" charset="0"/>
              <a:ea typeface="Alibaba PuHuiTi B"/>
            </a:endParaRPr>
          </a:p>
          <a:p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JDK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  <a:ea typeface="Alibaba PuHuiTi B"/>
              </a:rPr>
              <a:t>Java Development Kit Java </a:t>
            </a:r>
            <a:r>
              <a:rPr lang="zh-CN" altLang="en-US" sz="1400" dirty="0">
                <a:latin typeface="Arial" panose="020B0604020202020204" pitchFamily="34" charset="0"/>
                <a:ea typeface="Alibaba PuHuiTi B"/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246696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36861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 </a:t>
            </a:r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AD201A-8681-DFC5-C156-EAFD2D3ADA32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第一个程序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E5DF28-6ECD-F57F-EF9A-5D01491CD4DC}"/>
              </a:ext>
            </a:extLst>
          </p:cNvPr>
          <p:cNvSpPr/>
          <p:nvPr/>
        </p:nvSpPr>
        <p:spPr>
          <a:xfrm>
            <a:off x="710880" y="38211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35027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16404</TotalTime>
  <Words>944</Words>
  <Application>Microsoft Office PowerPoint</Application>
  <PresentationFormat>宽屏</PresentationFormat>
  <Paragraphs>432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40</vt:i4>
      </vt:variant>
    </vt:vector>
  </HeadingPairs>
  <TitlesOfParts>
    <vt:vector size="6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Edwardian Script ITC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快速入门</vt:lpstr>
      <vt:lpstr>环境搭建</vt:lpstr>
      <vt:lpstr>环境搭建</vt:lpstr>
      <vt:lpstr>环境搭建</vt:lpstr>
      <vt:lpstr>环境搭建</vt:lpstr>
      <vt:lpstr>环境搭建</vt:lpstr>
      <vt:lpstr>快速入门</vt:lpstr>
      <vt:lpstr>环境搭建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784</cp:revision>
  <dcterms:created xsi:type="dcterms:W3CDTF">2020-03-31T02:23:00Z</dcterms:created>
  <dcterms:modified xsi:type="dcterms:W3CDTF">2022-06-09T05:19:06Z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