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4"/>
  </p:notesMasterIdLst>
  <p:sldIdLst>
    <p:sldId id="256" r:id="rId8"/>
    <p:sldId id="794" r:id="rId9"/>
    <p:sldId id="791" r:id="rId10"/>
    <p:sldId id="778" r:id="rId11"/>
    <p:sldId id="795" r:id="rId12"/>
    <p:sldId id="797" r:id="rId13"/>
    <p:sldId id="799" r:id="rId14"/>
    <p:sldId id="798" r:id="rId15"/>
    <p:sldId id="735" r:id="rId16"/>
    <p:sldId id="796" r:id="rId17"/>
    <p:sldId id="265" r:id="rId18"/>
    <p:sldId id="266" r:id="rId19"/>
    <p:sldId id="267" r:id="rId20"/>
    <p:sldId id="707" r:id="rId21"/>
    <p:sldId id="664" r:id="rId22"/>
    <p:sldId id="736" r:id="rId23"/>
    <p:sldId id="708" r:id="rId24"/>
    <p:sldId id="709" r:id="rId25"/>
    <p:sldId id="737" r:id="rId26"/>
    <p:sldId id="738" r:id="rId27"/>
    <p:sldId id="270" r:id="rId28"/>
    <p:sldId id="271" r:id="rId29"/>
    <p:sldId id="272" r:id="rId30"/>
    <p:sldId id="710" r:id="rId31"/>
    <p:sldId id="274" r:id="rId32"/>
    <p:sldId id="740" r:id="rId33"/>
    <p:sldId id="711" r:id="rId34"/>
    <p:sldId id="741" r:id="rId35"/>
    <p:sldId id="742" r:id="rId36"/>
    <p:sldId id="712" r:id="rId37"/>
    <p:sldId id="744" r:id="rId38"/>
    <p:sldId id="713" r:id="rId39"/>
    <p:sldId id="745" r:id="rId40"/>
    <p:sldId id="698" r:id="rId41"/>
    <p:sldId id="280" r:id="rId42"/>
    <p:sldId id="747" r:id="rId43"/>
    <p:sldId id="281" r:id="rId44"/>
    <p:sldId id="714" r:id="rId45"/>
    <p:sldId id="748" r:id="rId46"/>
    <p:sldId id="715" r:id="rId47"/>
    <p:sldId id="290" r:id="rId48"/>
    <p:sldId id="716" r:id="rId49"/>
    <p:sldId id="717" r:id="rId50"/>
    <p:sldId id="718" r:id="rId51"/>
    <p:sldId id="719" r:id="rId52"/>
    <p:sldId id="720" r:id="rId53"/>
    <p:sldId id="721" r:id="rId54"/>
    <p:sldId id="493" r:id="rId55"/>
    <p:sldId id="749" r:id="rId56"/>
    <p:sldId id="722" r:id="rId57"/>
    <p:sldId id="750" r:id="rId58"/>
    <p:sldId id="751" r:id="rId59"/>
    <p:sldId id="752" r:id="rId60"/>
    <p:sldId id="729" r:id="rId61"/>
    <p:sldId id="724" r:id="rId62"/>
    <p:sldId id="753" r:id="rId63"/>
    <p:sldId id="730" r:id="rId64"/>
    <p:sldId id="731" r:id="rId65"/>
    <p:sldId id="755" r:id="rId66"/>
    <p:sldId id="754" r:id="rId67"/>
    <p:sldId id="756" r:id="rId68"/>
    <p:sldId id="758" r:id="rId69"/>
    <p:sldId id="732" r:id="rId70"/>
    <p:sldId id="733" r:id="rId71"/>
    <p:sldId id="759" r:id="rId72"/>
    <p:sldId id="760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E1C"/>
    <a:srgbClr val="3C3D3F"/>
    <a:srgbClr val="AD2B26"/>
    <a:srgbClr val="F6FAF4"/>
    <a:srgbClr val="808000"/>
    <a:srgbClr val="FF66FF"/>
    <a:srgbClr val="FF99FF"/>
    <a:srgbClr val="011C2F"/>
    <a:srgbClr val="F9FB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42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82CD-2C7E-4B37-A626-229D7700F1B5}" type="datetimeFigureOut">
              <a:rPr lang="zh-CN" altLang="en-US" smtClean="0"/>
              <a:t>2023-10-10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80CD-CD64-4A9B-BA58-0CFD69D8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4224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2" r:id="rId17"/>
    <p:sldLayoutId id="2147483713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slideLayout" Target="../slideLayouts/slideLayout9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microsoft.com/office/2007/relationships/hdphoto" Target="../media/hdphoto2.wdp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../media/image19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image" Target="../media/image18.svg"/><Relationship Id="rId5" Type="http://schemas.openxmlformats.org/officeDocument/2006/relationships/tags" Target="../tags/tag246.xml"/><Relationship Id="rId10" Type="http://schemas.openxmlformats.org/officeDocument/2006/relationships/image" Target="../media/image17.png"/><Relationship Id="rId4" Type="http://schemas.openxmlformats.org/officeDocument/2006/relationships/tags" Target="../tags/tag245.xml"/><Relationship Id="rId9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https://spring.io/projects/spring-clou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rojects/spring-cloud/wiki/Spring-Cloud-Finchley-Release-Notes" TargetMode="External"/><Relationship Id="rId3" Type="http://schemas.openxmlformats.org/officeDocument/2006/relationships/hyperlink" Target="https://github.com/spring-cloud/spring-cloud-release/wiki/Spring-Cloud-2022.0-Release-Notes" TargetMode="External"/><Relationship Id="rId7" Type="http://schemas.openxmlformats.org/officeDocument/2006/relationships/hyperlink" Target="https://github.com/spring-projects/spring-cloud/wiki/Spring-Cloud-Greenwich-Release-Not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pring-cloud/spring-cloud-release/wiki/Spring-Cloud-Hoxton-Release-Notes" TargetMode="External"/><Relationship Id="rId5" Type="http://schemas.openxmlformats.org/officeDocument/2006/relationships/hyperlink" Target="https://github.com/spring-cloud/spring-cloud-release/wiki/Spring-Cloud-2020.0-Release-Notes" TargetMode="External"/><Relationship Id="rId10" Type="http://schemas.openxmlformats.org/officeDocument/2006/relationships/hyperlink" Target="https://github.com/spring-projects/spring-cloud/wiki/Spring-Cloud-Dalston-Release-Notes" TargetMode="External"/><Relationship Id="rId4" Type="http://schemas.openxmlformats.org/officeDocument/2006/relationships/hyperlink" Target="https://github.com/spring-cloud/spring-cloud-release/wiki/Spring-Cloud-2021.0-Release-Notes" TargetMode="External"/><Relationship Id="rId9" Type="http://schemas.openxmlformats.org/officeDocument/2006/relationships/hyperlink" Target="https://github.com/spring-projects/spring-cloud/wiki/Spring-Cloud-Edgware-Release-No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rojects/spring-cloud/wiki/Spring-Cloud-Finchley-Release-Notes" TargetMode="External"/><Relationship Id="rId3" Type="http://schemas.openxmlformats.org/officeDocument/2006/relationships/hyperlink" Target="https://github.com/spring-cloud/spring-cloud-release/wiki/Spring-Cloud-2022.0-Release-Notes" TargetMode="External"/><Relationship Id="rId7" Type="http://schemas.openxmlformats.org/officeDocument/2006/relationships/hyperlink" Target="https://github.com/spring-projects/spring-cloud/wiki/Spring-Cloud-Greenwich-Release-Not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pring-cloud/spring-cloud-release/wiki/Spring-Cloud-Hoxton-Release-Notes" TargetMode="External"/><Relationship Id="rId5" Type="http://schemas.openxmlformats.org/officeDocument/2006/relationships/hyperlink" Target="https://github.com/spring-cloud/spring-cloud-release/wiki/Spring-Cloud-2020.0-Release-Notes" TargetMode="External"/><Relationship Id="rId10" Type="http://schemas.openxmlformats.org/officeDocument/2006/relationships/hyperlink" Target="https://github.com/spring-projects/spring-cloud/wiki/Spring-Cloud-Dalston-Release-Notes" TargetMode="External"/><Relationship Id="rId4" Type="http://schemas.openxmlformats.org/officeDocument/2006/relationships/hyperlink" Target="https://github.com/spring-cloud/spring-cloud-release/wiki/Spring-Cloud-2021.0-Release-Notes" TargetMode="External"/><Relationship Id="rId9" Type="http://schemas.openxmlformats.org/officeDocument/2006/relationships/hyperlink" Target="https://github.com/spring-projects/spring-cloud/wiki/Spring-Cloud-Edgware-Release-Not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tags" Target="../tags/tag290.xml"/><Relationship Id="rId26" Type="http://schemas.openxmlformats.org/officeDocument/2006/relationships/tags" Target="../tags/tag298.xml"/><Relationship Id="rId3" Type="http://schemas.openxmlformats.org/officeDocument/2006/relationships/tags" Target="../tags/tag275.xml"/><Relationship Id="rId21" Type="http://schemas.openxmlformats.org/officeDocument/2006/relationships/tags" Target="../tags/tag293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5" Type="http://schemas.openxmlformats.org/officeDocument/2006/relationships/tags" Target="../tags/tag297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20" Type="http://schemas.openxmlformats.org/officeDocument/2006/relationships/tags" Target="../tags/tag292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24" Type="http://schemas.openxmlformats.org/officeDocument/2006/relationships/tags" Target="../tags/tag296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23" Type="http://schemas.openxmlformats.org/officeDocument/2006/relationships/tags" Target="../tags/tag295.xml"/><Relationship Id="rId10" Type="http://schemas.openxmlformats.org/officeDocument/2006/relationships/tags" Target="../tags/tag282.xml"/><Relationship Id="rId19" Type="http://schemas.openxmlformats.org/officeDocument/2006/relationships/tags" Target="../tags/tag291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Relationship Id="rId22" Type="http://schemas.openxmlformats.org/officeDocument/2006/relationships/tags" Target="../tags/tag294.xml"/><Relationship Id="rId27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naco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acos.io/zh-cn/docs/v2/quickstart/quick-start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47" Type="http://schemas.openxmlformats.org/officeDocument/2006/relationships/tags" Target="../tags/tag77.xml"/><Relationship Id="rId50" Type="http://schemas.openxmlformats.org/officeDocument/2006/relationships/tags" Target="../tags/tag80.xml"/><Relationship Id="rId55" Type="http://schemas.openxmlformats.org/officeDocument/2006/relationships/tags" Target="../tags/tag85.xml"/><Relationship Id="rId63" Type="http://schemas.openxmlformats.org/officeDocument/2006/relationships/tags" Target="../tags/tag93.xml"/><Relationship Id="rId68" Type="http://schemas.openxmlformats.org/officeDocument/2006/relationships/tags" Target="../tags/tag98.xml"/><Relationship Id="rId7" Type="http://schemas.openxmlformats.org/officeDocument/2006/relationships/tags" Target="../tags/tag37.xml"/><Relationship Id="rId71" Type="http://schemas.openxmlformats.org/officeDocument/2006/relationships/image" Target="../media/image12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45" Type="http://schemas.openxmlformats.org/officeDocument/2006/relationships/tags" Target="../tags/tag75.xml"/><Relationship Id="rId53" Type="http://schemas.openxmlformats.org/officeDocument/2006/relationships/tags" Target="../tags/tag83.xml"/><Relationship Id="rId58" Type="http://schemas.openxmlformats.org/officeDocument/2006/relationships/tags" Target="../tags/tag88.xml"/><Relationship Id="rId66" Type="http://schemas.openxmlformats.org/officeDocument/2006/relationships/tags" Target="../tags/tag96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49" Type="http://schemas.openxmlformats.org/officeDocument/2006/relationships/tags" Target="../tags/tag79.xml"/><Relationship Id="rId57" Type="http://schemas.openxmlformats.org/officeDocument/2006/relationships/tags" Target="../tags/tag87.xml"/><Relationship Id="rId61" Type="http://schemas.openxmlformats.org/officeDocument/2006/relationships/tags" Target="../tags/tag91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tags" Target="../tags/tag74.xml"/><Relationship Id="rId52" Type="http://schemas.openxmlformats.org/officeDocument/2006/relationships/tags" Target="../tags/tag82.xml"/><Relationship Id="rId60" Type="http://schemas.openxmlformats.org/officeDocument/2006/relationships/tags" Target="../tags/tag90.xml"/><Relationship Id="rId65" Type="http://schemas.openxmlformats.org/officeDocument/2006/relationships/tags" Target="../tags/tag95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tags" Target="../tags/tag73.xml"/><Relationship Id="rId48" Type="http://schemas.openxmlformats.org/officeDocument/2006/relationships/tags" Target="../tags/tag78.xml"/><Relationship Id="rId56" Type="http://schemas.openxmlformats.org/officeDocument/2006/relationships/tags" Target="../tags/tag86.xml"/><Relationship Id="rId64" Type="http://schemas.openxmlformats.org/officeDocument/2006/relationships/tags" Target="../tags/tag94.xml"/><Relationship Id="rId69" Type="http://schemas.openxmlformats.org/officeDocument/2006/relationships/tags" Target="../tags/tag99.xml"/><Relationship Id="rId8" Type="http://schemas.openxmlformats.org/officeDocument/2006/relationships/tags" Target="../tags/tag38.xml"/><Relationship Id="rId51" Type="http://schemas.openxmlformats.org/officeDocument/2006/relationships/tags" Target="../tags/tag81.xml"/><Relationship Id="rId72" Type="http://schemas.openxmlformats.org/officeDocument/2006/relationships/image" Target="../media/image11.png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Relationship Id="rId46" Type="http://schemas.openxmlformats.org/officeDocument/2006/relationships/tags" Target="../tags/tag76.xml"/><Relationship Id="rId59" Type="http://schemas.openxmlformats.org/officeDocument/2006/relationships/tags" Target="../tags/tag89.xml"/><Relationship Id="rId67" Type="http://schemas.openxmlformats.org/officeDocument/2006/relationships/tags" Target="../tags/tag97.xml"/><Relationship Id="rId20" Type="http://schemas.openxmlformats.org/officeDocument/2006/relationships/tags" Target="../tags/tag50.xml"/><Relationship Id="rId41" Type="http://schemas.openxmlformats.org/officeDocument/2006/relationships/tags" Target="../tags/tag71.xml"/><Relationship Id="rId54" Type="http://schemas.openxmlformats.org/officeDocument/2006/relationships/tags" Target="../tags/tag84.xml"/><Relationship Id="rId62" Type="http://schemas.openxmlformats.org/officeDocument/2006/relationships/tags" Target="../tags/tag92.xml"/><Relationship Id="rId70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9" Type="http://schemas.openxmlformats.org/officeDocument/2006/relationships/tags" Target="../tags/tag138.xml"/><Relationship Id="rId21" Type="http://schemas.openxmlformats.org/officeDocument/2006/relationships/tags" Target="../tags/tag120.xml"/><Relationship Id="rId34" Type="http://schemas.openxmlformats.org/officeDocument/2006/relationships/tags" Target="../tags/tag133.xml"/><Relationship Id="rId42" Type="http://schemas.openxmlformats.org/officeDocument/2006/relationships/tags" Target="../tags/tag141.xml"/><Relationship Id="rId47" Type="http://schemas.openxmlformats.org/officeDocument/2006/relationships/tags" Target="../tags/tag146.xml"/><Relationship Id="rId50" Type="http://schemas.openxmlformats.org/officeDocument/2006/relationships/tags" Target="../tags/tag149.xml"/><Relationship Id="rId55" Type="http://schemas.openxmlformats.org/officeDocument/2006/relationships/tags" Target="../tags/tag154.xml"/><Relationship Id="rId63" Type="http://schemas.openxmlformats.org/officeDocument/2006/relationships/tags" Target="../tags/tag162.xml"/><Relationship Id="rId68" Type="http://schemas.openxmlformats.org/officeDocument/2006/relationships/tags" Target="../tags/tag167.xml"/><Relationship Id="rId76" Type="http://schemas.openxmlformats.org/officeDocument/2006/relationships/image" Target="../media/image15.png"/><Relationship Id="rId7" Type="http://schemas.openxmlformats.org/officeDocument/2006/relationships/tags" Target="../tags/tag106.xml"/><Relationship Id="rId71" Type="http://schemas.openxmlformats.org/officeDocument/2006/relationships/image" Target="../media/image11.png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9" Type="http://schemas.openxmlformats.org/officeDocument/2006/relationships/tags" Target="../tags/tag128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tags" Target="../tags/tag131.xml"/><Relationship Id="rId37" Type="http://schemas.openxmlformats.org/officeDocument/2006/relationships/tags" Target="../tags/tag136.xml"/><Relationship Id="rId40" Type="http://schemas.openxmlformats.org/officeDocument/2006/relationships/tags" Target="../tags/tag139.xml"/><Relationship Id="rId45" Type="http://schemas.openxmlformats.org/officeDocument/2006/relationships/tags" Target="../tags/tag144.xml"/><Relationship Id="rId53" Type="http://schemas.openxmlformats.org/officeDocument/2006/relationships/tags" Target="../tags/tag152.xml"/><Relationship Id="rId58" Type="http://schemas.openxmlformats.org/officeDocument/2006/relationships/tags" Target="../tags/tag157.xml"/><Relationship Id="rId66" Type="http://schemas.openxmlformats.org/officeDocument/2006/relationships/tags" Target="../tags/tag165.xml"/><Relationship Id="rId74" Type="http://schemas.microsoft.com/office/2007/relationships/hdphoto" Target="../media/hdphoto1.wdp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36" Type="http://schemas.openxmlformats.org/officeDocument/2006/relationships/tags" Target="../tags/tag135.xml"/><Relationship Id="rId49" Type="http://schemas.openxmlformats.org/officeDocument/2006/relationships/tags" Target="../tags/tag148.xml"/><Relationship Id="rId57" Type="http://schemas.openxmlformats.org/officeDocument/2006/relationships/tags" Target="../tags/tag156.xml"/><Relationship Id="rId61" Type="http://schemas.openxmlformats.org/officeDocument/2006/relationships/tags" Target="../tags/tag160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tags" Target="../tags/tag130.xml"/><Relationship Id="rId44" Type="http://schemas.openxmlformats.org/officeDocument/2006/relationships/tags" Target="../tags/tag143.xml"/><Relationship Id="rId52" Type="http://schemas.openxmlformats.org/officeDocument/2006/relationships/tags" Target="../tags/tag151.xml"/><Relationship Id="rId60" Type="http://schemas.openxmlformats.org/officeDocument/2006/relationships/tags" Target="../tags/tag159.xml"/><Relationship Id="rId65" Type="http://schemas.openxmlformats.org/officeDocument/2006/relationships/tags" Target="../tags/tag164.xml"/><Relationship Id="rId73" Type="http://schemas.openxmlformats.org/officeDocument/2006/relationships/image" Target="../media/image13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Relationship Id="rId35" Type="http://schemas.openxmlformats.org/officeDocument/2006/relationships/tags" Target="../tags/tag134.xml"/><Relationship Id="rId43" Type="http://schemas.openxmlformats.org/officeDocument/2006/relationships/tags" Target="../tags/tag142.xml"/><Relationship Id="rId48" Type="http://schemas.openxmlformats.org/officeDocument/2006/relationships/tags" Target="../tags/tag147.xml"/><Relationship Id="rId56" Type="http://schemas.openxmlformats.org/officeDocument/2006/relationships/tags" Target="../tags/tag155.xml"/><Relationship Id="rId64" Type="http://schemas.openxmlformats.org/officeDocument/2006/relationships/tags" Target="../tags/tag163.xml"/><Relationship Id="rId69" Type="http://schemas.openxmlformats.org/officeDocument/2006/relationships/tags" Target="../tags/tag168.xml"/><Relationship Id="rId8" Type="http://schemas.openxmlformats.org/officeDocument/2006/relationships/tags" Target="../tags/tag107.xml"/><Relationship Id="rId51" Type="http://schemas.openxmlformats.org/officeDocument/2006/relationships/tags" Target="../tags/tag150.xml"/><Relationship Id="rId72" Type="http://schemas.openxmlformats.org/officeDocument/2006/relationships/image" Target="../media/image12.png"/><Relationship Id="rId3" Type="http://schemas.openxmlformats.org/officeDocument/2006/relationships/tags" Target="../tags/tag102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33" Type="http://schemas.openxmlformats.org/officeDocument/2006/relationships/tags" Target="../tags/tag132.xml"/><Relationship Id="rId38" Type="http://schemas.openxmlformats.org/officeDocument/2006/relationships/tags" Target="../tags/tag137.xml"/><Relationship Id="rId46" Type="http://schemas.openxmlformats.org/officeDocument/2006/relationships/tags" Target="../tags/tag145.xml"/><Relationship Id="rId59" Type="http://schemas.openxmlformats.org/officeDocument/2006/relationships/tags" Target="../tags/tag158.xml"/><Relationship Id="rId67" Type="http://schemas.openxmlformats.org/officeDocument/2006/relationships/tags" Target="../tags/tag166.xml"/><Relationship Id="rId20" Type="http://schemas.openxmlformats.org/officeDocument/2006/relationships/tags" Target="../tags/tag119.xml"/><Relationship Id="rId41" Type="http://schemas.openxmlformats.org/officeDocument/2006/relationships/tags" Target="../tags/tag140.xml"/><Relationship Id="rId54" Type="http://schemas.openxmlformats.org/officeDocument/2006/relationships/tags" Target="../tags/tag153.xml"/><Relationship Id="rId62" Type="http://schemas.openxmlformats.org/officeDocument/2006/relationships/tags" Target="../tags/tag161.xml"/><Relationship Id="rId70" Type="http://schemas.openxmlformats.org/officeDocument/2006/relationships/slideLayout" Target="../slideLayouts/slideLayout14.xml"/><Relationship Id="rId75" Type="http://schemas.openxmlformats.org/officeDocument/2006/relationships/image" Target="../media/image14.png"/><Relationship Id="rId1" Type="http://schemas.openxmlformats.org/officeDocument/2006/relationships/tags" Target="../tags/tag100.xml"/><Relationship Id="rId6" Type="http://schemas.openxmlformats.org/officeDocument/2006/relationships/tags" Target="../tags/tag10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Relationship Id="rId1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tags" Target="../tags/tag301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41.png"/><Relationship Id="rId17" Type="http://schemas.openxmlformats.org/officeDocument/2006/relationships/image" Target="../media/image48.png"/><Relationship Id="rId2" Type="http://schemas.openxmlformats.org/officeDocument/2006/relationships/tags" Target="../tags/tag300.xml"/><Relationship Id="rId16" Type="http://schemas.openxmlformats.org/officeDocument/2006/relationships/image" Target="../media/image47.png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image" Target="../media/image44.png"/><Relationship Id="rId5" Type="http://schemas.openxmlformats.org/officeDocument/2006/relationships/tags" Target="../tags/tag303.xml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tags" Target="../tags/tag302.xml"/><Relationship Id="rId9" Type="http://schemas.openxmlformats.org/officeDocument/2006/relationships/image" Target="../media/image32.png"/><Relationship Id="rId1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2" Type="http://schemas.openxmlformats.org/officeDocument/2006/relationships/tags" Target="../tags/tag170.xml"/><Relationship Id="rId16" Type="http://schemas.openxmlformats.org/officeDocument/2006/relationships/image" Target="../media/image15.png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image" Target="../media/image16.png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image" Target="../media/image14.png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microsoft.com/office/2007/relationships/hdphoto" Target="../media/hdphoto1.wdp"/><Relationship Id="rId2" Type="http://schemas.openxmlformats.org/officeDocument/2006/relationships/tags" Target="../tags/tag183.xml"/><Relationship Id="rId16" Type="http://schemas.openxmlformats.org/officeDocument/2006/relationships/image" Target="../media/image13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image" Target="../media/image16.png"/><Relationship Id="rId10" Type="http://schemas.openxmlformats.org/officeDocument/2006/relationships/tags" Target="../tags/tag191.xml"/><Relationship Id="rId19" Type="http://schemas.openxmlformats.org/officeDocument/2006/relationships/image" Target="../media/image15.pn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tags" Target="../tags/tag220.xml"/><Relationship Id="rId3" Type="http://schemas.openxmlformats.org/officeDocument/2006/relationships/tags" Target="../tags/tag197.xml"/><Relationship Id="rId21" Type="http://schemas.openxmlformats.org/officeDocument/2006/relationships/tags" Target="../tags/tag215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tags" Target="../tags/tag219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20" Type="http://schemas.openxmlformats.org/officeDocument/2006/relationships/tags" Target="../tags/tag214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tags" Target="../tags/tag218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23" Type="http://schemas.openxmlformats.org/officeDocument/2006/relationships/tags" Target="../tags/tag217.xml"/><Relationship Id="rId28" Type="http://schemas.openxmlformats.org/officeDocument/2006/relationships/slideLayout" Target="../slideLayouts/slideLayout9.xml"/><Relationship Id="rId10" Type="http://schemas.openxmlformats.org/officeDocument/2006/relationships/tags" Target="../tags/tag204.xml"/><Relationship Id="rId19" Type="http://schemas.openxmlformats.org/officeDocument/2006/relationships/tags" Target="../tags/tag213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Relationship Id="rId22" Type="http://schemas.openxmlformats.org/officeDocument/2006/relationships/tags" Target="../tags/tag216.xml"/><Relationship Id="rId27" Type="http://schemas.openxmlformats.org/officeDocument/2006/relationships/tags" Target="../tags/tag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48C7-EE70-0A48-B7AE-06896E0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4" name="PA-任意多边形 75">
            <a:extLst>
              <a:ext uri="{FF2B5EF4-FFF2-40B4-BE49-F238E27FC236}">
                <a16:creationId xmlns:a16="http://schemas.microsoft.com/office/drawing/2014/main" id="{5B449608-ED3D-8B2E-7851-32B6AF859D1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9289" y="1828798"/>
            <a:ext cx="10961511" cy="3819214"/>
          </a:xfrm>
          <a:custGeom>
            <a:avLst/>
            <a:gdLst>
              <a:gd name="connsiteX0" fmla="*/ 0 w 10961511"/>
              <a:gd name="connsiteY0" fmla="*/ 3544711 h 3819214"/>
              <a:gd name="connsiteX1" fmla="*/ 1546577 w 10961511"/>
              <a:gd name="connsiteY1" fmla="*/ 3747911 h 3819214"/>
              <a:gd name="connsiteX2" fmla="*/ 2968977 w 10961511"/>
              <a:gd name="connsiteY2" fmla="*/ 2472267 h 3819214"/>
              <a:gd name="connsiteX3" fmla="*/ 4967111 w 10961511"/>
              <a:gd name="connsiteY3" fmla="*/ 2573867 h 3819214"/>
              <a:gd name="connsiteX4" fmla="*/ 6412089 w 10961511"/>
              <a:gd name="connsiteY4" fmla="*/ 1456267 h 3819214"/>
              <a:gd name="connsiteX5" fmla="*/ 8444089 w 10961511"/>
              <a:gd name="connsiteY5" fmla="*/ 1625600 h 3819214"/>
              <a:gd name="connsiteX6" fmla="*/ 9629422 w 10961511"/>
              <a:gd name="connsiteY6" fmla="*/ 598311 h 3819214"/>
              <a:gd name="connsiteX7" fmla="*/ 10961511 w 10961511"/>
              <a:gd name="connsiteY7" fmla="*/ 0 h 38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511" h="3819214">
                <a:moveTo>
                  <a:pt x="0" y="3544711"/>
                </a:moveTo>
                <a:cubicBezTo>
                  <a:pt x="525874" y="3735681"/>
                  <a:pt x="1051748" y="3926652"/>
                  <a:pt x="1546577" y="3747911"/>
                </a:cubicBezTo>
                <a:cubicBezTo>
                  <a:pt x="2041407" y="3569170"/>
                  <a:pt x="2398888" y="2667941"/>
                  <a:pt x="2968977" y="2472267"/>
                </a:cubicBezTo>
                <a:cubicBezTo>
                  <a:pt x="3539066" y="2276593"/>
                  <a:pt x="4393259" y="2743200"/>
                  <a:pt x="4967111" y="2573867"/>
                </a:cubicBezTo>
                <a:cubicBezTo>
                  <a:pt x="5540963" y="2404534"/>
                  <a:pt x="5832593" y="1614311"/>
                  <a:pt x="6412089" y="1456267"/>
                </a:cubicBezTo>
                <a:cubicBezTo>
                  <a:pt x="6991585" y="1298223"/>
                  <a:pt x="7907867" y="1768593"/>
                  <a:pt x="8444089" y="1625600"/>
                </a:cubicBezTo>
                <a:cubicBezTo>
                  <a:pt x="8980311" y="1482607"/>
                  <a:pt x="9209852" y="869244"/>
                  <a:pt x="9629422" y="598311"/>
                </a:cubicBezTo>
                <a:cubicBezTo>
                  <a:pt x="10048992" y="327378"/>
                  <a:pt x="10505251" y="163689"/>
                  <a:pt x="10961511" y="0"/>
                </a:cubicBezTo>
              </a:path>
            </a:pathLst>
          </a:custGeom>
          <a:ln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椭圆 51">
            <a:extLst>
              <a:ext uri="{FF2B5EF4-FFF2-40B4-BE49-F238E27FC236}">
                <a16:creationId xmlns:a16="http://schemas.microsoft.com/office/drawing/2014/main" id="{D69959BB-FC19-0984-9676-A8919612AA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9373" y="5410237"/>
            <a:ext cx="357273" cy="357273"/>
          </a:xfrm>
          <a:prstGeom prst="ellipse">
            <a:avLst/>
          </a:prstGeom>
          <a:solidFill>
            <a:srgbClr val="AD2B2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PA-椭圆 52">
            <a:extLst>
              <a:ext uri="{FF2B5EF4-FFF2-40B4-BE49-F238E27FC236}">
                <a16:creationId xmlns:a16="http://schemas.microsoft.com/office/drawing/2014/main" id="{B8C4F2E6-202F-F53A-E83F-025BD8BABA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22282" y="4209940"/>
            <a:ext cx="235980" cy="235980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PA-椭圆 53">
            <a:extLst>
              <a:ext uri="{FF2B5EF4-FFF2-40B4-BE49-F238E27FC236}">
                <a16:creationId xmlns:a16="http://schemas.microsoft.com/office/drawing/2014/main" id="{C7E9F420-6A94-CFC2-E815-751D5D596F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325231" y="4313423"/>
            <a:ext cx="235980" cy="235980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PA-椭圆 54">
            <a:extLst>
              <a:ext uri="{FF2B5EF4-FFF2-40B4-BE49-F238E27FC236}">
                <a16:creationId xmlns:a16="http://schemas.microsoft.com/office/drawing/2014/main" id="{66D5CC5F-5D57-6FA2-7916-206C4B6F07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56007" y="3131544"/>
            <a:ext cx="235980" cy="235980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PA-椭圆 55">
            <a:extLst>
              <a:ext uri="{FF2B5EF4-FFF2-40B4-BE49-F238E27FC236}">
                <a16:creationId xmlns:a16="http://schemas.microsoft.com/office/drawing/2014/main" id="{F736F116-CB01-7156-1C5F-7A91F5BF73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842417" y="3344946"/>
            <a:ext cx="235980" cy="235980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5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PA-椭圆 56">
            <a:extLst>
              <a:ext uri="{FF2B5EF4-FFF2-40B4-BE49-F238E27FC236}">
                <a16:creationId xmlns:a16="http://schemas.microsoft.com/office/drawing/2014/main" id="{EF3172B3-AA88-CAE7-1893-04A00E671A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131157" y="2269969"/>
            <a:ext cx="235980" cy="235980"/>
          </a:xfrm>
          <a:prstGeom prst="ellipse">
            <a:avLst/>
          </a:prstGeom>
          <a:solidFill>
            <a:schemeClr val="tx2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3DC20E-28FC-3A28-E7FC-45F96BA70E54}"/>
              </a:ext>
            </a:extLst>
          </p:cNvPr>
          <p:cNvSpPr txBox="1"/>
          <p:nvPr/>
        </p:nvSpPr>
        <p:spPr>
          <a:xfrm>
            <a:off x="2317706" y="5356102"/>
            <a:ext cx="1444506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AD2B26"/>
                </a:solidFill>
              </a:rPr>
              <a:t>day01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79EAAA-D5ED-A662-CF45-F467D7E99694}"/>
              </a:ext>
            </a:extLst>
          </p:cNvPr>
          <p:cNvSpPr txBox="1"/>
          <p:nvPr/>
        </p:nvSpPr>
        <p:spPr>
          <a:xfrm>
            <a:off x="2883448" y="3217192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3"/>
                </a:solidFill>
              </a:rPr>
              <a:t>day02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E487F7-1704-B20C-9C7C-F41EB55ABE38}"/>
              </a:ext>
            </a:extLst>
          </p:cNvPr>
          <p:cNvSpPr txBox="1"/>
          <p:nvPr/>
        </p:nvSpPr>
        <p:spPr>
          <a:xfrm>
            <a:off x="5022294" y="4549403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4"/>
                </a:solidFill>
              </a:rPr>
              <a:t>day03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BC4EA-5B21-6930-A5F0-1FD054E12D8F}"/>
              </a:ext>
            </a:extLst>
          </p:cNvPr>
          <p:cNvSpPr txBox="1"/>
          <p:nvPr/>
        </p:nvSpPr>
        <p:spPr>
          <a:xfrm>
            <a:off x="6568805" y="2134440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5"/>
                </a:solidFill>
              </a:rPr>
              <a:t>day04~05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50FB0-D271-51C9-81BA-97F913D60FD7}"/>
              </a:ext>
            </a:extLst>
          </p:cNvPr>
          <p:cNvSpPr txBox="1"/>
          <p:nvPr/>
        </p:nvSpPr>
        <p:spPr>
          <a:xfrm>
            <a:off x="8411643" y="3538976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6"/>
                </a:solidFill>
              </a:rPr>
              <a:t>day06~day07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4EC09C-3910-93B6-ECCE-5920F9403E08}"/>
              </a:ext>
            </a:extLst>
          </p:cNvPr>
          <p:cNvSpPr txBox="1"/>
          <p:nvPr/>
        </p:nvSpPr>
        <p:spPr>
          <a:xfrm>
            <a:off x="9526894" y="1230132"/>
            <a:ext cx="144450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2"/>
                </a:solidFill>
              </a:rPr>
              <a:t>day08~day09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微服务高级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7E60A-D289-AA58-6DC9-71B0493CE019}"/>
              </a:ext>
            </a:extLst>
          </p:cNvPr>
          <p:cNvSpPr txBox="1"/>
          <p:nvPr/>
        </p:nvSpPr>
        <p:spPr>
          <a:xfrm>
            <a:off x="2219060" y="5731171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PA-文本框 3">
            <a:extLst>
              <a:ext uri="{FF2B5EF4-FFF2-40B4-BE49-F238E27FC236}">
                <a16:creationId xmlns:a16="http://schemas.microsoft.com/office/drawing/2014/main" id="{9D232983-9438-2D84-DA34-00963CB015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83177" y="3583440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C518365A-A1C6-DBAB-E042-F324B78EC9E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30072" y="4936151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6">
            <a:extLst>
              <a:ext uri="{FF2B5EF4-FFF2-40B4-BE49-F238E27FC236}">
                <a16:creationId xmlns:a16="http://schemas.microsoft.com/office/drawing/2014/main" id="{4D2D625C-0E10-1D46-719F-7DDAE2CED37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91085" y="245812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PA-文本框 7">
            <a:extLst>
              <a:ext uri="{FF2B5EF4-FFF2-40B4-BE49-F238E27FC236}">
                <a16:creationId xmlns:a16="http://schemas.microsoft.com/office/drawing/2014/main" id="{1B2F0B20-8AD4-2921-AC77-04F92CC809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411643" y="3907823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PA-文本框 9">
            <a:extLst>
              <a:ext uri="{FF2B5EF4-FFF2-40B4-BE49-F238E27FC236}">
                <a16:creationId xmlns:a16="http://schemas.microsoft.com/office/drawing/2014/main" id="{820B6C02-BCB0-005B-C314-F2D96E36386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19060" y="5979054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3BE13B84-A350-9CAB-EC6E-EEB61018919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219060" y="6211031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PA-文本框 11">
            <a:extLst>
              <a:ext uri="{FF2B5EF4-FFF2-40B4-BE49-F238E27FC236}">
                <a16:creationId xmlns:a16="http://schemas.microsoft.com/office/drawing/2014/main" id="{ABE71253-ED75-1EC9-6C01-87AAB54B182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83448" y="3757602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12">
            <a:extLst>
              <a:ext uri="{FF2B5EF4-FFF2-40B4-BE49-F238E27FC236}">
                <a16:creationId xmlns:a16="http://schemas.microsoft.com/office/drawing/2014/main" id="{51753CD0-6CBB-84F0-F447-34D94D569C3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022294" y="514108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PA-文本框 31">
            <a:extLst>
              <a:ext uri="{FF2B5EF4-FFF2-40B4-BE49-F238E27FC236}">
                <a16:creationId xmlns:a16="http://schemas.microsoft.com/office/drawing/2014/main" id="{8D7AE746-DD9C-2C1B-F002-D580138B3E6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411643" y="4115946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34">
            <a:extLst>
              <a:ext uri="{FF2B5EF4-FFF2-40B4-BE49-F238E27FC236}">
                <a16:creationId xmlns:a16="http://schemas.microsoft.com/office/drawing/2014/main" id="{56C2FA33-3665-1E0A-0A68-AD1BC947874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598863" y="2666250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id="{DDC3FE09-3C27-1A8B-7BE1-A83BE600EA7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896474" y="3942675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4">
            <a:extLst>
              <a:ext uri="{FF2B5EF4-FFF2-40B4-BE49-F238E27FC236}">
                <a16:creationId xmlns:a16="http://schemas.microsoft.com/office/drawing/2014/main" id="{83E67FE5-B6DB-F799-F866-CB36DCD895F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598863" y="2861267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15753CE0-833E-76D1-3BFC-F5D38270B59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411643" y="433752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98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单体架构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6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服务器">
            <a:extLst>
              <a:ext uri="{FF2B5EF4-FFF2-40B4-BE49-F238E27FC236}">
                <a16:creationId xmlns:a16="http://schemas.microsoft.com/office/drawing/2014/main" id="{66D64D17-8C86-E471-F66C-8E9EC8606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0747" y="3179664"/>
            <a:ext cx="1318380" cy="13183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单体架构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团队协作成本高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系统发布效率低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系统可用性差</a:t>
            </a:r>
            <a:endParaRPr lang="en-US" altLang="zh-CN"/>
          </a:p>
          <a:p>
            <a:r>
              <a:rPr lang="zh-CN" altLang="en-US"/>
              <a:t>总结：</a:t>
            </a:r>
            <a:endParaRPr lang="en-US" altLang="zh-CN"/>
          </a:p>
          <a:p>
            <a:r>
              <a:rPr lang="zh-CN" altLang="en-US"/>
              <a:t>单体架构适合开发功能相对简单，规模较小的项目。</a:t>
            </a:r>
            <a:endParaRPr lang="en-US" altLang="zh-CN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E8BC30-C4EC-1FE3-04CB-ECB1CB23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03" y="3527785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F57C20-D3E5-B0F2-5F2F-44CA95E93363}"/>
              </a:ext>
            </a:extLst>
          </p:cNvPr>
          <p:cNvSpPr/>
          <p:nvPr/>
        </p:nvSpPr>
        <p:spPr>
          <a:xfrm>
            <a:off x="3355713" y="2965144"/>
            <a:ext cx="2397018" cy="17489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193B44-705A-2230-796F-7FC8B5EDACD3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5752731" y="3838854"/>
            <a:ext cx="1443572" cy="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5D5350-0BAB-F556-82A8-1295859821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818440" y="3838854"/>
            <a:ext cx="15623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D3B8C488-F508-4873-E6E9-281943AB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77" y="3603764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A-椭圆 26">
            <a:extLst>
              <a:ext uri="{FF2B5EF4-FFF2-40B4-BE49-F238E27FC236}">
                <a16:creationId xmlns:a16="http://schemas.microsoft.com/office/drawing/2014/main" id="{9AA31F78-C387-4C37-9E93-315B4BA78F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86091" y="3259007"/>
            <a:ext cx="1069867" cy="766841"/>
          </a:xfrm>
          <a:prstGeom prst="ellipse">
            <a:avLst/>
          </a:prstGeom>
          <a:noFill/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B0F0"/>
                </a:solidFill>
              </a:rPr>
              <a:t>商品</a:t>
            </a:r>
            <a:endParaRPr lang="en-US" altLang="zh-CN" sz="1200">
              <a:solidFill>
                <a:srgbClr val="00B0F0"/>
              </a:solidFill>
            </a:endParaRPr>
          </a:p>
          <a:p>
            <a:pPr algn="ctr"/>
            <a:r>
              <a:rPr lang="zh-CN" altLang="en-US" sz="1200">
                <a:solidFill>
                  <a:srgbClr val="00B0F0"/>
                </a:solidFill>
              </a:rPr>
              <a:t>管理</a:t>
            </a:r>
          </a:p>
        </p:txBody>
      </p:sp>
      <p:sp>
        <p:nvSpPr>
          <p:cNvPr id="28" name="PA-椭圆 27">
            <a:extLst>
              <a:ext uri="{FF2B5EF4-FFF2-40B4-BE49-F238E27FC236}">
                <a16:creationId xmlns:a16="http://schemas.microsoft.com/office/drawing/2014/main" id="{41305BE9-1E24-5E03-69EB-2CDB577FE6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20165" y="3279453"/>
            <a:ext cx="1069867" cy="766841"/>
          </a:xfrm>
          <a:prstGeom prst="ellipse">
            <a:avLst/>
          </a:prstGeom>
          <a:noFill/>
          <a:ln>
            <a:solidFill>
              <a:srgbClr val="FF99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99FF"/>
                </a:solidFill>
              </a:rPr>
              <a:t>用户</a:t>
            </a:r>
            <a:endParaRPr lang="en-US" altLang="zh-CN" sz="1200">
              <a:solidFill>
                <a:srgbClr val="FF99FF"/>
              </a:solidFill>
            </a:endParaRPr>
          </a:p>
          <a:p>
            <a:pPr algn="ctr"/>
            <a:r>
              <a:rPr lang="zh-CN" altLang="en-US" sz="1200">
                <a:solidFill>
                  <a:srgbClr val="FF99FF"/>
                </a:solidFill>
              </a:rPr>
              <a:t>管理</a:t>
            </a:r>
          </a:p>
        </p:txBody>
      </p:sp>
      <p:sp>
        <p:nvSpPr>
          <p:cNvPr id="29" name="PA-椭圆 28">
            <a:extLst>
              <a:ext uri="{FF2B5EF4-FFF2-40B4-BE49-F238E27FC236}">
                <a16:creationId xmlns:a16="http://schemas.microsoft.com/office/drawing/2014/main" id="{7ADAD924-EC4F-553F-713A-942C024244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20165" y="3838854"/>
            <a:ext cx="1069867" cy="76684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购物车</a:t>
            </a:r>
            <a:endParaRPr lang="en-US" altLang="zh-CN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管理</a:t>
            </a:r>
          </a:p>
        </p:txBody>
      </p:sp>
      <p:sp>
        <p:nvSpPr>
          <p:cNvPr id="30" name="PA-椭圆 29">
            <a:extLst>
              <a:ext uri="{FF2B5EF4-FFF2-40B4-BE49-F238E27FC236}">
                <a16:creationId xmlns:a16="http://schemas.microsoft.com/office/drawing/2014/main" id="{5D454AE0-A945-7925-2F47-64D12ACB8A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86091" y="3861764"/>
            <a:ext cx="1069867" cy="766841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B050"/>
                </a:solidFill>
              </a:rPr>
              <a:t>交易</a:t>
            </a:r>
            <a:endParaRPr lang="en-US" altLang="zh-CN" sz="1200">
              <a:solidFill>
                <a:srgbClr val="00B050"/>
              </a:solidFill>
            </a:endParaRPr>
          </a:p>
          <a:p>
            <a:pPr algn="ctr"/>
            <a:r>
              <a:rPr lang="zh-CN" altLang="en-US" sz="1200">
                <a:solidFill>
                  <a:srgbClr val="00B050"/>
                </a:solidFill>
              </a:rPr>
              <a:t>管理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776974-1816-2088-1C6B-045B0B3DD7B2}"/>
              </a:ext>
            </a:extLst>
          </p:cNvPr>
          <p:cNvGrpSpPr/>
          <p:nvPr/>
        </p:nvGrpSpPr>
        <p:grpSpPr>
          <a:xfrm>
            <a:off x="3355713" y="2965144"/>
            <a:ext cx="2397018" cy="1748901"/>
            <a:chOff x="3508113" y="3117544"/>
            <a:chExt cx="2397018" cy="174890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C553E98-41BD-150C-E9AD-57D8D29A2F1E}"/>
                </a:ext>
              </a:extLst>
            </p:cNvPr>
            <p:cNvSpPr/>
            <p:nvPr/>
          </p:nvSpPr>
          <p:spPr>
            <a:xfrm>
              <a:off x="3508113" y="3117544"/>
              <a:ext cx="2397018" cy="174890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/>
                <a:t>黑马商城</a:t>
              </a:r>
            </a:p>
          </p:txBody>
        </p:sp>
        <p:sp>
          <p:nvSpPr>
            <p:cNvPr id="33" name="PA-椭圆 26">
              <a:extLst>
                <a:ext uri="{FF2B5EF4-FFF2-40B4-BE49-F238E27FC236}">
                  <a16:creationId xmlns:a16="http://schemas.microsoft.com/office/drawing/2014/main" id="{76161640-F22C-42E6-CF55-DCABA2F6E60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738491" y="3411407"/>
              <a:ext cx="1069867" cy="766841"/>
            </a:xfrm>
            <a:prstGeom prst="ellipse">
              <a:avLst/>
            </a:prstGeom>
            <a:noFill/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00B0F0"/>
                  </a:solidFill>
                </a:rPr>
                <a:t>商品</a:t>
              </a:r>
              <a:endParaRPr lang="en-US" altLang="zh-CN" sz="1200">
                <a:solidFill>
                  <a:srgbClr val="00B0F0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00B0F0"/>
                  </a:solidFill>
                </a:rPr>
                <a:t>管理</a:t>
              </a:r>
            </a:p>
          </p:txBody>
        </p:sp>
        <p:sp>
          <p:nvSpPr>
            <p:cNvPr id="34" name="PA-椭圆 27">
              <a:extLst>
                <a:ext uri="{FF2B5EF4-FFF2-40B4-BE49-F238E27FC236}">
                  <a16:creationId xmlns:a16="http://schemas.microsoft.com/office/drawing/2014/main" id="{DF4FED37-F46C-5384-A02B-4F2852DF5FB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572565" y="3431853"/>
              <a:ext cx="1069867" cy="766841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FF99FF"/>
                  </a:solidFill>
                </a:rPr>
                <a:t>用户</a:t>
              </a:r>
              <a:endParaRPr lang="en-US" altLang="zh-CN" sz="1200">
                <a:solidFill>
                  <a:srgbClr val="FF99FF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FF99FF"/>
                  </a:solidFill>
                </a:rPr>
                <a:t>管理</a:t>
              </a:r>
            </a:p>
          </p:txBody>
        </p:sp>
        <p:sp>
          <p:nvSpPr>
            <p:cNvPr id="35" name="PA-椭圆 28">
              <a:extLst>
                <a:ext uri="{FF2B5EF4-FFF2-40B4-BE49-F238E27FC236}">
                  <a16:creationId xmlns:a16="http://schemas.microsoft.com/office/drawing/2014/main" id="{C2974219-4BDA-65BF-DE67-D747588D608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572565" y="3991254"/>
              <a:ext cx="1069867" cy="76684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75000"/>
                    </a:schemeClr>
                  </a:solidFill>
                </a:rPr>
                <a:t>购物车</a:t>
              </a:r>
              <a:endParaRPr lang="en-US" altLang="zh-CN" sz="120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accent6">
                      <a:lumMod val="75000"/>
                    </a:schemeClr>
                  </a:solidFill>
                </a:rPr>
                <a:t>管理</a:t>
              </a:r>
            </a:p>
          </p:txBody>
        </p:sp>
        <p:sp>
          <p:nvSpPr>
            <p:cNvPr id="36" name="PA-椭圆 29">
              <a:extLst>
                <a:ext uri="{FF2B5EF4-FFF2-40B4-BE49-F238E27FC236}">
                  <a16:creationId xmlns:a16="http://schemas.microsoft.com/office/drawing/2014/main" id="{D2DD2D86-EB95-DD2D-459B-FB8D927C97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38491" y="4014164"/>
              <a:ext cx="1069867" cy="76684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00B050"/>
                  </a:solidFill>
                </a:rPr>
                <a:t>交易</a:t>
              </a:r>
              <a:endParaRPr lang="en-US" altLang="zh-CN" sz="120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00B050"/>
                  </a:solidFill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23385 -2.22222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2709 -2.96296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单体架构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微服务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234522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微服务</a:t>
            </a:r>
            <a:r>
              <a:rPr lang="zh-CN" altLang="en-US"/>
              <a:t>架构，是服务化思想指导下的一套最佳实践架构方案。服务化，就是把单体架构中的功能模块拆分为多个独立项目。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205E9043-FE17-EAB5-DAE4-E4055A6C2269}"/>
              </a:ext>
            </a:extLst>
          </p:cNvPr>
          <p:cNvSpPr/>
          <p:nvPr/>
        </p:nvSpPr>
        <p:spPr>
          <a:xfrm>
            <a:off x="3355713" y="2965144"/>
            <a:ext cx="2397018" cy="17489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6176EE7-6962-E754-5E67-EF48D854585C}"/>
              </a:ext>
            </a:extLst>
          </p:cNvPr>
          <p:cNvSpPr/>
          <p:nvPr/>
        </p:nvSpPr>
        <p:spPr>
          <a:xfrm>
            <a:off x="3576320" y="3429000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商品管理</a:t>
            </a: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090D5642-13C9-A13C-7454-377BA7816B3F}"/>
              </a:ext>
            </a:extLst>
          </p:cNvPr>
          <p:cNvSpPr/>
          <p:nvPr/>
        </p:nvSpPr>
        <p:spPr>
          <a:xfrm>
            <a:off x="4663440" y="3429000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用户管理</a:t>
            </a:r>
          </a:p>
        </p:txBody>
      </p:sp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9780282C-6F94-5A21-1218-9C7754388F4A}"/>
              </a:ext>
            </a:extLst>
          </p:cNvPr>
          <p:cNvSpPr/>
          <p:nvPr/>
        </p:nvSpPr>
        <p:spPr>
          <a:xfrm>
            <a:off x="3576320" y="4134156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交易管理</a:t>
            </a:r>
          </a:p>
        </p:txBody>
      </p:sp>
      <p:sp>
        <p:nvSpPr>
          <p:cNvPr id="18" name="!!矩形: 圆角 17">
            <a:extLst>
              <a:ext uri="{FF2B5EF4-FFF2-40B4-BE49-F238E27FC236}">
                <a16:creationId xmlns:a16="http://schemas.microsoft.com/office/drawing/2014/main" id="{704DFA3F-7D11-9CC7-845A-3ED9670A5F45}"/>
              </a:ext>
            </a:extLst>
          </p:cNvPr>
          <p:cNvSpPr/>
          <p:nvPr/>
        </p:nvSpPr>
        <p:spPr>
          <a:xfrm>
            <a:off x="4663440" y="4134156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</a:t>
            </a: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微服务</a:t>
            </a:r>
            <a:r>
              <a:rPr lang="zh-CN" altLang="en-US"/>
              <a:t>架构，是服务化思想指导下的一套最佳实践架构方案。服务化，就是把单体架构中的功能模块拆分为多个独立项目。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205E9043-FE17-EAB5-DAE4-E4055A6C2269}"/>
              </a:ext>
            </a:extLst>
          </p:cNvPr>
          <p:cNvSpPr/>
          <p:nvPr/>
        </p:nvSpPr>
        <p:spPr>
          <a:xfrm>
            <a:off x="1992923" y="2321169"/>
            <a:ext cx="5650523" cy="347638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6176EE7-6962-E754-5E67-EF48D854585C}"/>
              </a:ext>
            </a:extLst>
          </p:cNvPr>
          <p:cNvSpPr/>
          <p:nvPr/>
        </p:nvSpPr>
        <p:spPr>
          <a:xfrm>
            <a:off x="3026738" y="3158658"/>
            <a:ext cx="1163319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商品服务</a:t>
            </a: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090D5642-13C9-A13C-7454-377BA7816B3F}"/>
              </a:ext>
            </a:extLst>
          </p:cNvPr>
          <p:cNvSpPr/>
          <p:nvPr/>
        </p:nvSpPr>
        <p:spPr>
          <a:xfrm>
            <a:off x="5223872" y="3158658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用户服务</a:t>
            </a:r>
          </a:p>
        </p:txBody>
      </p:sp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9780282C-6F94-5A21-1218-9C7754388F4A}"/>
              </a:ext>
            </a:extLst>
          </p:cNvPr>
          <p:cNvSpPr/>
          <p:nvPr/>
        </p:nvSpPr>
        <p:spPr>
          <a:xfrm>
            <a:off x="3026739" y="5082635"/>
            <a:ext cx="1163318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交易服务</a:t>
            </a:r>
          </a:p>
        </p:txBody>
      </p:sp>
      <p:sp>
        <p:nvSpPr>
          <p:cNvPr id="18" name="!!矩形: 圆角 17">
            <a:extLst>
              <a:ext uri="{FF2B5EF4-FFF2-40B4-BE49-F238E27FC236}">
                <a16:creationId xmlns:a16="http://schemas.microsoft.com/office/drawing/2014/main" id="{704DFA3F-7D11-9CC7-845A-3ED9670A5F45}"/>
              </a:ext>
            </a:extLst>
          </p:cNvPr>
          <p:cNvSpPr/>
          <p:nvPr/>
        </p:nvSpPr>
        <p:spPr>
          <a:xfrm>
            <a:off x="5223871" y="5082635"/>
            <a:ext cx="1163321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6F187221-F2D6-9D76-35AC-052B6E773705}"/>
              </a:ext>
            </a:extLst>
          </p:cNvPr>
          <p:cNvSpPr txBox="1">
            <a:spLocks/>
          </p:cNvSpPr>
          <p:nvPr/>
        </p:nvSpPr>
        <p:spPr>
          <a:xfrm>
            <a:off x="710878" y="2469232"/>
            <a:ext cx="1282045" cy="15802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粒度小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团队自治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服务自治</a:t>
            </a:r>
            <a:endParaRPr lang="en-US" altLang="zh-CN"/>
          </a:p>
        </p:txBody>
      </p:sp>
      <p:sp>
        <p:nvSpPr>
          <p:cNvPr id="4" name="users-group_32441">
            <a:extLst>
              <a:ext uri="{FF2B5EF4-FFF2-40B4-BE49-F238E27FC236}">
                <a16:creationId xmlns:a16="http://schemas.microsoft.com/office/drawing/2014/main" id="{BA61C44C-2AA3-917F-497A-8417BF356647}"/>
              </a:ext>
            </a:extLst>
          </p:cNvPr>
          <p:cNvSpPr/>
          <p:nvPr/>
        </p:nvSpPr>
        <p:spPr>
          <a:xfrm>
            <a:off x="3393991" y="2133410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CBA0195-9F93-2FFD-8FC0-B08263E559C1}"/>
              </a:ext>
            </a:extLst>
          </p:cNvPr>
          <p:cNvCxnSpPr>
            <a:endCxn id="8" idx="0"/>
          </p:cNvCxnSpPr>
          <p:nvPr/>
        </p:nvCxnSpPr>
        <p:spPr>
          <a:xfrm>
            <a:off x="3608397" y="2681248"/>
            <a:ext cx="1" cy="4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users-group_32441">
            <a:extLst>
              <a:ext uri="{FF2B5EF4-FFF2-40B4-BE49-F238E27FC236}">
                <a16:creationId xmlns:a16="http://schemas.microsoft.com/office/drawing/2014/main" id="{5B143606-13E2-2377-A079-6EE5AA0460F8}"/>
              </a:ext>
            </a:extLst>
          </p:cNvPr>
          <p:cNvSpPr/>
          <p:nvPr/>
        </p:nvSpPr>
        <p:spPr>
          <a:xfrm>
            <a:off x="5591125" y="2133410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7E2EC-198C-FDBE-E4BF-0457FF3C105A}"/>
              </a:ext>
            </a:extLst>
          </p:cNvPr>
          <p:cNvCxnSpPr/>
          <p:nvPr/>
        </p:nvCxnSpPr>
        <p:spPr>
          <a:xfrm>
            <a:off x="5805531" y="2681248"/>
            <a:ext cx="1" cy="4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users-group_32441">
            <a:extLst>
              <a:ext uri="{FF2B5EF4-FFF2-40B4-BE49-F238E27FC236}">
                <a16:creationId xmlns:a16="http://schemas.microsoft.com/office/drawing/2014/main" id="{3DD7ACCA-A8A8-BA2F-F300-616196FEBC2A}"/>
              </a:ext>
            </a:extLst>
          </p:cNvPr>
          <p:cNvSpPr/>
          <p:nvPr/>
        </p:nvSpPr>
        <p:spPr>
          <a:xfrm>
            <a:off x="3356012" y="6173237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88DA24-1BF3-5F2A-BD49-67122084045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608397" y="5565235"/>
            <a:ext cx="1" cy="5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users-group_32441">
            <a:extLst>
              <a:ext uri="{FF2B5EF4-FFF2-40B4-BE49-F238E27FC236}">
                <a16:creationId xmlns:a16="http://schemas.microsoft.com/office/drawing/2014/main" id="{D89776AA-FCE0-D7A2-227D-6CE19CD5325C}"/>
              </a:ext>
            </a:extLst>
          </p:cNvPr>
          <p:cNvSpPr/>
          <p:nvPr/>
        </p:nvSpPr>
        <p:spPr>
          <a:xfrm>
            <a:off x="5591125" y="6173237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BA7CEE-64E5-7D5B-26B0-0F03BB2487A0}"/>
              </a:ext>
            </a:extLst>
          </p:cNvPr>
          <p:cNvCxnSpPr>
            <a:cxnSpLocks/>
          </p:cNvCxnSpPr>
          <p:nvPr/>
        </p:nvCxnSpPr>
        <p:spPr>
          <a:xfrm flipV="1">
            <a:off x="5843510" y="5565235"/>
            <a:ext cx="1" cy="5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44095CEF-9FD2-0F78-A4CC-440AC861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86" y="3091718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4ECAA3-5CC6-CC73-7049-303B183B8F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6387192" y="3399958"/>
            <a:ext cx="934994" cy="2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97E2FFE1-93FB-F175-9E9E-1AB37ACC0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920" y="3065982"/>
            <a:ext cx="705940" cy="705940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AC6752-6192-37F6-1813-14DDA12083E1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7896107" y="3412487"/>
            <a:ext cx="1362813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4">
            <a:extLst>
              <a:ext uri="{FF2B5EF4-FFF2-40B4-BE49-F238E27FC236}">
                <a16:creationId xmlns:a16="http://schemas.microsoft.com/office/drawing/2014/main" id="{C2BFF9A6-F3B7-C995-2935-8454603F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44" y="3155205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!!矩形: 圆角 9">
            <a:extLst>
              <a:ext uri="{FF2B5EF4-FFF2-40B4-BE49-F238E27FC236}">
                <a16:creationId xmlns:a16="http://schemas.microsoft.com/office/drawing/2014/main" id="{2433A15C-48CF-D3D1-E198-E6BA31217EB0}"/>
              </a:ext>
            </a:extLst>
          </p:cNvPr>
          <p:cNvSpPr/>
          <p:nvPr/>
        </p:nvSpPr>
        <p:spPr>
          <a:xfrm>
            <a:off x="5235474" y="3150917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用户服务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707EAA01-F8C6-AE50-69FF-5F743210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4" y="3715019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6EDBB8-ED8A-244F-CB5F-D6ECE1931101}"/>
              </a:ext>
            </a:extLst>
          </p:cNvPr>
          <p:cNvCxnSpPr>
            <a:cxnSpLocks/>
            <a:stCxn id="42" idx="2"/>
            <a:endCxn id="37" idx="1"/>
          </p:cNvCxnSpPr>
          <p:nvPr/>
        </p:nvCxnSpPr>
        <p:spPr>
          <a:xfrm rot="16200000" flipH="1">
            <a:off x="5274426" y="1961999"/>
            <a:ext cx="392571" cy="373560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形 38" descr="服务器">
            <a:extLst>
              <a:ext uri="{FF2B5EF4-FFF2-40B4-BE49-F238E27FC236}">
                <a16:creationId xmlns:a16="http://schemas.microsoft.com/office/drawing/2014/main" id="{53E891FC-30A6-19FF-2C33-3D9BCF2F0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5200" y="3689283"/>
            <a:ext cx="705940" cy="70594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B05F0E-B255-7F0E-20B9-DEDF53BC9DA2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7922483" y="4035788"/>
            <a:ext cx="1342717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">
            <a:extLst>
              <a:ext uri="{FF2B5EF4-FFF2-40B4-BE49-F238E27FC236}">
                <a16:creationId xmlns:a16="http://schemas.microsoft.com/office/drawing/2014/main" id="{32B0734C-FDDE-EDA6-C8BA-ADBEF407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20" y="3778506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!!矩形: 圆角 9">
            <a:extLst>
              <a:ext uri="{FF2B5EF4-FFF2-40B4-BE49-F238E27FC236}">
                <a16:creationId xmlns:a16="http://schemas.microsoft.com/office/drawing/2014/main" id="{D2AC93CA-C709-1591-66B9-2D076DCBD4AA}"/>
              </a:ext>
            </a:extLst>
          </p:cNvPr>
          <p:cNvSpPr/>
          <p:nvPr/>
        </p:nvSpPr>
        <p:spPr>
          <a:xfrm>
            <a:off x="3021248" y="3150917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商品服务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748D18AD-FE7A-86B5-F506-FD76A2AC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82" y="4397329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箭头连接符 37">
            <a:extLst>
              <a:ext uri="{FF2B5EF4-FFF2-40B4-BE49-F238E27FC236}">
                <a16:creationId xmlns:a16="http://schemas.microsoft.com/office/drawing/2014/main" id="{026DEFC6-7B5C-CDB8-A4EF-34A274310355}"/>
              </a:ext>
            </a:extLst>
          </p:cNvPr>
          <p:cNvCxnSpPr>
            <a:cxnSpLocks/>
            <a:stCxn id="49" idx="0"/>
            <a:endCxn id="44" idx="1"/>
          </p:cNvCxnSpPr>
          <p:nvPr/>
        </p:nvCxnSpPr>
        <p:spPr>
          <a:xfrm rot="5400000" flipH="1" flipV="1">
            <a:off x="5292570" y="3032923"/>
            <a:ext cx="374237" cy="37251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C7C0BFF5-0A78-F36A-CF5F-C9DC74C79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8968" y="4371593"/>
            <a:ext cx="705940" cy="70594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1048C6-8A6A-13C1-B7D1-B2ABE495F322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7926251" y="4718098"/>
            <a:ext cx="1342717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">
            <a:extLst>
              <a:ext uri="{FF2B5EF4-FFF2-40B4-BE49-F238E27FC236}">
                <a16:creationId xmlns:a16="http://schemas.microsoft.com/office/drawing/2014/main" id="{D4823CAE-427A-312B-2796-49BFB447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88" y="4460816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!!矩形: 圆角 9">
            <a:extLst>
              <a:ext uri="{FF2B5EF4-FFF2-40B4-BE49-F238E27FC236}">
                <a16:creationId xmlns:a16="http://schemas.microsoft.com/office/drawing/2014/main" id="{EB3BF4B1-2880-3AF0-9D9E-67B1D5D03D51}"/>
              </a:ext>
            </a:extLst>
          </p:cNvPr>
          <p:cNvSpPr/>
          <p:nvPr/>
        </p:nvSpPr>
        <p:spPr>
          <a:xfrm>
            <a:off x="3035434" y="5082635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交易服务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EF624CBB-461E-818B-8ED4-51675C62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4" y="5023436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7AFB1-D77F-D13F-10F4-7FBC3DA9701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385638" y="5331676"/>
            <a:ext cx="924946" cy="2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形 59" descr="服务器">
            <a:extLst>
              <a:ext uri="{FF2B5EF4-FFF2-40B4-BE49-F238E27FC236}">
                <a16:creationId xmlns:a16="http://schemas.microsoft.com/office/drawing/2014/main" id="{0711017B-EFDB-331D-D394-D326DD4DE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7366" y="4997700"/>
            <a:ext cx="705940" cy="70594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768EB1-AE34-06BD-6F14-88320240765B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7894553" y="5344205"/>
            <a:ext cx="1362813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4">
            <a:extLst>
              <a:ext uri="{FF2B5EF4-FFF2-40B4-BE49-F238E27FC236}">
                <a16:creationId xmlns:a16="http://schemas.microsoft.com/office/drawing/2014/main" id="{AB7A7545-BEB5-E0C3-5004-618CA860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90" y="5086923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!!矩形: 圆角 9">
            <a:extLst>
              <a:ext uri="{FF2B5EF4-FFF2-40B4-BE49-F238E27FC236}">
                <a16:creationId xmlns:a16="http://schemas.microsoft.com/office/drawing/2014/main" id="{C88493AF-649B-48B7-0BC9-037DCE972AF7}"/>
              </a:ext>
            </a:extLst>
          </p:cNvPr>
          <p:cNvSpPr/>
          <p:nvPr/>
        </p:nvSpPr>
        <p:spPr>
          <a:xfrm>
            <a:off x="5233920" y="5082635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64" name="database_51319">
            <a:extLst>
              <a:ext uri="{FF2B5EF4-FFF2-40B4-BE49-F238E27FC236}">
                <a16:creationId xmlns:a16="http://schemas.microsoft.com/office/drawing/2014/main" id="{82CEC2F9-3794-36FE-415A-B13BC345117B}"/>
              </a:ext>
            </a:extLst>
          </p:cNvPr>
          <p:cNvSpPr/>
          <p:nvPr/>
        </p:nvSpPr>
        <p:spPr>
          <a:xfrm>
            <a:off x="10921187" y="312301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9B26A8-06B4-4EE8-B252-C3516E56159E}"/>
              </a:ext>
            </a:extLst>
          </p:cNvPr>
          <p:cNvCxnSpPr>
            <a:cxnSpLocks/>
          </p:cNvCxnSpPr>
          <p:nvPr/>
        </p:nvCxnSpPr>
        <p:spPr>
          <a:xfrm>
            <a:off x="9930438" y="3418952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atabase_51319">
            <a:extLst>
              <a:ext uri="{FF2B5EF4-FFF2-40B4-BE49-F238E27FC236}">
                <a16:creationId xmlns:a16="http://schemas.microsoft.com/office/drawing/2014/main" id="{A0452B06-42A7-E950-3033-B395E4C44E50}"/>
              </a:ext>
            </a:extLst>
          </p:cNvPr>
          <p:cNvSpPr/>
          <p:nvPr/>
        </p:nvSpPr>
        <p:spPr>
          <a:xfrm>
            <a:off x="10921187" y="376658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atabase_51319">
            <a:extLst>
              <a:ext uri="{FF2B5EF4-FFF2-40B4-BE49-F238E27FC236}">
                <a16:creationId xmlns:a16="http://schemas.microsoft.com/office/drawing/2014/main" id="{01999D41-7AA0-F888-B691-EB90A58DC55E}"/>
              </a:ext>
            </a:extLst>
          </p:cNvPr>
          <p:cNvSpPr/>
          <p:nvPr/>
        </p:nvSpPr>
        <p:spPr>
          <a:xfrm>
            <a:off x="10921187" y="441015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atabase_51319">
            <a:extLst>
              <a:ext uri="{FF2B5EF4-FFF2-40B4-BE49-F238E27FC236}">
                <a16:creationId xmlns:a16="http://schemas.microsoft.com/office/drawing/2014/main" id="{F5772B89-60B1-1619-E900-68DCE7F31733}"/>
              </a:ext>
            </a:extLst>
          </p:cNvPr>
          <p:cNvSpPr/>
          <p:nvPr/>
        </p:nvSpPr>
        <p:spPr>
          <a:xfrm>
            <a:off x="10921187" y="505372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246C8A-7F85-490B-8CB7-59EF7C65D75C}"/>
              </a:ext>
            </a:extLst>
          </p:cNvPr>
          <p:cNvCxnSpPr>
            <a:cxnSpLocks/>
          </p:cNvCxnSpPr>
          <p:nvPr/>
        </p:nvCxnSpPr>
        <p:spPr>
          <a:xfrm>
            <a:off x="9930438" y="4033734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085C1-8A43-E642-5C81-717276FC0DA1}"/>
              </a:ext>
            </a:extLst>
          </p:cNvPr>
          <p:cNvCxnSpPr>
            <a:cxnSpLocks/>
          </p:cNvCxnSpPr>
          <p:nvPr/>
        </p:nvCxnSpPr>
        <p:spPr>
          <a:xfrm>
            <a:off x="9930438" y="4692202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BF5C944-C0DC-AC26-B030-C06684E549E1}"/>
              </a:ext>
            </a:extLst>
          </p:cNvPr>
          <p:cNvCxnSpPr>
            <a:cxnSpLocks/>
          </p:cNvCxnSpPr>
          <p:nvPr/>
        </p:nvCxnSpPr>
        <p:spPr>
          <a:xfrm>
            <a:off x="9930438" y="5350670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2187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948 0.0030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8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8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0052 0.09097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3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52 0.09097 L 0.3332 0.0937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37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8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065 -0.09005 " pathEditMode="relative" rAng="0" ptsTypes="AA">
                                      <p:cBhvr>
                                        <p:cTn id="9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51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65 -0.09005 L 0.33243 -0.0884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6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14948 0.00301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13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"/>
                            </p:stCondLst>
                            <p:childTnLst>
                              <p:par>
                                <p:cTn id="1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7201 0.0037 " pathEditMode="relative" rAng="0" ptsTypes="AA">
                                      <p:cBhvr>
                                        <p:cTn id="14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7083 -0.00139 " pathEditMode="relative" rAng="0" ptsTypes="AA">
                                      <p:cBhvr>
                                        <p:cTn id="1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17083 -0.00139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17214 0.00092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4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5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1" grpId="0" animBg="1"/>
      <p:bldP spid="20" grpId="0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49" grpId="0" animBg="1"/>
      <p:bldP spid="49" grpId="1" animBg="1"/>
      <p:bldP spid="49" grpId="2" animBg="1"/>
      <p:bldP spid="49" grpId="3" animBg="1"/>
      <p:bldP spid="63" grpId="0" animBg="1"/>
      <p:bldP spid="63" grpId="1" animBg="1"/>
      <p:bldP spid="63" grpId="2" animBg="1"/>
      <p:bldP spid="64" grpId="0" animBg="1"/>
      <p:bldP spid="6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单体架构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3295593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2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37B026-1799-DF0C-84B3-DE33F698A28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A6360AD-B9A4-435D-1C63-01A119CE7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B0029F-F646-DC02-AD2E-8BDBE921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099D3F-7AC7-657F-6623-E592086E5C6A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B9ABB5D-6810-004D-C9D0-BBE60EE2A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A106755-5FD5-630C-ACE2-DBDBFBB9F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7589EC-09EA-4C65-664F-74FEEAD95EC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65E76CF-EA7F-41E2-0E5E-1BADA2BB1794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598150A-7BCA-15BC-7A3B-D037EC704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A366AD8-D3A7-5D04-2C2B-0CC5B644A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C779F20-E9E0-4AE4-8336-0541BB6C1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017FEB4-A273-8BD2-96BD-B5964460E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C422CA64-EA90-0F14-0246-5DA1888A0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F1B19-D8D6-A270-511A-1984C5EA9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757506B-5575-57B2-649D-4F9325247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6203030-1265-43F9-1839-1F197DBD4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C6D4A66-B105-B53F-F148-6F505C90F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C9AE34D-9450-60CA-3EAC-5EA52A6BE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4F14A0F-59BB-79BC-BBB8-5E0668423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67B42751-B68A-7C95-D832-D1735BD20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307BE85-289E-43EA-DB0D-1736B1859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6BF4435-5C96-B981-613B-8918DCF8D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2CBF511-40D4-9357-0DA0-5B64F4E2C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D7B9BAF-BFA1-7C00-3E15-9D161446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文本占位符 9">
              <a:extLst>
                <a:ext uri="{FF2B5EF4-FFF2-40B4-BE49-F238E27FC236}">
                  <a16:creationId xmlns:a16="http://schemas.microsoft.com/office/drawing/2014/main" id="{5FFF0D33-B996-E135-53E5-0CE8B3D850B0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565069F-8D96-9A5B-0BA0-024DA38FF753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219D65-796B-BFA4-2575-2AD68CFC61FD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占位符 9">
              <a:extLst>
                <a:ext uri="{FF2B5EF4-FFF2-40B4-BE49-F238E27FC236}">
                  <a16:creationId xmlns:a16="http://schemas.microsoft.com/office/drawing/2014/main" id="{2D3EFD63-111A-2CA5-B85A-845411D0B42B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37" name="文本占位符 9">
              <a:extLst>
                <a:ext uri="{FF2B5EF4-FFF2-40B4-BE49-F238E27FC236}">
                  <a16:creationId xmlns:a16="http://schemas.microsoft.com/office/drawing/2014/main" id="{0211F3E6-6E29-2432-AD41-7DFE28F7BEE2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83FFA0-DFC7-F604-C71B-22B1E973F700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DF8F842-CAE7-7288-9869-7686C359C86D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占位符 9">
              <a:extLst>
                <a:ext uri="{FF2B5EF4-FFF2-40B4-BE49-F238E27FC236}">
                  <a16:creationId xmlns:a16="http://schemas.microsoft.com/office/drawing/2014/main" id="{7298B0CF-A161-B7AD-0D41-799BEAC03F46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1" name="文本占位符 9">
              <a:extLst>
                <a:ext uri="{FF2B5EF4-FFF2-40B4-BE49-F238E27FC236}">
                  <a16:creationId xmlns:a16="http://schemas.microsoft.com/office/drawing/2014/main" id="{E0C2B329-9B0B-D16E-E4A4-69266FF60423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4AE7B6B-A053-8E31-F047-AE299B88544F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F4B40E2-C9AB-7554-A538-0A97E0632BFF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F49000BD-FA0D-E329-3B55-F39D1AC096D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909B1FBF-DB96-D3DB-BF61-D0EFF370EC72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CDB3720-EB90-E125-AE3C-B62EF0BA0D90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816A3C-BFA2-988C-1CFC-5862040EB182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644539D9-56E1-F3A8-6CA4-24417603E3BD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2CD51C16-A552-1B27-C04D-60AEFC610CF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6F4209C-55D8-7F35-2C97-5E9F58D2A3F1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91EC212-A9D2-3DC8-9998-E65E310A1962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BCC5431C-43F2-C8ED-C98E-0334DF10D438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97C61EED-175F-E089-6924-F22765D7FD1B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1DD0070-73D0-8E34-E3F6-463F6EC938F8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6D99BF7-0346-2332-6D0E-0AB4AF53EFE3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E867C18B-55D2-CD79-D27F-E8DE62EFF622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7" name="文本占位符 9">
              <a:extLst>
                <a:ext uri="{FF2B5EF4-FFF2-40B4-BE49-F238E27FC236}">
                  <a16:creationId xmlns:a16="http://schemas.microsoft.com/office/drawing/2014/main" id="{F5194C0D-93FC-2317-9E99-6F1C1B49CCE0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04DCA6A-0903-4BA2-F159-1A550540B4B8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6372177-86E8-5802-F982-C045F6BF9E0D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6F77AA5F-0F7A-C329-687F-9E6A3F0F72ED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9D0DCA-2705-9AB7-400A-DF63C43F2DA9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A9886C1-0EFE-EBE7-6B9C-3F135280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Shape 2376">
              <a:extLst>
                <a:ext uri="{FF2B5EF4-FFF2-40B4-BE49-F238E27FC236}">
                  <a16:creationId xmlns:a16="http://schemas.microsoft.com/office/drawing/2014/main" id="{DB814F96-4AA3-49E6-AC31-CF24B214CF97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B18ACDD-5BF9-AC72-4AD9-8FCEA78DB7FC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E381B8A-B166-64BB-5BEF-99E6FF692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CBB64EDE-E888-F267-D4F6-CEFB846A187D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D499C71-318D-FD26-9102-337A07649A71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1301F99-FC45-426A-4FBB-AA730A0F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9" name="图形 68">
              <a:extLst>
                <a:ext uri="{FF2B5EF4-FFF2-40B4-BE49-F238E27FC236}">
                  <a16:creationId xmlns:a16="http://schemas.microsoft.com/office/drawing/2014/main" id="{E1A6FBE7-A356-010B-8AFC-CAC603EF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1A4D741-37B2-298F-6C6A-6FD2E7F97750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7492EB1A-3F5F-4360-06D2-26C2FA355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2" name="图形 71">
              <a:extLst>
                <a:ext uri="{FF2B5EF4-FFF2-40B4-BE49-F238E27FC236}">
                  <a16:creationId xmlns:a16="http://schemas.microsoft.com/office/drawing/2014/main" id="{37E51E71-FEF3-6F86-DB2D-A10D3A3F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3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实现了微服务组件的自动装配，从而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提供了良好的开箱即用体验。但对于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SpringBoot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的版本也有要求：</a:t>
            </a:r>
            <a:endParaRPr lang="en-US" altLang="zh-CN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57F6E49C-9C31-30C4-55E7-85C790E7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08587"/>
              </p:ext>
            </p:extLst>
          </p:nvPr>
        </p:nvGraphicFramePr>
        <p:xfrm>
          <a:off x="1509486" y="2485748"/>
          <a:ext cx="9212105" cy="34600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65415">
                  <a:extLst>
                    <a:ext uri="{9D8B030D-6E8A-4147-A177-3AD203B41FA5}">
                      <a16:colId xmlns:a16="http://schemas.microsoft.com/office/drawing/2014/main" val="810260320"/>
                    </a:ext>
                  </a:extLst>
                </a:gridCol>
                <a:gridCol w="5546690">
                  <a:extLst>
                    <a:ext uri="{9D8B030D-6E8A-4147-A177-3AD203B41FA5}">
                      <a16:colId xmlns:a16="http://schemas.microsoft.com/office/drawing/2014/main" val="2115970699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SpringCloud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SpringBoot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8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2022.0.x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Kilburn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2021.0.x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Jubilee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2.6.x, 2.7.x (Starting with 2021.0.3)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2020.0.x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Ilford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2.4.x, 2.5.x (Starting with 2020.0.3)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Hoxton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2.2.x, 2.3.x (Starting with SR5)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Greenwich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2.1.x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Finchley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0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9"/>
                        </a:rPr>
                        <a:t>Edgware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10"/>
                        </a:rPr>
                        <a:t>Dalston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CE1BED6-F104-CF03-33B3-BB1C55A1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04" y="1380741"/>
            <a:ext cx="9660809" cy="518973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A51B837A-60B5-8F79-8C78-3322D6AB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58" y="1519422"/>
            <a:ext cx="9619900" cy="4733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实现了微服务组件的自动装配，从而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提供了良好的开箱即用体验。但对于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SpringBoot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的版本也有要求：</a:t>
            </a:r>
            <a:endParaRPr lang="en-US" altLang="zh-CN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57F6E49C-9C31-30C4-55E7-85C790E7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510"/>
              </p:ext>
            </p:extLst>
          </p:nvPr>
        </p:nvGraphicFramePr>
        <p:xfrm>
          <a:off x="1509486" y="2485748"/>
          <a:ext cx="9212105" cy="35978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5560">
                  <a:extLst>
                    <a:ext uri="{9D8B030D-6E8A-4147-A177-3AD203B41FA5}">
                      <a16:colId xmlns:a16="http://schemas.microsoft.com/office/drawing/2014/main" val="810260320"/>
                    </a:ext>
                  </a:extLst>
                </a:gridCol>
                <a:gridCol w="5516545">
                  <a:extLst>
                    <a:ext uri="{9D8B030D-6E8A-4147-A177-3AD203B41FA5}">
                      <a16:colId xmlns:a16="http://schemas.microsoft.com/office/drawing/2014/main" val="2115970699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SpringCloud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SpringBoot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8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2022.0.x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Kilburn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4585"/>
                  </a:ext>
                </a:extLst>
              </a:tr>
              <a:tr h="508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2021.0.x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 aka Jubilee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2.6.x, 2.7.x (Starting with 2021.0.3)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2020.0.x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Ilford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2.4.x, 2.5.x (Starting with 2020.0.3)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Hoxton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2.2.x, 2.3.x (Starting with SR5)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Greenwich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2.1.x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Finchley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0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9"/>
                        </a:rPr>
                        <a:t>Edgware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10"/>
                        </a:rPr>
                        <a:t>Dalston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熟悉黑马商城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熟悉黑马商城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PA-s1">
            <a:extLst>
              <a:ext uri="{FF2B5EF4-FFF2-40B4-BE49-F238E27FC236}">
                <a16:creationId xmlns:a16="http://schemas.microsoft.com/office/drawing/2014/main" id="{C5DB3E80-D037-677C-7AE2-52CA4C84834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38474" y="3962919"/>
            <a:ext cx="1323082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-s5">
            <a:extLst>
              <a:ext uri="{FF2B5EF4-FFF2-40B4-BE49-F238E27FC236}">
                <a16:creationId xmlns:a16="http://schemas.microsoft.com/office/drawing/2014/main" id="{2A2B02D7-11CA-E468-D0F0-FD6E57A3D87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117852" y="3962919"/>
            <a:ext cx="1323085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PA-s4">
            <a:extLst>
              <a:ext uri="{FF2B5EF4-FFF2-40B4-BE49-F238E27FC236}">
                <a16:creationId xmlns:a16="http://schemas.microsoft.com/office/drawing/2014/main" id="{C644B57F-2D2F-EC2C-3156-2095C266C33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3006" y="3962919"/>
            <a:ext cx="1323084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PA-s3">
            <a:extLst>
              <a:ext uri="{FF2B5EF4-FFF2-40B4-BE49-F238E27FC236}">
                <a16:creationId xmlns:a16="http://schemas.microsoft.com/office/drawing/2014/main" id="{333D7617-812F-B35D-9D9B-21C7A1E2593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428161" y="3962918"/>
            <a:ext cx="1323084" cy="1504316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PA-s2">
            <a:extLst>
              <a:ext uri="{FF2B5EF4-FFF2-40B4-BE49-F238E27FC236}">
                <a16:creationId xmlns:a16="http://schemas.microsoft.com/office/drawing/2014/main" id="{B5631B07-4C97-CF86-FABE-F00B12FBFFD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583317" y="3962919"/>
            <a:ext cx="1323083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s0">
            <a:extLst>
              <a:ext uri="{FF2B5EF4-FFF2-40B4-BE49-F238E27FC236}">
                <a16:creationId xmlns:a16="http://schemas.microsoft.com/office/drawing/2014/main" id="{3F44ABEF-7350-EFF6-68F4-226C1E2F05E0}"/>
              </a:ext>
            </a:extLst>
          </p:cNvPr>
          <p:cNvSpPr/>
          <p:nvPr/>
        </p:nvSpPr>
        <p:spPr bwMode="auto">
          <a:xfrm>
            <a:off x="5243998" y="1189735"/>
            <a:ext cx="1691409" cy="1791548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b0">
            <a:extLst>
              <a:ext uri="{FF2B5EF4-FFF2-40B4-BE49-F238E27FC236}">
                <a16:creationId xmlns:a16="http://schemas.microsoft.com/office/drawing/2014/main" id="{0CEC2A2A-4BFB-DBB0-C48C-53868B633435}"/>
              </a:ext>
            </a:extLst>
          </p:cNvPr>
          <p:cNvSpPr txBox="1"/>
          <p:nvPr/>
        </p:nvSpPr>
        <p:spPr>
          <a:xfrm>
            <a:off x="5243998" y="1830535"/>
            <a:ext cx="1691408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B60004"/>
                </a:solidFill>
              </a:rPr>
              <a:t>黑马商城</a:t>
            </a:r>
            <a:endParaRPr lang="en-US" altLang="zh-CN" sz="2400" b="1" dirty="0">
              <a:solidFill>
                <a:srgbClr val="B60004"/>
              </a:solidFill>
            </a:endParaRPr>
          </a:p>
        </p:txBody>
      </p:sp>
      <p:sp>
        <p:nvSpPr>
          <p:cNvPr id="21" name="b1">
            <a:extLst>
              <a:ext uri="{FF2B5EF4-FFF2-40B4-BE49-F238E27FC236}">
                <a16:creationId xmlns:a16="http://schemas.microsoft.com/office/drawing/2014/main" id="{76607B0F-EACA-E7FC-6AEC-9396B8D3F41D}"/>
              </a:ext>
            </a:extLst>
          </p:cNvPr>
          <p:cNvSpPr txBox="1"/>
          <p:nvPr/>
        </p:nvSpPr>
        <p:spPr>
          <a:xfrm>
            <a:off x="1837953" y="4498744"/>
            <a:ext cx="1125086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用户</a:t>
            </a:r>
            <a:endParaRPr lang="en-US" altLang="zh-CN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b="1" dirty="0">
              <a:solidFill>
                <a:srgbClr val="B60004"/>
              </a:solidFill>
            </a:endParaRPr>
          </a:p>
        </p:txBody>
      </p:sp>
      <p:sp>
        <p:nvSpPr>
          <p:cNvPr id="23" name="b2">
            <a:extLst>
              <a:ext uri="{FF2B5EF4-FFF2-40B4-BE49-F238E27FC236}">
                <a16:creationId xmlns:a16="http://schemas.microsoft.com/office/drawing/2014/main" id="{CBE990B2-9438-0253-2CC2-2CAC33F93F80}"/>
              </a:ext>
            </a:extLst>
          </p:cNvPr>
          <p:cNvSpPr txBox="1"/>
          <p:nvPr/>
        </p:nvSpPr>
        <p:spPr>
          <a:xfrm>
            <a:off x="37629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/>
              <a:t>商品</a:t>
            </a:r>
            <a:endParaRPr lang="en-US" altLang="zh-CN" sz="1800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5" name="b3">
            <a:extLst>
              <a:ext uri="{FF2B5EF4-FFF2-40B4-BE49-F238E27FC236}">
                <a16:creationId xmlns:a16="http://schemas.microsoft.com/office/drawing/2014/main" id="{AD79DD7E-932D-B631-0188-B71CFFE4100A}"/>
              </a:ext>
            </a:extLst>
          </p:cNvPr>
          <p:cNvSpPr txBox="1"/>
          <p:nvPr/>
        </p:nvSpPr>
        <p:spPr>
          <a:xfrm>
            <a:off x="5555552" y="4500604"/>
            <a:ext cx="1134939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购物车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sp>
        <p:nvSpPr>
          <p:cNvPr id="26" name="b4">
            <a:extLst>
              <a:ext uri="{FF2B5EF4-FFF2-40B4-BE49-F238E27FC236}">
                <a16:creationId xmlns:a16="http://schemas.microsoft.com/office/drawing/2014/main" id="{B5AF7759-EA68-280B-5CB5-623C1E6C43C2}"/>
              </a:ext>
            </a:extLst>
          </p:cNvPr>
          <p:cNvSpPr txBox="1"/>
          <p:nvPr/>
        </p:nvSpPr>
        <p:spPr>
          <a:xfrm>
            <a:off x="7490356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/>
              <a:t>订单</a:t>
            </a:r>
            <a:endParaRPr lang="en-US" altLang="zh-CN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7" name="b5">
            <a:extLst>
              <a:ext uri="{FF2B5EF4-FFF2-40B4-BE49-F238E27FC236}">
                <a16:creationId xmlns:a16="http://schemas.microsoft.com/office/drawing/2014/main" id="{01C11B85-6999-408A-E816-E2025CAFAA8F}"/>
              </a:ext>
            </a:extLst>
          </p:cNvPr>
          <p:cNvSpPr txBox="1"/>
          <p:nvPr/>
        </p:nvSpPr>
        <p:spPr>
          <a:xfrm>
            <a:off x="92830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支付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cxnSp>
        <p:nvCxnSpPr>
          <p:cNvPr id="28" name="k3">
            <a:extLst>
              <a:ext uri="{FF2B5EF4-FFF2-40B4-BE49-F238E27FC236}">
                <a16:creationId xmlns:a16="http://schemas.microsoft.com/office/drawing/2014/main" id="{9E74DEB4-1DE4-651B-5A25-CE92C250E31B}"/>
              </a:ext>
            </a:extLst>
          </p:cNvPr>
          <p:cNvCxnSpPr>
            <a:cxnSpLocks/>
          </p:cNvCxnSpPr>
          <p:nvPr/>
        </p:nvCxnSpPr>
        <p:spPr>
          <a:xfrm>
            <a:off x="6096000" y="3510034"/>
            <a:ext cx="0" cy="244332"/>
          </a:xfrm>
          <a:prstGeom prst="line">
            <a:avLst/>
          </a:prstGeom>
          <a:ln w="12700" cap="rnd">
            <a:solidFill>
              <a:schemeClr val="tx1">
                <a:alpha val="2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k2">
            <a:extLst>
              <a:ext uri="{FF2B5EF4-FFF2-40B4-BE49-F238E27FC236}">
                <a16:creationId xmlns:a16="http://schemas.microsoft.com/office/drawing/2014/main" id="{49CE40AC-BD33-842E-DE3B-F3C6D3C5EE8D}"/>
              </a:ext>
            </a:extLst>
          </p:cNvPr>
          <p:cNvSpPr/>
          <p:nvPr/>
        </p:nvSpPr>
        <p:spPr>
          <a:xfrm rot="5400000">
            <a:off x="5973834" y="-47752"/>
            <a:ext cx="244332" cy="7359904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k1">
            <a:extLst>
              <a:ext uri="{FF2B5EF4-FFF2-40B4-BE49-F238E27FC236}">
                <a16:creationId xmlns:a16="http://schemas.microsoft.com/office/drawing/2014/main" id="{15316531-0F5E-B088-F335-F1C8F46EA1C2}"/>
              </a:ext>
            </a:extLst>
          </p:cNvPr>
          <p:cNvSpPr/>
          <p:nvPr/>
        </p:nvSpPr>
        <p:spPr>
          <a:xfrm rot="5400000">
            <a:off x="5973834" y="1727490"/>
            <a:ext cx="244332" cy="3809419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/>
      <p:bldP spid="21" grpId="0"/>
      <p:bldP spid="23" grpId="0"/>
      <p:bldP spid="25" grpId="0"/>
      <p:bldP spid="26" grpId="0"/>
      <p:bldP spid="27" grpId="0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服务拆分原则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477F74F9-43B0-6491-D192-25100D3EDE38}"/>
              </a:ext>
            </a:extLst>
          </p:cNvPr>
          <p:cNvSpPr/>
          <p:nvPr/>
        </p:nvSpPr>
        <p:spPr>
          <a:xfrm rot="5400000">
            <a:off x="-2120759" y="7346104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AA88D2DA-1BCE-59DC-912B-8C40EAE2F8A6}"/>
              </a:ext>
            </a:extLst>
          </p:cNvPr>
          <p:cNvSpPr/>
          <p:nvPr/>
        </p:nvSpPr>
        <p:spPr>
          <a:xfrm rot="5400000">
            <a:off x="2174549" y="-162905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BD4AF79-4705-ECA1-7579-3069E41406B4}"/>
              </a:ext>
            </a:extLst>
          </p:cNvPr>
          <p:cNvSpPr/>
          <p:nvPr/>
        </p:nvSpPr>
        <p:spPr>
          <a:xfrm rot="5400000">
            <a:off x="8301913" y="-864851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00FEB04F-22F4-0F15-C708-21D5BDC3E468}"/>
              </a:ext>
            </a:extLst>
          </p:cNvPr>
          <p:cNvSpPr/>
          <p:nvPr/>
        </p:nvSpPr>
        <p:spPr>
          <a:xfrm rot="5400000">
            <a:off x="6954201" y="8051649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BE69A4D6-11DF-33BE-7B02-FB08E54AAD0A}"/>
              </a:ext>
            </a:extLst>
          </p:cNvPr>
          <p:cNvSpPr/>
          <p:nvPr/>
        </p:nvSpPr>
        <p:spPr>
          <a:xfrm rot="5400000">
            <a:off x="-1694521" y="-932306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DE0B615B-823D-22A7-58ED-3E0DDD55BB02}"/>
              </a:ext>
            </a:extLst>
          </p:cNvPr>
          <p:cNvSpPr/>
          <p:nvPr/>
        </p:nvSpPr>
        <p:spPr>
          <a:xfrm rot="5400000">
            <a:off x="2023690" y="8646517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服务拆分原则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6340D54-320F-873C-988D-5F45BA696113}"/>
              </a:ext>
            </a:extLst>
          </p:cNvPr>
          <p:cNvSpPr/>
          <p:nvPr/>
        </p:nvSpPr>
        <p:spPr>
          <a:xfrm rot="5400000">
            <a:off x="2158314" y="3692065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F8A99BA-6361-7387-17C4-CBA55013D0A7}"/>
              </a:ext>
            </a:extLst>
          </p:cNvPr>
          <p:cNvSpPr/>
          <p:nvPr/>
        </p:nvSpPr>
        <p:spPr>
          <a:xfrm rot="5400000">
            <a:off x="2466830" y="304800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0515C02E-BDF3-0B70-E045-70CD822EF61B}"/>
              </a:ext>
            </a:extLst>
          </p:cNvPr>
          <p:cNvSpPr/>
          <p:nvPr/>
        </p:nvSpPr>
        <p:spPr>
          <a:xfrm rot="5400000">
            <a:off x="3554215" y="2785472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6F073A1-82C9-E6A0-F5ED-04D50BA4EF22}"/>
              </a:ext>
            </a:extLst>
          </p:cNvPr>
          <p:cNvSpPr/>
          <p:nvPr/>
        </p:nvSpPr>
        <p:spPr>
          <a:xfrm rot="5400000">
            <a:off x="3894626" y="4031794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325F4B7C-69DC-8E2D-A5E8-CFFA4F466D66}"/>
              </a:ext>
            </a:extLst>
          </p:cNvPr>
          <p:cNvSpPr/>
          <p:nvPr/>
        </p:nvSpPr>
        <p:spPr>
          <a:xfrm rot="5400000">
            <a:off x="2274897" y="2541328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61D9E7C4-0100-411B-102C-6359C5D6A35B}"/>
              </a:ext>
            </a:extLst>
          </p:cNvPr>
          <p:cNvSpPr/>
          <p:nvPr/>
        </p:nvSpPr>
        <p:spPr>
          <a:xfrm rot="5400000">
            <a:off x="2285891" y="4031134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910DEB-3B1F-B588-75FE-FD8A4D93C369}"/>
              </a:ext>
            </a:extLst>
          </p:cNvPr>
          <p:cNvSpPr txBox="1"/>
          <p:nvPr/>
        </p:nvSpPr>
        <p:spPr>
          <a:xfrm>
            <a:off x="2618891" y="333186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思考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A438A8-6C4A-76FA-542A-F9924F02A55C}"/>
              </a:ext>
            </a:extLst>
          </p:cNvPr>
          <p:cNvSpPr txBox="1"/>
          <p:nvPr/>
        </p:nvSpPr>
        <p:spPr>
          <a:xfrm>
            <a:off x="4712205" y="2463508"/>
            <a:ext cx="689303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什么时候拆分？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79A2-AF6D-9A7A-AF50-5063963E11E5}"/>
              </a:ext>
            </a:extLst>
          </p:cNvPr>
          <p:cNvSpPr txBox="1"/>
          <p:nvPr/>
        </p:nvSpPr>
        <p:spPr>
          <a:xfrm>
            <a:off x="4712205" y="3114482"/>
            <a:ext cx="6893032" cy="199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创业型项目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：先采用单体架构，快速开发，快速试错。随着规模扩大，逐渐拆分。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确定的大型项目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：资金充足，目标明确，可以直接选择微服务架构，避免后续拆分的麻烦。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0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1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服务拆分原则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6340D54-320F-873C-988D-5F45BA696113}"/>
              </a:ext>
            </a:extLst>
          </p:cNvPr>
          <p:cNvSpPr/>
          <p:nvPr/>
        </p:nvSpPr>
        <p:spPr>
          <a:xfrm rot="5400000">
            <a:off x="2158314" y="3692065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F8A99BA-6361-7387-17C4-CBA55013D0A7}"/>
              </a:ext>
            </a:extLst>
          </p:cNvPr>
          <p:cNvSpPr/>
          <p:nvPr/>
        </p:nvSpPr>
        <p:spPr>
          <a:xfrm rot="5400000">
            <a:off x="2466830" y="304800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0515C02E-BDF3-0B70-E045-70CD822EF61B}"/>
              </a:ext>
            </a:extLst>
          </p:cNvPr>
          <p:cNvSpPr/>
          <p:nvPr/>
        </p:nvSpPr>
        <p:spPr>
          <a:xfrm rot="5400000">
            <a:off x="3554215" y="2785472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6F073A1-82C9-E6A0-F5ED-04D50BA4EF22}"/>
              </a:ext>
            </a:extLst>
          </p:cNvPr>
          <p:cNvSpPr/>
          <p:nvPr/>
        </p:nvSpPr>
        <p:spPr>
          <a:xfrm rot="5400000">
            <a:off x="3894626" y="4031794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325F4B7C-69DC-8E2D-A5E8-CFFA4F466D66}"/>
              </a:ext>
            </a:extLst>
          </p:cNvPr>
          <p:cNvSpPr/>
          <p:nvPr/>
        </p:nvSpPr>
        <p:spPr>
          <a:xfrm rot="5400000">
            <a:off x="2274897" y="2541328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61D9E7C4-0100-411B-102C-6359C5D6A35B}"/>
              </a:ext>
            </a:extLst>
          </p:cNvPr>
          <p:cNvSpPr/>
          <p:nvPr/>
        </p:nvSpPr>
        <p:spPr>
          <a:xfrm rot="5400000">
            <a:off x="2285891" y="4031134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910DEB-3B1F-B588-75FE-FD8A4D93C369}"/>
              </a:ext>
            </a:extLst>
          </p:cNvPr>
          <p:cNvSpPr txBox="1"/>
          <p:nvPr/>
        </p:nvSpPr>
        <p:spPr>
          <a:xfrm>
            <a:off x="2618891" y="333186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思考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A438A8-6C4A-76FA-542A-F9924F02A55C}"/>
              </a:ext>
            </a:extLst>
          </p:cNvPr>
          <p:cNvSpPr txBox="1"/>
          <p:nvPr/>
        </p:nvSpPr>
        <p:spPr>
          <a:xfrm>
            <a:off x="4712205" y="2463508"/>
            <a:ext cx="689303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怎么拆分？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79A2-AF6D-9A7A-AF50-5063963E11E5}"/>
              </a:ext>
            </a:extLst>
          </p:cNvPr>
          <p:cNvSpPr txBox="1"/>
          <p:nvPr/>
        </p:nvSpPr>
        <p:spPr>
          <a:xfrm>
            <a:off x="4712205" y="3114482"/>
            <a:ext cx="6893032" cy="274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从拆分目标来说，要做到：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高内聚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：每个微服务的职责要尽量单一，包含的业务相互关联度高、完整度高。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低耦合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：每个微服务的功能要相对独立，尽量减少对其它微服务的依赖。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从拆分方式来说，一般包含两种方式：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纵向拆分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：按照业务模块来拆分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横向拆分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：抽取公共服务，提高复用性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0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拆分服务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16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s1">
            <a:extLst>
              <a:ext uri="{FF2B5EF4-FFF2-40B4-BE49-F238E27FC236}">
                <a16:creationId xmlns:a16="http://schemas.microsoft.com/office/drawing/2014/main" id="{C5DB3E80-D037-677C-7AE2-52CA4C84834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38474" y="3962919"/>
            <a:ext cx="1323082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-s5">
            <a:extLst>
              <a:ext uri="{FF2B5EF4-FFF2-40B4-BE49-F238E27FC236}">
                <a16:creationId xmlns:a16="http://schemas.microsoft.com/office/drawing/2014/main" id="{2A2B02D7-11CA-E468-D0F0-FD6E57A3D87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117852" y="3962919"/>
            <a:ext cx="1323085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PA-s4">
            <a:extLst>
              <a:ext uri="{FF2B5EF4-FFF2-40B4-BE49-F238E27FC236}">
                <a16:creationId xmlns:a16="http://schemas.microsoft.com/office/drawing/2014/main" id="{C644B57F-2D2F-EC2C-3156-2095C266C33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3006" y="3962919"/>
            <a:ext cx="1323084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PA-s3">
            <a:extLst>
              <a:ext uri="{FF2B5EF4-FFF2-40B4-BE49-F238E27FC236}">
                <a16:creationId xmlns:a16="http://schemas.microsoft.com/office/drawing/2014/main" id="{333D7617-812F-B35D-9D9B-21C7A1E2593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428161" y="3962918"/>
            <a:ext cx="1323084" cy="1504316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PA-s2">
            <a:extLst>
              <a:ext uri="{FF2B5EF4-FFF2-40B4-BE49-F238E27FC236}">
                <a16:creationId xmlns:a16="http://schemas.microsoft.com/office/drawing/2014/main" id="{B5631B07-4C97-CF86-FABE-F00B12FBFFD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583317" y="3962919"/>
            <a:ext cx="1323083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PA-s0">
            <a:extLst>
              <a:ext uri="{FF2B5EF4-FFF2-40B4-BE49-F238E27FC236}">
                <a16:creationId xmlns:a16="http://schemas.microsoft.com/office/drawing/2014/main" id="{3F44ABEF-7350-EFF6-68F4-226C1E2F05E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243998" y="1189735"/>
            <a:ext cx="1691409" cy="1791548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PA-b0">
            <a:extLst>
              <a:ext uri="{FF2B5EF4-FFF2-40B4-BE49-F238E27FC236}">
                <a16:creationId xmlns:a16="http://schemas.microsoft.com/office/drawing/2014/main" id="{0CEC2A2A-4BFB-DBB0-C48C-53868B63343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243998" y="1830535"/>
            <a:ext cx="1691408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B60004"/>
                </a:solidFill>
              </a:rPr>
              <a:t>黑马商城</a:t>
            </a:r>
            <a:endParaRPr lang="en-US" altLang="zh-CN" sz="2400" b="1" dirty="0">
              <a:solidFill>
                <a:srgbClr val="B60004"/>
              </a:solidFill>
            </a:endParaRPr>
          </a:p>
        </p:txBody>
      </p:sp>
      <p:sp>
        <p:nvSpPr>
          <p:cNvPr id="21" name="b1">
            <a:extLst>
              <a:ext uri="{FF2B5EF4-FFF2-40B4-BE49-F238E27FC236}">
                <a16:creationId xmlns:a16="http://schemas.microsoft.com/office/drawing/2014/main" id="{76607B0F-EACA-E7FC-6AEC-9396B8D3F41D}"/>
              </a:ext>
            </a:extLst>
          </p:cNvPr>
          <p:cNvSpPr txBox="1"/>
          <p:nvPr/>
        </p:nvSpPr>
        <p:spPr>
          <a:xfrm>
            <a:off x="1837953" y="4498744"/>
            <a:ext cx="1125086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用户</a:t>
            </a:r>
            <a:endParaRPr lang="en-US" altLang="zh-CN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b="1" dirty="0">
              <a:solidFill>
                <a:srgbClr val="B60004"/>
              </a:solidFill>
            </a:endParaRPr>
          </a:p>
        </p:txBody>
      </p:sp>
      <p:sp>
        <p:nvSpPr>
          <p:cNvPr id="23" name="b2">
            <a:extLst>
              <a:ext uri="{FF2B5EF4-FFF2-40B4-BE49-F238E27FC236}">
                <a16:creationId xmlns:a16="http://schemas.microsoft.com/office/drawing/2014/main" id="{CBE990B2-9438-0253-2CC2-2CAC33F93F80}"/>
              </a:ext>
            </a:extLst>
          </p:cNvPr>
          <p:cNvSpPr txBox="1"/>
          <p:nvPr/>
        </p:nvSpPr>
        <p:spPr>
          <a:xfrm>
            <a:off x="37629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/>
              <a:t>商品</a:t>
            </a:r>
            <a:endParaRPr lang="en-US" altLang="zh-CN" sz="1800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5" name="b3">
            <a:extLst>
              <a:ext uri="{FF2B5EF4-FFF2-40B4-BE49-F238E27FC236}">
                <a16:creationId xmlns:a16="http://schemas.microsoft.com/office/drawing/2014/main" id="{AD79DD7E-932D-B631-0188-B71CFFE4100A}"/>
              </a:ext>
            </a:extLst>
          </p:cNvPr>
          <p:cNvSpPr txBox="1"/>
          <p:nvPr/>
        </p:nvSpPr>
        <p:spPr>
          <a:xfrm>
            <a:off x="5555552" y="4500604"/>
            <a:ext cx="1134939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购物车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sp>
        <p:nvSpPr>
          <p:cNvPr id="26" name="b4">
            <a:extLst>
              <a:ext uri="{FF2B5EF4-FFF2-40B4-BE49-F238E27FC236}">
                <a16:creationId xmlns:a16="http://schemas.microsoft.com/office/drawing/2014/main" id="{B5AF7759-EA68-280B-5CB5-623C1E6C43C2}"/>
              </a:ext>
            </a:extLst>
          </p:cNvPr>
          <p:cNvSpPr txBox="1"/>
          <p:nvPr/>
        </p:nvSpPr>
        <p:spPr>
          <a:xfrm>
            <a:off x="7490356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/>
              <a:t>订单</a:t>
            </a:r>
            <a:endParaRPr lang="en-US" altLang="zh-CN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7" name="b5">
            <a:extLst>
              <a:ext uri="{FF2B5EF4-FFF2-40B4-BE49-F238E27FC236}">
                <a16:creationId xmlns:a16="http://schemas.microsoft.com/office/drawing/2014/main" id="{01C11B85-6999-408A-E816-E2025CAFAA8F}"/>
              </a:ext>
            </a:extLst>
          </p:cNvPr>
          <p:cNvSpPr txBox="1"/>
          <p:nvPr/>
        </p:nvSpPr>
        <p:spPr>
          <a:xfrm>
            <a:off x="92830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支付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cxnSp>
        <p:nvCxnSpPr>
          <p:cNvPr id="28" name="k3">
            <a:extLst>
              <a:ext uri="{FF2B5EF4-FFF2-40B4-BE49-F238E27FC236}">
                <a16:creationId xmlns:a16="http://schemas.microsoft.com/office/drawing/2014/main" id="{9E74DEB4-1DE4-651B-5A25-CE92C250E31B}"/>
              </a:ext>
            </a:extLst>
          </p:cNvPr>
          <p:cNvCxnSpPr>
            <a:cxnSpLocks/>
          </p:cNvCxnSpPr>
          <p:nvPr/>
        </p:nvCxnSpPr>
        <p:spPr>
          <a:xfrm>
            <a:off x="6096000" y="3510034"/>
            <a:ext cx="0" cy="244332"/>
          </a:xfrm>
          <a:prstGeom prst="line">
            <a:avLst/>
          </a:prstGeom>
          <a:ln w="12700" cap="rnd">
            <a:solidFill>
              <a:schemeClr val="tx1">
                <a:alpha val="2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k2">
            <a:extLst>
              <a:ext uri="{FF2B5EF4-FFF2-40B4-BE49-F238E27FC236}">
                <a16:creationId xmlns:a16="http://schemas.microsoft.com/office/drawing/2014/main" id="{49CE40AC-BD33-842E-DE3B-F3C6D3C5EE8D}"/>
              </a:ext>
            </a:extLst>
          </p:cNvPr>
          <p:cNvSpPr/>
          <p:nvPr/>
        </p:nvSpPr>
        <p:spPr>
          <a:xfrm rot="5400000">
            <a:off x="5973834" y="-47752"/>
            <a:ext cx="244332" cy="7359904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k1">
            <a:extLst>
              <a:ext uri="{FF2B5EF4-FFF2-40B4-BE49-F238E27FC236}">
                <a16:creationId xmlns:a16="http://schemas.microsoft.com/office/drawing/2014/main" id="{15316531-0F5E-B088-F335-F1C8F46EA1C2}"/>
              </a:ext>
            </a:extLst>
          </p:cNvPr>
          <p:cNvSpPr/>
          <p:nvPr/>
        </p:nvSpPr>
        <p:spPr>
          <a:xfrm rot="5400000">
            <a:off x="5973834" y="1727490"/>
            <a:ext cx="244332" cy="3809419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拆分服务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C0687-C2C1-CB0D-5C89-93BB18B029F2}"/>
              </a:ext>
            </a:extLst>
          </p:cNvPr>
          <p:cNvSpPr txBox="1"/>
          <p:nvPr/>
        </p:nvSpPr>
        <p:spPr>
          <a:xfrm>
            <a:off x="7490356" y="1482863"/>
            <a:ext cx="897128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文件夹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1CA956DE-2158-3B0B-6C15-D28C6DD4E2E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04506" y="5772463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00F8BE7A-364F-1659-0EA7-2500125C932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47753" y="5772462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PA-文本框 21">
            <a:extLst>
              <a:ext uri="{FF2B5EF4-FFF2-40B4-BE49-F238E27FC236}">
                <a16:creationId xmlns:a16="http://schemas.microsoft.com/office/drawing/2014/main" id="{CDBD1701-BEF2-1773-B362-7E064CB490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91000" y="5772461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PA-文本框 23">
            <a:extLst>
              <a:ext uri="{FF2B5EF4-FFF2-40B4-BE49-F238E27FC236}">
                <a16:creationId xmlns:a16="http://schemas.microsoft.com/office/drawing/2014/main" id="{2FAA218A-8AF8-08C0-A05F-E362536EE26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434247" y="5772460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PA-文本框 30">
            <a:extLst>
              <a:ext uri="{FF2B5EF4-FFF2-40B4-BE49-F238E27FC236}">
                <a16:creationId xmlns:a16="http://schemas.microsoft.com/office/drawing/2014/main" id="{4EDC2DF1-56A3-E558-2943-E81CBB2E441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277494" y="5772459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F15374-8A0C-867B-F74E-EBB1C2BF2677}"/>
              </a:ext>
            </a:extLst>
          </p:cNvPr>
          <p:cNvSpPr txBox="1"/>
          <p:nvPr/>
        </p:nvSpPr>
        <p:spPr>
          <a:xfrm>
            <a:off x="7485984" y="1482862"/>
            <a:ext cx="8971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C3954-7487-A1FB-E1C2-82B2F58F4208}"/>
              </a:ext>
            </a:extLst>
          </p:cNvPr>
          <p:cNvSpPr txBox="1"/>
          <p:nvPr/>
        </p:nvSpPr>
        <p:spPr>
          <a:xfrm>
            <a:off x="1904506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E28640-74BF-D237-404A-55AF62FE2895}"/>
              </a:ext>
            </a:extLst>
          </p:cNvPr>
          <p:cNvSpPr txBox="1"/>
          <p:nvPr/>
        </p:nvSpPr>
        <p:spPr>
          <a:xfrm>
            <a:off x="3744958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ABDD8C-6648-F065-1429-7B80642C99D9}"/>
              </a:ext>
            </a:extLst>
          </p:cNvPr>
          <p:cNvSpPr txBox="1"/>
          <p:nvPr/>
        </p:nvSpPr>
        <p:spPr>
          <a:xfrm>
            <a:off x="5585410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EB7898-33A9-1285-5812-C7DB172802F9}"/>
              </a:ext>
            </a:extLst>
          </p:cNvPr>
          <p:cNvSpPr txBox="1"/>
          <p:nvPr/>
        </p:nvSpPr>
        <p:spPr>
          <a:xfrm>
            <a:off x="7425862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9E753F-CA4F-6A7B-E654-C7C0887200D4}"/>
              </a:ext>
            </a:extLst>
          </p:cNvPr>
          <p:cNvSpPr txBox="1"/>
          <p:nvPr/>
        </p:nvSpPr>
        <p:spPr>
          <a:xfrm>
            <a:off x="9266314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工程结构有两种：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独立</a:t>
            </a:r>
            <a:r>
              <a:rPr lang="en-US" altLang="zh-CN"/>
              <a:t>Project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Maven</a:t>
            </a:r>
            <a:r>
              <a:rPr lang="zh-CN" altLang="en-US"/>
              <a:t>聚合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25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"/>
                            </p:stCondLst>
                            <p:childTnLst>
                              <p:par>
                                <p:cTn id="1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3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"/>
                            </p:stCondLst>
                            <p:childTnLst>
                              <p:par>
                                <p:cTn id="1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4" grpId="1" animBg="1" autoUpdateAnimBg="0"/>
      <p:bldP spid="15" grpId="1" animBg="1" autoUpdateAnimBg="0"/>
      <p:bldP spid="21" grpId="0"/>
      <p:bldP spid="23" grpId="0"/>
      <p:bldP spid="25" grpId="0"/>
      <p:bldP spid="26" grpId="0"/>
      <p:bldP spid="27" grpId="0"/>
      <p:bldP spid="29" grpId="0" animBg="1"/>
      <p:bldP spid="30" grpId="0" animBg="1"/>
      <p:bldP spid="8" grpId="0" animBg="1"/>
      <p:bldP spid="8" grpId="1" animBg="1"/>
      <p:bldP spid="17" grpId="0" animBg="1"/>
      <p:bldP spid="17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EA754-6FF7-BA71-9810-A57FA7E073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</a:t>
            </a:r>
            <a:r>
              <a:rPr lang="en-US" altLang="zh-CN"/>
              <a:t>hm-service</a:t>
            </a:r>
            <a:r>
              <a:rPr lang="zh-CN" altLang="en-US"/>
              <a:t>中与商品管理相关功能拆分到一个微服务</a:t>
            </a:r>
            <a:r>
              <a:rPr lang="en-US" altLang="zh-CN"/>
              <a:t>module</a:t>
            </a:r>
            <a:r>
              <a:rPr lang="zh-CN" altLang="en-US"/>
              <a:t>中，命名为</a:t>
            </a:r>
            <a:r>
              <a:rPr lang="en-US" altLang="zh-CN"/>
              <a:t>item-service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</a:t>
            </a:r>
            <a:r>
              <a:rPr lang="en-US" altLang="zh-CN"/>
              <a:t>hm-service</a:t>
            </a:r>
            <a:r>
              <a:rPr lang="zh-CN" altLang="en-US"/>
              <a:t>中与购物车有关的功能拆分到一个微服务</a:t>
            </a:r>
            <a:r>
              <a:rPr lang="en-US" altLang="zh-CN"/>
              <a:t>module</a:t>
            </a:r>
            <a:r>
              <a:rPr lang="zh-CN" altLang="en-US"/>
              <a:t>中，命名为</a:t>
            </a:r>
            <a:r>
              <a:rPr lang="en-US" altLang="zh-CN"/>
              <a:t>cart-service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2248FCC-DFE0-FA66-7885-1B7F386F049D}"/>
              </a:ext>
            </a:extLst>
          </p:cNvPr>
          <p:cNvSpPr txBox="1">
            <a:spLocks/>
          </p:cNvSpPr>
          <p:nvPr/>
        </p:nvSpPr>
        <p:spPr>
          <a:xfrm>
            <a:off x="2181461" y="105926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拆分服务</a:t>
            </a:r>
          </a:p>
        </p:txBody>
      </p:sp>
    </p:spTree>
    <p:extLst>
      <p:ext uri="{BB962C8B-B14F-4D97-AF65-F5344CB8AC3E}">
        <p14:creationId xmlns:p14="http://schemas.microsoft.com/office/powerpoint/2010/main" val="153035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jxyj2">
            <a:extLst>
              <a:ext uri="{FF2B5EF4-FFF2-40B4-BE49-F238E27FC236}">
                <a16:creationId xmlns:a16="http://schemas.microsoft.com/office/drawing/2014/main" id="{2A370DAD-E642-16B0-3027-27EE1FDA6B1E}"/>
              </a:ext>
            </a:extLst>
          </p:cNvPr>
          <p:cNvSpPr/>
          <p:nvPr/>
        </p:nvSpPr>
        <p:spPr>
          <a:xfrm>
            <a:off x="5849096" y="3319121"/>
            <a:ext cx="493808" cy="282349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>
              <a:solidFill>
                <a:schemeClr val="tx1"/>
              </a:solidFill>
            </a:endParaRPr>
          </a:p>
        </p:txBody>
      </p:sp>
      <p:sp>
        <p:nvSpPr>
          <p:cNvPr id="3" name="MG-文本框 2">
            <a:extLst>
              <a:ext uri="{FF2B5EF4-FFF2-40B4-BE49-F238E27FC236}">
                <a16:creationId xmlns:a16="http://schemas.microsoft.com/office/drawing/2014/main" id="{FAB8EDCB-113C-DD3E-3AF9-700D3EA3D0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44636" y="3140105"/>
            <a:ext cx="6338455" cy="97122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MG-图片 2">
            <a:extLst>
              <a:ext uri="{FF2B5EF4-FFF2-40B4-BE49-F238E27FC236}">
                <a16:creationId xmlns:a16="http://schemas.microsoft.com/office/drawing/2014/main" id="{A9CCA448-AC65-B404-2744-AA13A5C91BD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192482" y="2868482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13FAB5-E443-02EC-2613-B057E1F578F9}"/>
              </a:ext>
            </a:extLst>
          </p:cNvPr>
          <p:cNvSpPr txBox="1"/>
          <p:nvPr/>
        </p:nvSpPr>
        <p:spPr>
          <a:xfrm>
            <a:off x="5867709" y="3055466"/>
            <a:ext cx="456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00">
                <a:solidFill>
                  <a:schemeClr val="bg1"/>
                </a:solidFill>
              </a:rPr>
              <a:t>单体架构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6D8B45-9EF9-5C8C-127D-BDAFD03AD584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725696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远程调用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46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DE1A0B24-D0C6-CB41-16D8-2AB53B2D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9" y="983847"/>
            <a:ext cx="10151920" cy="52778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59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EB3072-A177-CBE7-5265-1115FAAB90CF}"/>
              </a:ext>
            </a:extLst>
          </p:cNvPr>
          <p:cNvGrpSpPr/>
          <p:nvPr/>
        </p:nvGrpSpPr>
        <p:grpSpPr>
          <a:xfrm>
            <a:off x="5239453" y="2200868"/>
            <a:ext cx="1123869" cy="1123869"/>
            <a:chOff x="5815356" y="2305131"/>
            <a:chExt cx="1123869" cy="1123869"/>
          </a:xfrm>
        </p:grpSpPr>
        <p:pic>
          <p:nvPicPr>
            <p:cNvPr id="7" name="图形 6" descr="服务器">
              <a:extLst>
                <a:ext uri="{FF2B5EF4-FFF2-40B4-BE49-F238E27FC236}">
                  <a16:creationId xmlns:a16="http://schemas.microsoft.com/office/drawing/2014/main" id="{ED03E5C5-3E9F-D34D-04C0-8A5CFA755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79DC874-27EC-B05F-A6F5-F6687DEBF728}"/>
                </a:ext>
              </a:extLst>
            </p:cNvPr>
            <p:cNvSpPr/>
            <p:nvPr/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购物车服务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FDFE3C-CC20-2EA5-6D92-CC6036AE18E9}"/>
              </a:ext>
            </a:extLst>
          </p:cNvPr>
          <p:cNvGrpSpPr/>
          <p:nvPr/>
        </p:nvGrpSpPr>
        <p:grpSpPr>
          <a:xfrm>
            <a:off x="8768275" y="2200868"/>
            <a:ext cx="1123869" cy="1123869"/>
            <a:chOff x="5815356" y="2305131"/>
            <a:chExt cx="1123869" cy="1123869"/>
          </a:xfrm>
        </p:grpSpPr>
        <p:pic>
          <p:nvPicPr>
            <p:cNvPr id="10" name="图形 9" descr="服务器">
              <a:extLst>
                <a:ext uri="{FF2B5EF4-FFF2-40B4-BE49-F238E27FC236}">
                  <a16:creationId xmlns:a16="http://schemas.microsoft.com/office/drawing/2014/main" id="{DD9A37B5-E55E-2005-2A89-8C5B6702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C01EC59-7220-556C-65C3-A9CCB89287F6}"/>
                </a:ext>
              </a:extLst>
            </p:cNvPr>
            <p:cNvSpPr/>
            <p:nvPr/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商品服务</a:t>
              </a:r>
            </a:p>
          </p:txBody>
        </p:sp>
      </p:grpSp>
      <p:sp>
        <p:nvSpPr>
          <p:cNvPr id="86" name="圆柱体 85">
            <a:extLst>
              <a:ext uri="{FF2B5EF4-FFF2-40B4-BE49-F238E27FC236}">
                <a16:creationId xmlns:a16="http://schemas.microsoft.com/office/drawing/2014/main" id="{3E720B79-8B22-B9CA-0AC3-EA78DF3DD32C}"/>
              </a:ext>
            </a:extLst>
          </p:cNvPr>
          <p:cNvSpPr/>
          <p:nvPr/>
        </p:nvSpPr>
        <p:spPr>
          <a:xfrm>
            <a:off x="5374716" y="3944698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19EE0B-8969-48E9-47C7-DC902DC9B38B}"/>
              </a:ext>
            </a:extLst>
          </p:cNvPr>
          <p:cNvCxnSpPr>
            <a:stCxn id="7" idx="2"/>
            <a:endCxn id="86" idx="1"/>
          </p:cNvCxnSpPr>
          <p:nvPr/>
        </p:nvCxnSpPr>
        <p:spPr>
          <a:xfrm flipH="1">
            <a:off x="5801387" y="3324737"/>
            <a:ext cx="1" cy="6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圆柱体 103">
            <a:extLst>
              <a:ext uri="{FF2B5EF4-FFF2-40B4-BE49-F238E27FC236}">
                <a16:creationId xmlns:a16="http://schemas.microsoft.com/office/drawing/2014/main" id="{DFAB92B6-1495-3127-2CDB-1063AF293FA4}"/>
              </a:ext>
            </a:extLst>
          </p:cNvPr>
          <p:cNvSpPr/>
          <p:nvPr/>
        </p:nvSpPr>
        <p:spPr>
          <a:xfrm>
            <a:off x="8901302" y="391316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58D111-DBE0-50F8-DAD9-43598E264C4F}"/>
              </a:ext>
            </a:extLst>
          </p:cNvPr>
          <p:cNvCxnSpPr>
            <a:endCxn id="104" idx="1"/>
          </p:cNvCxnSpPr>
          <p:nvPr/>
        </p:nvCxnSpPr>
        <p:spPr>
          <a:xfrm flipH="1">
            <a:off x="9327973" y="3293200"/>
            <a:ext cx="1" cy="6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4EB8B06-C4A7-60BD-84F7-1C1DDA1C911A}"/>
              </a:ext>
            </a:extLst>
          </p:cNvPr>
          <p:cNvSpPr txBox="1"/>
          <p:nvPr/>
        </p:nvSpPr>
        <p:spPr>
          <a:xfrm>
            <a:off x="4738671" y="4894771"/>
            <a:ext cx="2889504" cy="1631216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7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"itemId"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"num"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"name"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zh-CN" altLang="en-US" sz="1000">
                <a:solidFill>
                  <a:srgbClr val="00B050"/>
                </a:solidFill>
                <a:latin typeface="+mn-lt"/>
                <a:ea typeface="+mn-ea"/>
              </a:rPr>
              <a:t>巴布豆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(BOBDOG)</a:t>
            </a:r>
            <a:r>
              <a:rPr lang="zh-CN" altLang="en-US" sz="1000">
                <a:solidFill>
                  <a:srgbClr val="00B050"/>
                </a:solidFill>
                <a:latin typeface="+mn-lt"/>
                <a:ea typeface="+mn-ea"/>
              </a:rPr>
              <a:t>柔薄悦动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"newPrice"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267B21-0828-64EA-79E2-91A177A7E0A7}"/>
              </a:ext>
            </a:extLst>
          </p:cNvPr>
          <p:cNvSpPr txBox="1"/>
          <p:nvPr/>
        </p:nvSpPr>
        <p:spPr>
          <a:xfrm>
            <a:off x="8588368" y="4894771"/>
            <a:ext cx="2060177" cy="1015663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    "id"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62800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2CCCDC4-18FB-9B08-66E0-45F78AEB74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64887" y="2762802"/>
            <a:ext cx="1974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7B28E27-FCA3-FCF5-3D43-2BA5AAD14D0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363322" y="2762803"/>
            <a:ext cx="240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8B92727-DDDB-9592-C91F-56AB764F3CEC}"/>
              </a:ext>
            </a:extLst>
          </p:cNvPr>
          <p:cNvGrpSpPr/>
          <p:nvPr/>
        </p:nvGrpSpPr>
        <p:grpSpPr>
          <a:xfrm>
            <a:off x="1100851" y="2149809"/>
            <a:ext cx="1790061" cy="1487010"/>
            <a:chOff x="1091953" y="1633729"/>
            <a:chExt cx="2077375" cy="1725683"/>
          </a:xfrm>
        </p:grpSpPr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BD236A33-8283-F227-7B2C-D177DC9CBCE1}"/>
                </a:ext>
              </a:extLst>
            </p:cNvPr>
            <p:cNvSpPr/>
            <p:nvPr/>
          </p:nvSpPr>
          <p:spPr>
            <a:xfrm>
              <a:off x="1917577" y="2583635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B443855-6630-E610-EFA8-6E00931E633E}"/>
                </a:ext>
              </a:extLst>
            </p:cNvPr>
            <p:cNvSpPr/>
            <p:nvPr/>
          </p:nvSpPr>
          <p:spPr>
            <a:xfrm>
              <a:off x="1091953" y="1633729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C67FC6-BA62-E8E1-DE9D-6EEC9256F96E}"/>
                </a:ext>
              </a:extLst>
            </p:cNvPr>
            <p:cNvSpPr/>
            <p:nvPr/>
          </p:nvSpPr>
          <p:spPr>
            <a:xfrm>
              <a:off x="1603723" y="3071907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A0F1582-21B5-9106-71BF-C02B7049BB05}"/>
                </a:ext>
              </a:extLst>
            </p:cNvPr>
            <p:cNvSpPr/>
            <p:nvPr/>
          </p:nvSpPr>
          <p:spPr>
            <a:xfrm>
              <a:off x="1917577" y="3063029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0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E5E81665-B77C-36D1-B1F2-6EDC4BAF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1673009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4632834A-23B0-1439-483A-63EAFBBC8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993" y="2296863"/>
              <a:ext cx="388551" cy="401360"/>
            </a:xfrm>
            <a:prstGeom prst="rect">
              <a:avLst/>
            </a:prstGeom>
          </p:spPr>
        </p:pic>
      </p:grpSp>
      <p:pic>
        <p:nvPicPr>
          <p:cNvPr id="124" name="图片 123">
            <a:extLst>
              <a:ext uri="{FF2B5EF4-FFF2-40B4-BE49-F238E27FC236}">
                <a16:creationId xmlns:a16="http://schemas.microsoft.com/office/drawing/2014/main" id="{6FC4CD48-B00C-C401-7437-E1E840574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1" y="2193644"/>
            <a:ext cx="1701890" cy="9846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1F8B0D61-3898-31A5-35E3-6766092370D9}"/>
              </a:ext>
            </a:extLst>
          </p:cNvPr>
          <p:cNvSpPr txBox="1"/>
          <p:nvPr/>
        </p:nvSpPr>
        <p:spPr>
          <a:xfrm>
            <a:off x="5559563" y="4404912"/>
            <a:ext cx="483645" cy="24622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7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"itemId"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"num"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"name"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zh-CN" altLang="en-US" sz="100">
                <a:solidFill>
                  <a:srgbClr val="00B050"/>
                </a:solidFill>
                <a:latin typeface="+mn-lt"/>
                <a:ea typeface="+mn-ea"/>
              </a:rPr>
              <a:t>巴布豆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(BOBDOG)</a:t>
            </a:r>
            <a:r>
              <a:rPr lang="zh-CN" altLang="en-US" sz="100">
                <a:solidFill>
                  <a:srgbClr val="00B050"/>
                </a:solidFill>
                <a:latin typeface="+mn-lt"/>
                <a:ea typeface="+mn-ea"/>
              </a:rPr>
              <a:t>柔薄悦动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"newPrice"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0DA9131-DECA-8F49-0039-1A3346529AAB}"/>
              </a:ext>
            </a:extLst>
          </p:cNvPr>
          <p:cNvSpPr txBox="1"/>
          <p:nvPr/>
        </p:nvSpPr>
        <p:spPr>
          <a:xfrm>
            <a:off x="7160609" y="2508886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C973E67-3C26-2861-B270-DBA7B172D033}"/>
              </a:ext>
            </a:extLst>
          </p:cNvPr>
          <p:cNvSpPr txBox="1"/>
          <p:nvPr/>
        </p:nvSpPr>
        <p:spPr>
          <a:xfrm>
            <a:off x="6627472" y="2517897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ids =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B2333C2-13C8-B88F-3D63-3790DFAC2E7E}"/>
              </a:ext>
            </a:extLst>
          </p:cNvPr>
          <p:cNvSpPr txBox="1"/>
          <p:nvPr/>
        </p:nvSpPr>
        <p:spPr>
          <a:xfrm>
            <a:off x="9159130" y="4401557"/>
            <a:ext cx="337681" cy="200055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    "id"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64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3138 0.1724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861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35 -0.172405 L 0 0 E" pathEditMode="relative" ptsTypes="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97443" y="662501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  <p:from x="16738" y="1509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95 0.38611 L -3.95833E-6 4.81481E-6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3826 0.131382 E" pathEditMode="relative" ptsTypes="">
                                      <p:cBhvr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26 -0.131382 L 0 0 E" pathEditMode="relative" ptsTypes="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0096" y="507692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50000" y="150000"/>
                                      <p:from x="16391" y="1969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4" grpId="0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32" grpId="0" animBg="1"/>
      <p:bldP spid="132" grpId="1" animBg="1"/>
      <p:bldP spid="132" grpId="2" animBg="1"/>
      <p:bldP spid="132" grpId="3" animBg="1"/>
      <p:bldP spid="133" grpId="0"/>
      <p:bldP spid="133" grpId="1"/>
      <p:bldP spid="134" grpId="0"/>
      <p:bldP spid="135" grpId="0" animBg="1"/>
      <p:bldP spid="135" grpId="1" animBg="1"/>
      <p:bldP spid="135" grpId="2" animBg="1"/>
      <p:bldP spid="135" grpId="3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B39D7-C66D-1FFB-1C20-50A0FF35E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084522"/>
          </a:xfrm>
        </p:spPr>
        <p:txBody>
          <a:bodyPr/>
          <a:lstStyle/>
          <a:p>
            <a:r>
              <a:rPr lang="en-US" altLang="zh-CN">
                <a:effectLst/>
              </a:rPr>
              <a:t>Spring</a:t>
            </a:r>
            <a:r>
              <a:rPr lang="zh-CN" altLang="en-US">
                <a:effectLst/>
              </a:rPr>
              <a:t>给我们提供了一个</a:t>
            </a:r>
            <a:r>
              <a:rPr lang="en-US" altLang="zh-CN">
                <a:effectLst/>
              </a:rPr>
              <a:t>RestTemplate</a:t>
            </a:r>
            <a:r>
              <a:rPr lang="zh-CN" altLang="en-US"/>
              <a:t>工具</a:t>
            </a:r>
            <a:r>
              <a:rPr lang="zh-CN" altLang="en-US">
                <a:effectLst/>
              </a:rPr>
              <a:t>，可以方便的实现</a:t>
            </a:r>
            <a:r>
              <a:rPr lang="en-US" altLang="zh-CN">
                <a:effectLst/>
              </a:rPr>
              <a:t>Http</a:t>
            </a:r>
            <a:r>
              <a:rPr lang="zh-CN" altLang="en-US">
                <a:effectLst/>
              </a:rPr>
              <a:t>请求的发送。</a:t>
            </a:r>
            <a:r>
              <a:rPr lang="zh-CN" altLang="en-US"/>
              <a:t>使用步骤如下：</a:t>
            </a:r>
            <a:endParaRPr lang="zh-CN" altLang="en-US">
              <a:effectLst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注入</a:t>
            </a:r>
            <a:r>
              <a:rPr lang="en-US" altLang="zh-CN"/>
              <a:t>RestTemplate</a:t>
            </a:r>
            <a:r>
              <a:rPr lang="zh-CN" altLang="en-US"/>
              <a:t>到</a:t>
            </a:r>
            <a:r>
              <a:rPr lang="en-US" altLang="zh-CN"/>
              <a:t>Spring</a:t>
            </a:r>
            <a:r>
              <a:rPr lang="zh-CN" altLang="en-US"/>
              <a:t>容器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发起远程调用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45639E8-C0E3-2725-9CCF-F09B51BB7519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8409AB-5CE6-11C2-6735-37025B848D7B}"/>
              </a:ext>
            </a:extLst>
          </p:cNvPr>
          <p:cNvGrpSpPr/>
          <p:nvPr/>
        </p:nvGrpSpPr>
        <p:grpSpPr>
          <a:xfrm>
            <a:off x="1158953" y="2498921"/>
            <a:ext cx="8960427" cy="1262765"/>
            <a:chOff x="1351994" y="3006665"/>
            <a:chExt cx="8960427" cy="12627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DCC6A4E-3B22-73B8-EEC5-F8531AF8A7D1}"/>
                </a:ext>
              </a:extLst>
            </p:cNvPr>
            <p:cNvSpPr/>
            <p:nvPr/>
          </p:nvSpPr>
          <p:spPr>
            <a:xfrm>
              <a:off x="1351994" y="3006665"/>
              <a:ext cx="8960427" cy="126276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858BE4-D89E-087B-B2F1-01C92175D9B6}"/>
                </a:ext>
              </a:extLst>
            </p:cNvPr>
            <p:cNvSpPr txBox="1"/>
            <p:nvPr/>
          </p:nvSpPr>
          <p:spPr>
            <a:xfrm>
              <a:off x="1351995" y="3372184"/>
              <a:ext cx="5831125" cy="8309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RestTemplate restTemplate(){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RestTemplate();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56E48F3-BDA3-31E8-046B-C5B4E152196F}"/>
                </a:ext>
              </a:extLst>
            </p:cNvPr>
            <p:cNvSpPr/>
            <p:nvPr/>
          </p:nvSpPr>
          <p:spPr>
            <a:xfrm>
              <a:off x="1351995" y="3028401"/>
              <a:ext cx="89604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818DAAD-A3CF-18B6-8B4C-44EF85C3A70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E4B44CF-A963-BF5E-2AC9-DD50D5A1119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3AEBF56-0431-B8F6-3466-EB75C59C6DE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FBB52A3-F4CC-A3BA-266F-75FEACEBA4E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D4D330-4ED4-0134-ACCB-7DF5F38FE905}"/>
              </a:ext>
            </a:extLst>
          </p:cNvPr>
          <p:cNvGrpSpPr/>
          <p:nvPr/>
        </p:nvGrpSpPr>
        <p:grpSpPr>
          <a:xfrm>
            <a:off x="1158952" y="4229677"/>
            <a:ext cx="8960427" cy="2221923"/>
            <a:chOff x="1351994" y="3006664"/>
            <a:chExt cx="8960427" cy="2221923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0D80277-7A0C-262C-776D-A6EB78E51D67}"/>
                </a:ext>
              </a:extLst>
            </p:cNvPr>
            <p:cNvSpPr/>
            <p:nvPr/>
          </p:nvSpPr>
          <p:spPr>
            <a:xfrm>
              <a:off x="1351994" y="3006664"/>
              <a:ext cx="8960427" cy="22219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3A05A2-F70D-9407-B7EC-8F46571155E1}"/>
                </a:ext>
              </a:extLst>
            </p:cNvPr>
            <p:cNvSpPr txBox="1"/>
            <p:nvPr/>
          </p:nvSpPr>
          <p:spPr>
            <a:xfrm>
              <a:off x="1351995" y="3372184"/>
              <a:ext cx="7030007" cy="162717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ResponseEntity&lt;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exchange(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url,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请求路径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HttpMethod method,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请求方式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@Nullable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HttpEntity&lt;?&gt; requestEntity,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zh-CN" altLang="en-US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请求实体，可以为空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Class&lt;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responseType,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返回值类型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Map&lt;String, ?&gt;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uriVariables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请求参数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1E00338-AADB-C91F-422D-7D21B2B228DA}"/>
                </a:ext>
              </a:extLst>
            </p:cNvPr>
            <p:cNvSpPr/>
            <p:nvPr/>
          </p:nvSpPr>
          <p:spPr>
            <a:xfrm>
              <a:off x="1351995" y="3028401"/>
              <a:ext cx="89604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C26A5CF-353B-7F23-46A1-822CF9D6630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E175A58-139F-C020-ADAF-57B3B2E6283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695ACD5-707E-0794-45C7-5AC187952AF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62EA675-6D5C-92B5-A8F3-83105B23115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A863218-D854-8E16-0A17-D7CF0C7C64A1}"/>
              </a:ext>
            </a:extLst>
          </p:cNvPr>
          <p:cNvSpPr txBox="1"/>
          <p:nvPr/>
        </p:nvSpPr>
        <p:spPr>
          <a:xfrm>
            <a:off x="6006655" y="4839058"/>
            <a:ext cx="3964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"http://localhost:8081/items?id={id}"</a:t>
            </a:r>
            <a:endParaRPr lang="zh-CN" altLang="en-US" sz="1200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6D76A9-119C-F1EC-6BAD-1E914C1BE033}"/>
              </a:ext>
            </a:extLst>
          </p:cNvPr>
          <p:cNvSpPr txBox="1"/>
          <p:nvPr/>
        </p:nvSpPr>
        <p:spPr>
          <a:xfrm>
            <a:off x="8132439" y="5062331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HttpMethod.</a:t>
            </a:r>
            <a:r>
              <a:rPr lang="en-US" altLang="zh-CN" sz="1200" b="1">
                <a:solidFill>
                  <a:srgbClr val="7030A0"/>
                </a:solidFill>
                <a:latin typeface="+mn-lt"/>
                <a:ea typeface="+mn-ea"/>
              </a:rPr>
              <a:t>GET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00B37-670C-EAC0-BC5C-CCCC7ABEB519}"/>
              </a:ext>
            </a:extLst>
          </p:cNvPr>
          <p:cNvSpPr txBox="1"/>
          <p:nvPr/>
        </p:nvSpPr>
        <p:spPr>
          <a:xfrm>
            <a:off x="8132439" y="5484454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ItemDTO.class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45564-571D-5006-0D1C-66D791F8F5BF}"/>
              </a:ext>
            </a:extLst>
          </p:cNvPr>
          <p:cNvSpPr txBox="1"/>
          <p:nvPr/>
        </p:nvSpPr>
        <p:spPr>
          <a:xfrm>
            <a:off x="8132439" y="5708700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Map.of(</a:t>
            </a: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"id"</a:t>
            </a: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, </a:t>
            </a: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"1"</a:t>
            </a: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)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B5DA7E-6998-22B7-853C-EA5EF8C9A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280160"/>
            <a:ext cx="5760538" cy="4693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什么时候拆分微服务？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初创型公司或项目尽量采用单体项目，快速试错。随着项目发展到达一定规模再做拆分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如何拆分微服务？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目标：高内聚、低耦合。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方式：纵向拆分、横向拆分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拆分后碰到的第一个问题是什么，如何解决？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拆分后，某些数据在不同服务，无法直接调用本地方法查询数据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利用</a:t>
            </a:r>
            <a:r>
              <a:rPr lang="en-US" altLang="zh-CN" sz="1400"/>
              <a:t>RestTemplate</a:t>
            </a:r>
            <a:r>
              <a:rPr lang="zh-CN" altLang="en-US" sz="1400"/>
              <a:t>发送</a:t>
            </a:r>
            <a:r>
              <a:rPr lang="en-US" altLang="zh-CN" sz="1400"/>
              <a:t>Http</a:t>
            </a:r>
            <a:r>
              <a:rPr lang="zh-CN" altLang="en-US" sz="1400"/>
              <a:t>请求，实现远程调用</a:t>
            </a:r>
          </a:p>
        </p:txBody>
      </p:sp>
    </p:spTree>
    <p:extLst>
      <p:ext uri="{BB962C8B-B14F-4D97-AF65-F5344CB8AC3E}">
        <p14:creationId xmlns:p14="http://schemas.microsoft.com/office/powerpoint/2010/main" val="267993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A6B2C8-192D-77EF-B853-4C8699A2458D}"/>
              </a:ext>
            </a:extLst>
          </p:cNvPr>
          <p:cNvSpPr/>
          <p:nvPr/>
        </p:nvSpPr>
        <p:spPr>
          <a:xfrm>
            <a:off x="2379524" y="353136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27ED91-19BD-1A49-30B9-F117B48F5578}"/>
              </a:ext>
            </a:extLst>
          </p:cNvPr>
          <p:cNvSpPr/>
          <p:nvPr/>
        </p:nvSpPr>
        <p:spPr>
          <a:xfrm>
            <a:off x="8487476" y="3531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E1001A-D4B0-BAC0-E520-AE72B069427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764016" y="3852312"/>
            <a:ext cx="4723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B91083A-BCA7-8330-2491-C032F3F70F9F}"/>
              </a:ext>
            </a:extLst>
          </p:cNvPr>
          <p:cNvSpPr txBox="1"/>
          <p:nvPr/>
        </p:nvSpPr>
        <p:spPr>
          <a:xfrm>
            <a:off x="4208584" y="3568644"/>
            <a:ext cx="405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http://              /items?ids=1,2</a:t>
            </a:r>
            <a:endParaRPr lang="zh-CN" altLang="en-US" sz="1200" dirty="0">
              <a:solidFill>
                <a:srgbClr val="3C3D3F"/>
              </a:solidFill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476159-947D-BA39-53FB-A61180C6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服务远程调用时存在的问题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97B70E-5A3F-7D9F-ACFC-E45BFC77EEDE}"/>
              </a:ext>
            </a:extLst>
          </p:cNvPr>
          <p:cNvSpPr/>
          <p:nvPr/>
        </p:nvSpPr>
        <p:spPr>
          <a:xfrm>
            <a:off x="8487476" y="3502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357B41-AF01-9421-6670-628B05D11BCA}"/>
              </a:ext>
            </a:extLst>
          </p:cNvPr>
          <p:cNvSpPr/>
          <p:nvPr/>
        </p:nvSpPr>
        <p:spPr>
          <a:xfrm>
            <a:off x="8487476" y="3502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Picture 4" descr="带走很多问号的表情包(第1页) - 一起扣扣网">
            <a:extLst>
              <a:ext uri="{FF2B5EF4-FFF2-40B4-BE49-F238E27FC236}">
                <a16:creationId xmlns:a16="http://schemas.microsoft.com/office/drawing/2014/main" id="{121F57FB-130C-9098-BE12-9F866E9B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53" y="4338438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5ECEC47-1578-0FEA-8613-67A4530D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122" y="3567618"/>
            <a:ext cx="164032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>
                <a:ln>
                  <a:noFill/>
                </a:ln>
                <a:solidFill>
                  <a:srgbClr val="3C3D3F"/>
                </a:solidFill>
                <a:effectLst/>
                <a:cs typeface="JetBrains Mono" panose="02000009000000000000" pitchFamily="49" charset="0"/>
              </a:rPr>
              <a:t>localhost:808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3C3D3F"/>
                </a:solidFill>
                <a:effectLst/>
                <a:cs typeface="JetBrains Mono" panose="02000009000000000000" pitchFamily="49" charset="0"/>
              </a:rPr>
              <a:t>1</a:t>
            </a: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3C3D3F"/>
              </a:solidFill>
              <a:effectLst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CAAC1F-1E7A-22CD-E7EA-7958E239F09F}"/>
              </a:ext>
            </a:extLst>
          </p:cNvPr>
          <p:cNvSpPr/>
          <p:nvPr/>
        </p:nvSpPr>
        <p:spPr>
          <a:xfrm>
            <a:off x="8467156" y="3512520"/>
            <a:ext cx="1425132" cy="660744"/>
          </a:xfrm>
          <a:prstGeom prst="roundRect">
            <a:avLst>
              <a:gd name="adj" fmla="val 18250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confont-11208-5297227">
            <a:extLst>
              <a:ext uri="{FF2B5EF4-FFF2-40B4-BE49-F238E27FC236}">
                <a16:creationId xmlns:a16="http://schemas.microsoft.com/office/drawing/2014/main" id="{41039E4C-B08B-5F2E-CE54-D842410E390C}"/>
              </a:ext>
            </a:extLst>
          </p:cNvPr>
          <p:cNvSpPr/>
          <p:nvPr/>
        </p:nvSpPr>
        <p:spPr>
          <a:xfrm>
            <a:off x="8427985" y="3573739"/>
            <a:ext cx="545458" cy="609685"/>
          </a:xfrm>
          <a:custGeom>
            <a:avLst/>
            <a:gdLst>
              <a:gd name="T0" fmla="*/ 10561 w 10880"/>
              <a:gd name="T1" fmla="*/ 7040 h 12160"/>
              <a:gd name="T2" fmla="*/ 9591 w 10880"/>
              <a:gd name="T3" fmla="*/ 7040 h 12160"/>
              <a:gd name="T4" fmla="*/ 9092 w 10880"/>
              <a:gd name="T5" fmla="*/ 5055 h 12160"/>
              <a:gd name="T6" fmla="*/ 10240 w 10880"/>
              <a:gd name="T7" fmla="*/ 3520 h 12160"/>
              <a:gd name="T8" fmla="*/ 9920 w 10880"/>
              <a:gd name="T9" fmla="*/ 3200 h 12160"/>
              <a:gd name="T10" fmla="*/ 9600 w 10880"/>
              <a:gd name="T11" fmla="*/ 3520 h 12160"/>
              <a:gd name="T12" fmla="*/ 8765 w 10880"/>
              <a:gd name="T13" fmla="*/ 4472 h 12160"/>
              <a:gd name="T14" fmla="*/ 8186 w 10880"/>
              <a:gd name="T15" fmla="*/ 3752 h 12160"/>
              <a:gd name="T16" fmla="*/ 7764 w 10880"/>
              <a:gd name="T17" fmla="*/ 1181 h 12160"/>
              <a:gd name="T18" fmla="*/ 5440 w 10880"/>
              <a:gd name="T19" fmla="*/ 0 h 12160"/>
              <a:gd name="T20" fmla="*/ 3117 w 10880"/>
              <a:gd name="T21" fmla="*/ 1181 h 12160"/>
              <a:gd name="T22" fmla="*/ 2695 w 10880"/>
              <a:gd name="T23" fmla="*/ 3752 h 12160"/>
              <a:gd name="T24" fmla="*/ 2116 w 10880"/>
              <a:gd name="T25" fmla="*/ 4472 h 12160"/>
              <a:gd name="T26" fmla="*/ 1280 w 10880"/>
              <a:gd name="T27" fmla="*/ 3520 h 12160"/>
              <a:gd name="T28" fmla="*/ 960 w 10880"/>
              <a:gd name="T29" fmla="*/ 3200 h 12160"/>
              <a:gd name="T30" fmla="*/ 640 w 10880"/>
              <a:gd name="T31" fmla="*/ 3520 h 12160"/>
              <a:gd name="T32" fmla="*/ 1789 w 10880"/>
              <a:gd name="T33" fmla="*/ 5055 h 12160"/>
              <a:gd name="T34" fmla="*/ 1289 w 10880"/>
              <a:gd name="T35" fmla="*/ 7040 h 12160"/>
              <a:gd name="T36" fmla="*/ 320 w 10880"/>
              <a:gd name="T37" fmla="*/ 7040 h 12160"/>
              <a:gd name="T38" fmla="*/ 0 w 10880"/>
              <a:gd name="T39" fmla="*/ 7360 h 12160"/>
              <a:gd name="T40" fmla="*/ 320 w 10880"/>
              <a:gd name="T41" fmla="*/ 7680 h 12160"/>
              <a:gd name="T42" fmla="*/ 1290 w 10880"/>
              <a:gd name="T43" fmla="*/ 7680 h 12160"/>
              <a:gd name="T44" fmla="*/ 1790 w 10880"/>
              <a:gd name="T45" fmla="*/ 9665 h 12160"/>
              <a:gd name="T46" fmla="*/ 641 w 10880"/>
              <a:gd name="T47" fmla="*/ 11200 h 12160"/>
              <a:gd name="T48" fmla="*/ 961 w 10880"/>
              <a:gd name="T49" fmla="*/ 11520 h 12160"/>
              <a:gd name="T50" fmla="*/ 1281 w 10880"/>
              <a:gd name="T51" fmla="*/ 11200 h 12160"/>
              <a:gd name="T52" fmla="*/ 2117 w 10880"/>
              <a:gd name="T53" fmla="*/ 10248 h 12160"/>
              <a:gd name="T54" fmla="*/ 2482 w 10880"/>
              <a:gd name="T55" fmla="*/ 10736 h 12160"/>
              <a:gd name="T56" fmla="*/ 5440 w 10880"/>
              <a:gd name="T57" fmla="*/ 12160 h 12160"/>
              <a:gd name="T58" fmla="*/ 8398 w 10880"/>
              <a:gd name="T59" fmla="*/ 10736 h 12160"/>
              <a:gd name="T60" fmla="*/ 8764 w 10880"/>
              <a:gd name="T61" fmla="*/ 10248 h 12160"/>
              <a:gd name="T62" fmla="*/ 9600 w 10880"/>
              <a:gd name="T63" fmla="*/ 11200 h 12160"/>
              <a:gd name="T64" fmla="*/ 9920 w 10880"/>
              <a:gd name="T65" fmla="*/ 11520 h 12160"/>
              <a:gd name="T66" fmla="*/ 10240 w 10880"/>
              <a:gd name="T67" fmla="*/ 11200 h 12160"/>
              <a:gd name="T68" fmla="*/ 9091 w 10880"/>
              <a:gd name="T69" fmla="*/ 9665 h 12160"/>
              <a:gd name="T70" fmla="*/ 9591 w 10880"/>
              <a:gd name="T71" fmla="*/ 7680 h 12160"/>
              <a:gd name="T72" fmla="*/ 10560 w 10880"/>
              <a:gd name="T73" fmla="*/ 7680 h 12160"/>
              <a:gd name="T74" fmla="*/ 10880 w 10880"/>
              <a:gd name="T75" fmla="*/ 7360 h 12160"/>
              <a:gd name="T76" fmla="*/ 10560 w 10880"/>
              <a:gd name="T77" fmla="*/ 7040 h 12160"/>
              <a:gd name="T78" fmla="*/ 10561 w 10880"/>
              <a:gd name="T79" fmla="*/ 7040 h 12160"/>
              <a:gd name="T80" fmla="*/ 5441 w 10880"/>
              <a:gd name="T81" fmla="*/ 640 h 12160"/>
              <a:gd name="T82" fmla="*/ 7162 w 10880"/>
              <a:gd name="T83" fmla="*/ 1447 h 12160"/>
              <a:gd name="T84" fmla="*/ 7645 w 10880"/>
              <a:gd name="T85" fmla="*/ 3286 h 12160"/>
              <a:gd name="T86" fmla="*/ 5441 w 10880"/>
              <a:gd name="T87" fmla="*/ 2560 h 12160"/>
              <a:gd name="T88" fmla="*/ 3237 w 10880"/>
              <a:gd name="T89" fmla="*/ 3286 h 12160"/>
              <a:gd name="T90" fmla="*/ 5441 w 10880"/>
              <a:gd name="T91" fmla="*/ 640 h 12160"/>
              <a:gd name="T92" fmla="*/ 1921 w 10880"/>
              <a:gd name="T93" fmla="*/ 7360 h 12160"/>
              <a:gd name="T94" fmla="*/ 5121 w 10880"/>
              <a:gd name="T95" fmla="*/ 3217 h 12160"/>
              <a:gd name="T96" fmla="*/ 5121 w 10880"/>
              <a:gd name="T97" fmla="*/ 11503 h 12160"/>
              <a:gd name="T98" fmla="*/ 1921 w 10880"/>
              <a:gd name="T99" fmla="*/ 7360 h 12160"/>
              <a:gd name="T100" fmla="*/ 5761 w 10880"/>
              <a:gd name="T101" fmla="*/ 11503 h 12160"/>
              <a:gd name="T102" fmla="*/ 5761 w 10880"/>
              <a:gd name="T103" fmla="*/ 3217 h 12160"/>
              <a:gd name="T104" fmla="*/ 8961 w 10880"/>
              <a:gd name="T105" fmla="*/ 7360 h 12160"/>
              <a:gd name="T106" fmla="*/ 5761 w 10880"/>
              <a:gd name="T107" fmla="*/ 11503 h 1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80" h="12160">
                <a:moveTo>
                  <a:pt x="10561" y="7040"/>
                </a:moveTo>
                <a:lnTo>
                  <a:pt x="9591" y="7040"/>
                </a:lnTo>
                <a:cubicBezTo>
                  <a:pt x="9555" y="6352"/>
                  <a:pt x="9385" y="5678"/>
                  <a:pt x="9092" y="5055"/>
                </a:cubicBezTo>
                <a:cubicBezTo>
                  <a:pt x="9772" y="4854"/>
                  <a:pt x="10239" y="4229"/>
                  <a:pt x="10240" y="3520"/>
                </a:cubicBezTo>
                <a:cubicBezTo>
                  <a:pt x="10240" y="3343"/>
                  <a:pt x="10097" y="3200"/>
                  <a:pt x="9920" y="3200"/>
                </a:cubicBezTo>
                <a:cubicBezTo>
                  <a:pt x="9744" y="3200"/>
                  <a:pt x="9600" y="3343"/>
                  <a:pt x="9600" y="3520"/>
                </a:cubicBezTo>
                <a:cubicBezTo>
                  <a:pt x="9600" y="4007"/>
                  <a:pt x="9236" y="4411"/>
                  <a:pt x="8765" y="4472"/>
                </a:cubicBezTo>
                <a:cubicBezTo>
                  <a:pt x="8595" y="4214"/>
                  <a:pt x="8402" y="3973"/>
                  <a:pt x="8186" y="3752"/>
                </a:cubicBezTo>
                <a:cubicBezTo>
                  <a:pt x="8463" y="2877"/>
                  <a:pt x="8306" y="1922"/>
                  <a:pt x="7764" y="1181"/>
                </a:cubicBezTo>
                <a:cubicBezTo>
                  <a:pt x="7221" y="440"/>
                  <a:pt x="6359" y="1"/>
                  <a:pt x="5440" y="0"/>
                </a:cubicBezTo>
                <a:cubicBezTo>
                  <a:pt x="4522" y="1"/>
                  <a:pt x="3659" y="440"/>
                  <a:pt x="3117" y="1181"/>
                </a:cubicBezTo>
                <a:cubicBezTo>
                  <a:pt x="2575" y="1922"/>
                  <a:pt x="2418" y="2877"/>
                  <a:pt x="2695" y="3752"/>
                </a:cubicBezTo>
                <a:cubicBezTo>
                  <a:pt x="2478" y="3972"/>
                  <a:pt x="2285" y="4213"/>
                  <a:pt x="2116" y="4472"/>
                </a:cubicBezTo>
                <a:cubicBezTo>
                  <a:pt x="1638" y="4409"/>
                  <a:pt x="1281" y="4002"/>
                  <a:pt x="1280" y="3520"/>
                </a:cubicBezTo>
                <a:cubicBezTo>
                  <a:pt x="1280" y="3343"/>
                  <a:pt x="1137" y="3200"/>
                  <a:pt x="960" y="3200"/>
                </a:cubicBezTo>
                <a:cubicBezTo>
                  <a:pt x="784" y="3200"/>
                  <a:pt x="640" y="3343"/>
                  <a:pt x="640" y="3520"/>
                </a:cubicBezTo>
                <a:cubicBezTo>
                  <a:pt x="640" y="4246"/>
                  <a:pt x="1126" y="4860"/>
                  <a:pt x="1789" y="5055"/>
                </a:cubicBezTo>
                <a:cubicBezTo>
                  <a:pt x="1496" y="5678"/>
                  <a:pt x="1326" y="6352"/>
                  <a:pt x="1289" y="7040"/>
                </a:cubicBezTo>
                <a:lnTo>
                  <a:pt x="320" y="7040"/>
                </a:lnTo>
                <a:cubicBezTo>
                  <a:pt x="144" y="7040"/>
                  <a:pt x="0" y="7183"/>
                  <a:pt x="0" y="7360"/>
                </a:cubicBezTo>
                <a:cubicBezTo>
                  <a:pt x="0" y="7537"/>
                  <a:pt x="144" y="7680"/>
                  <a:pt x="320" y="7680"/>
                </a:cubicBezTo>
                <a:lnTo>
                  <a:pt x="1290" y="7680"/>
                </a:lnTo>
                <a:cubicBezTo>
                  <a:pt x="1327" y="8368"/>
                  <a:pt x="1496" y="9042"/>
                  <a:pt x="1790" y="9665"/>
                </a:cubicBezTo>
                <a:cubicBezTo>
                  <a:pt x="1109" y="9866"/>
                  <a:pt x="642" y="10491"/>
                  <a:pt x="641" y="11200"/>
                </a:cubicBezTo>
                <a:cubicBezTo>
                  <a:pt x="641" y="11377"/>
                  <a:pt x="784" y="11520"/>
                  <a:pt x="961" y="11520"/>
                </a:cubicBezTo>
                <a:cubicBezTo>
                  <a:pt x="1138" y="11520"/>
                  <a:pt x="1281" y="11377"/>
                  <a:pt x="1281" y="11200"/>
                </a:cubicBezTo>
                <a:cubicBezTo>
                  <a:pt x="1281" y="10713"/>
                  <a:pt x="1646" y="10309"/>
                  <a:pt x="2117" y="10248"/>
                </a:cubicBezTo>
                <a:cubicBezTo>
                  <a:pt x="2228" y="10419"/>
                  <a:pt x="2350" y="10582"/>
                  <a:pt x="2482" y="10736"/>
                </a:cubicBezTo>
                <a:cubicBezTo>
                  <a:pt x="3269" y="11654"/>
                  <a:pt x="4320" y="12160"/>
                  <a:pt x="5440" y="12160"/>
                </a:cubicBezTo>
                <a:cubicBezTo>
                  <a:pt x="6561" y="12160"/>
                  <a:pt x="7612" y="11654"/>
                  <a:pt x="8398" y="10736"/>
                </a:cubicBezTo>
                <a:cubicBezTo>
                  <a:pt x="8531" y="10582"/>
                  <a:pt x="8653" y="10419"/>
                  <a:pt x="8764" y="10248"/>
                </a:cubicBezTo>
                <a:cubicBezTo>
                  <a:pt x="9242" y="10311"/>
                  <a:pt x="9599" y="10718"/>
                  <a:pt x="9600" y="11200"/>
                </a:cubicBezTo>
                <a:cubicBezTo>
                  <a:pt x="9600" y="11377"/>
                  <a:pt x="9743" y="11520"/>
                  <a:pt x="9920" y="11520"/>
                </a:cubicBezTo>
                <a:cubicBezTo>
                  <a:pt x="10096" y="11520"/>
                  <a:pt x="10240" y="11377"/>
                  <a:pt x="10240" y="11200"/>
                </a:cubicBezTo>
                <a:cubicBezTo>
                  <a:pt x="10239" y="10491"/>
                  <a:pt x="9771" y="9866"/>
                  <a:pt x="9091" y="9665"/>
                </a:cubicBezTo>
                <a:cubicBezTo>
                  <a:pt x="9384" y="9042"/>
                  <a:pt x="9554" y="8368"/>
                  <a:pt x="9591" y="7680"/>
                </a:cubicBezTo>
                <a:lnTo>
                  <a:pt x="10560" y="7680"/>
                </a:lnTo>
                <a:cubicBezTo>
                  <a:pt x="10736" y="7680"/>
                  <a:pt x="10880" y="7537"/>
                  <a:pt x="10880" y="7360"/>
                </a:cubicBezTo>
                <a:cubicBezTo>
                  <a:pt x="10880" y="7183"/>
                  <a:pt x="10736" y="7040"/>
                  <a:pt x="10560" y="7040"/>
                </a:cubicBezTo>
                <a:lnTo>
                  <a:pt x="10561" y="7040"/>
                </a:lnTo>
                <a:close/>
                <a:moveTo>
                  <a:pt x="5441" y="640"/>
                </a:moveTo>
                <a:cubicBezTo>
                  <a:pt x="6106" y="641"/>
                  <a:pt x="6736" y="936"/>
                  <a:pt x="7162" y="1447"/>
                </a:cubicBezTo>
                <a:cubicBezTo>
                  <a:pt x="7587" y="1958"/>
                  <a:pt x="7764" y="2632"/>
                  <a:pt x="7645" y="3286"/>
                </a:cubicBezTo>
                <a:cubicBezTo>
                  <a:pt x="6990" y="2813"/>
                  <a:pt x="6233" y="2560"/>
                  <a:pt x="5441" y="2560"/>
                </a:cubicBezTo>
                <a:cubicBezTo>
                  <a:pt x="4649" y="2560"/>
                  <a:pt x="3892" y="2813"/>
                  <a:pt x="3237" y="3286"/>
                </a:cubicBezTo>
                <a:cubicBezTo>
                  <a:pt x="2986" y="1910"/>
                  <a:pt x="4042" y="642"/>
                  <a:pt x="5441" y="640"/>
                </a:cubicBezTo>
                <a:close/>
                <a:moveTo>
                  <a:pt x="1921" y="7360"/>
                </a:moveTo>
                <a:cubicBezTo>
                  <a:pt x="1921" y="5194"/>
                  <a:pt x="3330" y="3409"/>
                  <a:pt x="5121" y="3217"/>
                </a:cubicBezTo>
                <a:lnTo>
                  <a:pt x="5121" y="11503"/>
                </a:lnTo>
                <a:cubicBezTo>
                  <a:pt x="3330" y="11311"/>
                  <a:pt x="1921" y="9526"/>
                  <a:pt x="1921" y="7360"/>
                </a:cubicBezTo>
                <a:close/>
                <a:moveTo>
                  <a:pt x="5761" y="11503"/>
                </a:moveTo>
                <a:lnTo>
                  <a:pt x="5761" y="3217"/>
                </a:lnTo>
                <a:cubicBezTo>
                  <a:pt x="7552" y="3409"/>
                  <a:pt x="8961" y="5194"/>
                  <a:pt x="8961" y="7360"/>
                </a:cubicBezTo>
                <a:cubicBezTo>
                  <a:pt x="8961" y="9526"/>
                  <a:pt x="7552" y="11311"/>
                  <a:pt x="5761" y="11503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E37D55-0119-77B5-604C-44E4B57239A5}"/>
              </a:ext>
            </a:extLst>
          </p:cNvPr>
          <p:cNvSpPr/>
          <p:nvPr/>
        </p:nvSpPr>
        <p:spPr>
          <a:xfrm>
            <a:off x="10418224" y="249173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8084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72AA18-BA14-99F2-A1C7-D285C2C27E80}"/>
              </a:ext>
            </a:extLst>
          </p:cNvPr>
          <p:cNvSpPr/>
          <p:nvPr/>
        </p:nvSpPr>
        <p:spPr>
          <a:xfrm>
            <a:off x="10418225" y="4363689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8085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560F60-E522-741E-9738-7639FB1ECDA5}"/>
              </a:ext>
            </a:extLst>
          </p:cNvPr>
          <p:cNvSpPr txBox="1"/>
          <p:nvPr/>
        </p:nvSpPr>
        <p:spPr>
          <a:xfrm>
            <a:off x="5230853" y="355222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???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0.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2599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  <p:bldP spid="6" grpId="0" animBg="1"/>
      <p:bldP spid="6" grpId="1" animBg="1"/>
      <p:bldP spid="7" grpId="0" animBg="1"/>
      <p:bldP spid="7" grpId="1" animBg="1"/>
      <p:bldP spid="11" grpId="0"/>
      <p:bldP spid="11" grpId="1"/>
      <p:bldP spid="19" grpId="0" animBg="1"/>
      <p:bldP spid="17" grpId="0" animBg="1"/>
      <p:bldP spid="21" grpId="0" animBg="1"/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注册中心原理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注册中心原理</a:t>
            </a: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F8700F9-77ED-2341-830C-5B5F833516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BAE4550C-DA3D-936A-A656-793B80A235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B40CC19A-E119-A526-891F-32D0E8DE27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B0E5FC71-6F1A-44BE-BFF1-8D1387FA16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CAFB6978-9C08-49A4-35AC-390BC1CA0A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注册中心 </a:t>
            </a:r>
          </a:p>
        </p:txBody>
      </p:sp>
      <p:cxnSp>
        <p:nvCxnSpPr>
          <p:cNvPr id="10" name="PA-StraightArrowConnector 9">
            <a:extLst>
              <a:ext uri="{FF2B5EF4-FFF2-40B4-BE49-F238E27FC236}">
                <a16:creationId xmlns:a16="http://schemas.microsoft.com/office/drawing/2014/main" id="{D2C575CB-CB72-69F7-D3C7-1A7657235E47}"/>
              </a:ext>
            </a:extLst>
          </p:cNvPr>
          <p:cNvCxnSpPr>
            <a:cxnSpLocks/>
            <a:stCxn id="11" idx="0"/>
            <a:endCxn id="9" idx="3"/>
          </p:cNvCxnSpPr>
          <p:nvPr>
            <p:custDataLst>
              <p:tags r:id="rId7"/>
            </p:custDataLst>
          </p:nvPr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PA-矩形 10">
            <a:extLst>
              <a:ext uri="{FF2B5EF4-FFF2-40B4-BE49-F238E27FC236}">
                <a16:creationId xmlns:a16="http://schemas.microsoft.com/office/drawing/2014/main" id="{1997EE49-9474-41CE-AA64-885B5A3A37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PA-矩形 11">
            <a:extLst>
              <a:ext uri="{FF2B5EF4-FFF2-40B4-BE49-F238E27FC236}">
                <a16:creationId xmlns:a16="http://schemas.microsoft.com/office/drawing/2014/main" id="{772F860A-8072-ED04-F513-10023CCFF26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PA-矩形 12">
            <a:extLst>
              <a:ext uri="{FF2B5EF4-FFF2-40B4-BE49-F238E27FC236}">
                <a16:creationId xmlns:a16="http://schemas.microsoft.com/office/drawing/2014/main" id="{D79FF002-B2E1-D083-BCA8-FE558594530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服务调用者</a:t>
            </a:r>
          </a:p>
        </p:txBody>
      </p:sp>
      <p:cxnSp>
        <p:nvCxnSpPr>
          <p:cNvPr id="14" name="PA-StraightArrowConnector 13">
            <a:extLst>
              <a:ext uri="{FF2B5EF4-FFF2-40B4-BE49-F238E27FC236}">
                <a16:creationId xmlns:a16="http://schemas.microsoft.com/office/drawing/2014/main" id="{14A1F3C6-65DE-CF91-796B-F38FC9478E0C}"/>
              </a:ext>
            </a:extLst>
          </p:cNvPr>
          <p:cNvCxnSpPr>
            <a:cxnSpLocks/>
            <a:stCxn id="13" idx="0"/>
          </p:cNvCxnSpPr>
          <p:nvPr>
            <p:custDataLst>
              <p:tags r:id="rId11"/>
            </p:custDataLst>
          </p:nvPr>
        </p:nvCxnSpPr>
        <p:spPr>
          <a:xfrm flipV="1">
            <a:off x="3282105" y="2151620"/>
            <a:ext cx="1819981" cy="205086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237B36E8-D3E8-2167-7BE6-1BF28EF3E58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949736E6-7D8F-9C71-615B-A817A502CB9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74936" y="2869341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）订阅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CB318D81-8EFE-541B-9D58-425B7D32F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371743" y="5413902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PA-矩形 17">
            <a:extLst>
              <a:ext uri="{FF2B5EF4-FFF2-40B4-BE49-F238E27FC236}">
                <a16:creationId xmlns:a16="http://schemas.microsoft.com/office/drawing/2014/main" id="{ADDB3291-97A4-F082-1761-8C2DAE380E5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60617" y="5044841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8082</a:t>
            </a:r>
            <a:endParaRPr lang="zh-CN" altLang="en-US" sz="1400"/>
          </a:p>
        </p:txBody>
      </p:sp>
      <p:cxnSp>
        <p:nvCxnSpPr>
          <p:cNvPr id="19" name="PA-StraightArrowConnector 18">
            <a:extLst>
              <a:ext uri="{FF2B5EF4-FFF2-40B4-BE49-F238E27FC236}">
                <a16:creationId xmlns:a16="http://schemas.microsoft.com/office/drawing/2014/main" id="{A2809372-7187-7205-B8DE-779BA1EF241A}"/>
              </a:ext>
            </a:extLst>
          </p:cNvPr>
          <p:cNvCxnSpPr>
            <a:cxnSpLocks/>
            <a:stCxn id="5" idx="3"/>
          </p:cNvCxnSpPr>
          <p:nvPr>
            <p:custDataLst>
              <p:tags r:id="rId16"/>
            </p:custDataLst>
          </p:nvPr>
        </p:nvCxnSpPr>
        <p:spPr>
          <a:xfrm>
            <a:off x="3944987" y="4706381"/>
            <a:ext cx="5152714" cy="70752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BEAA3315-64A2-42DD-ABE0-34A19622E19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PA-StraightArrowConnector 20">
            <a:extLst>
              <a:ext uri="{FF2B5EF4-FFF2-40B4-BE49-F238E27FC236}">
                <a16:creationId xmlns:a16="http://schemas.microsoft.com/office/drawing/2014/main" id="{D313216A-95A5-98D3-841D-1E62E3A3C313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H="1" flipV="1">
            <a:off x="6366076" y="2288036"/>
            <a:ext cx="1843403" cy="1914447"/>
          </a:xfrm>
          <a:prstGeom prst="straightConnector1">
            <a:avLst/>
          </a:prstGeom>
          <a:ln w="19050">
            <a:prstDash val="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PA-文本框 21">
            <a:extLst>
              <a:ext uri="{FF2B5EF4-FFF2-40B4-BE49-F238E27FC236}">
                <a16:creationId xmlns:a16="http://schemas.microsoft.com/office/drawing/2014/main" id="{D6F5421B-B635-F8D9-C77C-8D686A301F8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891727" y="3372376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续约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PA-矩形 22">
            <a:extLst>
              <a:ext uri="{FF2B5EF4-FFF2-40B4-BE49-F238E27FC236}">
                <a16:creationId xmlns:a16="http://schemas.microsoft.com/office/drawing/2014/main" id="{78BFAB06-F312-723E-09BE-50FD78AFE16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PA-云形标注 23">
            <a:extLst>
              <a:ext uri="{FF2B5EF4-FFF2-40B4-BE49-F238E27FC236}">
                <a16:creationId xmlns:a16="http://schemas.microsoft.com/office/drawing/2014/main" id="{658D61C3-E799-79C0-BE1E-B300B2B679D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chemeClr val="bg1">
              <a:alpha val="14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PA-StraightArrowConnector 28">
            <a:extLst>
              <a:ext uri="{FF2B5EF4-FFF2-40B4-BE49-F238E27FC236}">
                <a16:creationId xmlns:a16="http://schemas.microsoft.com/office/drawing/2014/main" id="{933D9F2E-EB6B-7A9F-77D6-71C34A2023F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 flipH="1">
            <a:off x="3830320" y="2288036"/>
            <a:ext cx="1666099" cy="1914447"/>
          </a:xfrm>
          <a:prstGeom prst="straightConnector1">
            <a:avLst/>
          </a:prstGeom>
          <a:ln w="19050">
            <a:prstDash val="lgDash"/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6636BB3D-60E9-E8F6-906F-94DCD05C913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655541" y="3209288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推送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PA-矩形 39">
            <a:extLst>
              <a:ext uri="{FF2B5EF4-FFF2-40B4-BE49-F238E27FC236}">
                <a16:creationId xmlns:a16="http://schemas.microsoft.com/office/drawing/2014/main" id="{C10E263E-7121-28AD-4C14-6DC5285FCFD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637621" y="5078541"/>
            <a:ext cx="1954680" cy="1169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PA-矩形 40">
            <a:extLst>
              <a:ext uri="{FF2B5EF4-FFF2-40B4-BE49-F238E27FC236}">
                <a16:creationId xmlns:a16="http://schemas.microsoft.com/office/drawing/2014/main" id="{BA964B92-B8A0-BA0A-D969-79978F5DB80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836420" y="5447696"/>
            <a:ext cx="1402546" cy="21022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矩形 46">
            <a:extLst>
              <a:ext uri="{FF2B5EF4-FFF2-40B4-BE49-F238E27FC236}">
                <a16:creationId xmlns:a16="http://schemas.microsoft.com/office/drawing/2014/main" id="{EA076284-72AE-A521-F13B-B5A5BA71C8C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776753" y="5868665"/>
            <a:ext cx="1462213" cy="31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7383 0.1437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51106 0.57686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286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0.56412 L -3.125E-6 -4.44444E-6 " pathEditMode="relative" rAng="0" ptsTypes="AA">
                                      <p:cBhvr>
                                        <p:cTn id="1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13" y="2819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75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8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entr" presetSubtype="0" fill="hold" grpId="3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entr" presetSubtype="0" fill="hold" grpId="4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entr" presetSubtype="0" fill="hold" grpId="5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entr" presetSubtype="0" fill="hold" grpId="6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entr" presetSubtype="0" fill="hold" grpId="7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entr" presetSubtype="0" fill="hold" grpId="8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00"/>
                            </p:stCondLst>
                            <p:childTnLst>
                              <p:par>
                                <p:cTn id="151" presetID="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800"/>
                            </p:stCondLst>
                            <p:childTnLst>
                              <p:par>
                                <p:cTn id="154" presetID="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900"/>
                            </p:stCondLst>
                            <p:childTnLst>
                              <p:par>
                                <p:cTn id="157" presetID="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00"/>
                            </p:stCondLst>
                            <p:childTnLst>
                              <p:par>
                                <p:cTn id="163" presetID="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6" presetID="0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6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200"/>
                            </p:stCondLst>
                            <p:childTnLst>
                              <p:par>
                                <p:cTn id="169" presetID="0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250"/>
                            </p:stCondLst>
                            <p:childTnLst>
                              <p:par>
                                <p:cTn id="172" presetID="0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7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"/>
                            </p:stCondLst>
                            <p:childTnLst>
                              <p:par>
                                <p:cTn id="175" presetID="0" presetClass="entr" presetSubtype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7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350"/>
                            </p:stCondLst>
                            <p:childTnLst>
                              <p:par>
                                <p:cTn id="178" presetID="0" presetClass="entr" presetSubtype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7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400"/>
                            </p:stCondLst>
                            <p:childTnLst>
                              <p:par>
                                <p:cTn id="181" presetID="0" presetClass="entr" presetSubtype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8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450"/>
                            </p:stCondLst>
                            <p:childTnLst>
                              <p:par>
                                <p:cTn id="184" presetID="0" presetClass="entr" presetSubtype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8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0" presetClass="entr" presetSubtype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50"/>
                            </p:stCondLst>
                            <p:childTnLst>
                              <p:par>
                                <p:cTn id="190" presetID="0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9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600"/>
                            </p:stCondLst>
                            <p:childTnLst>
                              <p:par>
                                <p:cTn id="193" presetID="0" presetClass="entr" presetSubtype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650"/>
                            </p:stCondLst>
                            <p:childTnLst>
                              <p:par>
                                <p:cTn id="196" presetID="0" presetClass="entr" presetSubtype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9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9" presetID="0" presetClass="entr" presetSubtype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0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750"/>
                            </p:stCondLst>
                            <p:childTnLst>
                              <p:par>
                                <p:cTn id="202" presetID="0" presetClass="entr" presetSubtype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800"/>
                            </p:stCondLst>
                            <p:childTnLst>
                              <p:par>
                                <p:cTn id="205" presetID="0" presetClass="entr" presetSubtype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850"/>
                            </p:stCondLst>
                            <p:childTnLst>
                              <p:par>
                                <p:cTn id="208" presetID="0" presetClass="entr" presetSubtype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1" presetID="0" presetClass="entr" presetSubtype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950"/>
                            </p:stCondLst>
                            <p:childTnLst>
                              <p:par>
                                <p:cTn id="214" presetID="0" presetClass="entr" presetSubtype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0" presetClass="entr" presetSubtype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050"/>
                            </p:stCondLst>
                            <p:childTnLst>
                              <p:par>
                                <p:cTn id="220" presetID="0" presetClass="entr" presetSubtype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23" presetID="0" presetClass="entr" presetSubtype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150"/>
                            </p:stCondLst>
                            <p:childTnLst>
                              <p:par>
                                <p:cTn id="226" presetID="0" presetClass="entr" presetSubtype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29" presetID="0" presetClass="entr" presetSubtype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250"/>
                            </p:stCondLst>
                            <p:childTnLst>
                              <p:par>
                                <p:cTn id="232" presetID="0" presetClass="entr" presetSubtype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300"/>
                            </p:stCondLst>
                            <p:childTnLst>
                              <p:par>
                                <p:cTn id="235" presetID="0" presetClass="entr" presetSubtype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350"/>
                            </p:stCondLst>
                            <p:childTnLst>
                              <p:par>
                                <p:cTn id="238" presetID="0" presetClass="entr" presetSubtype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400"/>
                            </p:stCondLst>
                            <p:childTnLst>
                              <p:par>
                                <p:cTn id="241" presetID="0" presetClass="entr" presetSubtype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450"/>
                            </p:stCondLst>
                            <p:childTnLst>
                              <p:par>
                                <p:cTn id="244" presetID="0" presetClass="entr" presetSubtype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0" presetClass="entr" presetSubtype="0" fill="hold" grpId="8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50"/>
                            </p:stCondLst>
                            <p:childTnLst>
                              <p:par>
                                <p:cTn id="250" presetID="0" presetClass="entr" presetSubtype="0" fill="hold" grpId="8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650"/>
                            </p:stCondLst>
                            <p:childTnLst>
                              <p:par>
                                <p:cTn id="253" presetID="0" presetClass="entr" presetSubtype="0" fill="hold" grpId="8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50"/>
                            </p:stCondLst>
                            <p:childTnLst>
                              <p:par>
                                <p:cTn id="256" presetID="0" presetClass="entr" presetSubtype="0" fill="hold" grpId="8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850"/>
                            </p:stCondLst>
                            <p:childTnLst>
                              <p:par>
                                <p:cTn id="259" presetID="0" presetClass="entr" presetSubtype="0" fill="hold" grpId="8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entr" presetSubtype="0" fill="hold" grpId="7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entr" presetSubtype="0" fill="hold" grpId="78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entr" presetSubtype="0" fill="hold" grpId="79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entr" presetSubtype="0" fill="hold" grpId="8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0" presetClass="entr" presetSubtype="0" fill="hold" grpId="73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0" presetClass="entr" presetSubtype="0" fill="hold" grpId="74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0" presetClass="entr" presetSubtype="0" fill="hold" grpId="75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06 0.08264 L 2.60209E-17 -1.11111E-6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7" grpId="2" animBg="1"/>
      <p:bldP spid="8" grpId="0" animBg="1" autoUpdateAnimBg="0"/>
      <p:bldP spid="8" grpId="1" animBg="1" autoUpdateAnimBg="0"/>
      <p:bldP spid="9" grpId="0" animBg="1"/>
      <p:bldP spid="11" grpId="0" animBg="1"/>
      <p:bldP spid="13" grpId="0" animBg="1"/>
      <p:bldP spid="15" grpId="0"/>
      <p:bldP spid="16" grpId="0"/>
      <p:bldP spid="17" grpId="0"/>
      <p:bldP spid="18" grpId="0" animBg="1"/>
      <p:bldP spid="18" grpId="1" animBg="1"/>
      <p:bldP spid="20" grpId="0"/>
      <p:bldP spid="22" grpId="0"/>
      <p:bldP spid="23" grpId="0"/>
      <p:bldP spid="23" grpId="1"/>
      <p:bldP spid="23" grpId="2"/>
      <p:bldP spid="23" grpId="3"/>
      <p:bldP spid="24" grpId="0" animBg="1"/>
      <p:bldP spid="24" grpId="1" animBg="1"/>
      <p:bldP spid="38" grpId="0"/>
      <p:bldP spid="40" grpId="0"/>
      <p:bldP spid="40" grpId="1"/>
      <p:bldP spid="40" grpId="2"/>
      <p:bldP spid="41" grpId="1" animBg="1"/>
      <p:bldP spid="41" grpId="2" animBg="1"/>
      <p:bldP spid="41" grpId="3" animBg="1"/>
      <p:bldP spid="41" grpId="4" animBg="1"/>
      <p:bldP spid="41" grpId="5" animBg="1" autoUpdateAnimBg="0"/>
      <p:bldP spid="41" grpId="6" animBg="1" autoUpdateAnimBg="0"/>
      <p:bldP spid="41" grpId="7" animBg="1" autoUpdateAnimBg="0"/>
      <p:bldP spid="41" grpId="8" animBg="1" autoUpdateAnimBg="0"/>
      <p:bldP spid="41" grpId="9" animBg="1" autoUpdateAnimBg="0"/>
      <p:bldP spid="41" grpId="10" animBg="1" autoUpdateAnimBg="0"/>
      <p:bldP spid="41" grpId="11" animBg="1" autoUpdateAnimBg="0"/>
      <p:bldP spid="41" grpId="12" animBg="1" autoUpdateAnimBg="0"/>
      <p:bldP spid="41" grpId="21" animBg="1" autoUpdateAnimBg="0"/>
      <p:bldP spid="41" grpId="22" animBg="1" autoUpdateAnimBg="0"/>
      <p:bldP spid="41" grpId="23" animBg="1" autoUpdateAnimBg="0"/>
      <p:bldP spid="41" grpId="24" animBg="1" autoUpdateAnimBg="0"/>
      <p:bldP spid="41" grpId="33" animBg="1" autoUpdateAnimBg="0"/>
      <p:bldP spid="41" grpId="34" animBg="1" autoUpdateAnimBg="0"/>
      <p:bldP spid="41" grpId="35" animBg="1" autoUpdateAnimBg="0"/>
      <p:bldP spid="41" grpId="36" animBg="1" autoUpdateAnimBg="0"/>
      <p:bldP spid="41" grpId="37" animBg="1" autoUpdateAnimBg="0"/>
      <p:bldP spid="41" grpId="38" animBg="1" autoUpdateAnimBg="0"/>
      <p:bldP spid="41" grpId="39" animBg="1" autoUpdateAnimBg="0"/>
      <p:bldP spid="41" grpId="40" animBg="1" autoUpdateAnimBg="0"/>
      <p:bldP spid="41" grpId="49" animBg="1" autoUpdateAnimBg="0"/>
      <p:bldP spid="41" grpId="50" animBg="1" autoUpdateAnimBg="0"/>
      <p:bldP spid="41" grpId="51" animBg="1" autoUpdateAnimBg="0"/>
      <p:bldP spid="41" grpId="52" animBg="1" autoUpdateAnimBg="0"/>
      <p:bldP spid="41" grpId="53" animBg="1" autoUpdateAnimBg="0"/>
      <p:bldP spid="41" grpId="54" animBg="1" autoUpdateAnimBg="0"/>
      <p:bldP spid="41" grpId="55" animBg="1" autoUpdateAnimBg="0"/>
      <p:bldP spid="41" grpId="56" animBg="1" autoUpdateAnimBg="0"/>
      <p:bldP spid="41" grpId="65" animBg="1" autoUpdateAnimBg="0"/>
      <p:bldP spid="41" grpId="66" animBg="1" autoUpdateAnimBg="0"/>
      <p:bldP spid="41" grpId="67" animBg="1" autoUpdateAnimBg="0"/>
      <p:bldP spid="41" grpId="68" animBg="1" autoUpdateAnimBg="0"/>
      <p:bldP spid="41" grpId="69" animBg="1" autoUpdateAnimBg="0"/>
      <p:bldP spid="41" grpId="70" animBg="1" autoUpdateAnimBg="0"/>
      <p:bldP spid="41" grpId="71" animBg="1" autoUpdateAnimBg="0"/>
      <p:bldP spid="41" grpId="72" animBg="1" autoUpdateAnimBg="0"/>
      <p:bldP spid="41" grpId="73" animBg="1" autoUpdateAnimBg="0"/>
      <p:bldP spid="41" grpId="74" animBg="1" autoUpdateAnimBg="0"/>
      <p:bldP spid="41" grpId="75" animBg="1" autoUpdateAnimBg="0"/>
      <p:bldP spid="41" grpId="77" animBg="1" autoUpdateAnimBg="0"/>
      <p:bldP spid="41" grpId="78" animBg="1" autoUpdateAnimBg="0"/>
      <p:bldP spid="41" grpId="79" animBg="1" autoUpdateAnimBg="0"/>
      <p:bldP spid="41" grpId="80" animBg="1" autoUpdateAnimBg="0"/>
      <p:bldP spid="41" grpId="81" animBg="1" autoUpdateAnimBg="0"/>
      <p:bldP spid="41" grpId="82" animBg="1" autoUpdateAnimBg="0"/>
      <p:bldP spid="41" grpId="83" animBg="1" autoUpdateAnimBg="0"/>
      <p:bldP spid="41" grpId="84" animBg="1" autoUpdateAnimBg="0"/>
      <p:bldP spid="41" grpId="88" animBg="1" autoUpdateAnimBg="0"/>
      <p:bldP spid="41" grpId="89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276F4D-2D6E-3A9D-8857-51CFEC240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服务治理中的三个角色分别是什么？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服务提供者：暴露服务接口，供其它服务调用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服务消费者：调用其它服务提供的接口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注册中心：记录并监控微服务各实例状态，推送服务变更信息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消费者如何知道提供者的地址？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服务提供者会在启动时注册自己信息到注册中心，消费者可以从注册中心订阅和拉取服务信息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消费者如何得知服务状态变更？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服务提供者通过心跳机制向注册中心报告自己的健康状态，当心跳异常时注册中心会将异常服务剔除，并通知订阅了该服务的消费者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当提供者有多个实例时，消费者该选择哪一个？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消费者可以通过负载均衡算法，从多个实例中选择一个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038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!!jx3">
            <a:extLst>
              <a:ext uri="{FF2B5EF4-FFF2-40B4-BE49-F238E27FC236}">
                <a16:creationId xmlns:a16="http://schemas.microsoft.com/office/drawing/2014/main" id="{0D634976-63BD-83C5-2359-43E4D11E66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07052" y="2138370"/>
            <a:ext cx="3812582" cy="2446823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!!jx3">
            <a:extLst>
              <a:ext uri="{FF2B5EF4-FFF2-40B4-BE49-F238E27FC236}">
                <a16:creationId xmlns:a16="http://schemas.microsoft.com/office/drawing/2014/main" id="{7F70C5C9-CD66-85A5-69AA-84DB24E14514}"/>
              </a:ext>
            </a:extLst>
          </p:cNvPr>
          <p:cNvSpPr/>
          <p:nvPr/>
        </p:nvSpPr>
        <p:spPr>
          <a:xfrm>
            <a:off x="4867835" y="2537886"/>
            <a:ext cx="2258829" cy="1222513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94EC11-464B-72AB-7750-A2A1465BFB60}"/>
              </a:ext>
            </a:extLst>
          </p:cNvPr>
          <p:cNvSpPr txBox="1"/>
          <p:nvPr/>
        </p:nvSpPr>
        <p:spPr>
          <a:xfrm>
            <a:off x="5241927" y="2043253"/>
            <a:ext cx="152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单体架构</a:t>
            </a:r>
          </a:p>
        </p:txBody>
      </p:sp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38584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68250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53417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3" name="!!jxyj2">
            <a:extLst>
              <a:ext uri="{FF2B5EF4-FFF2-40B4-BE49-F238E27FC236}">
                <a16:creationId xmlns:a16="http://schemas.microsoft.com/office/drawing/2014/main" id="{1529C15E-CECB-A722-2778-31D0200E8620}"/>
              </a:ext>
            </a:extLst>
          </p:cNvPr>
          <p:cNvSpPr/>
          <p:nvPr/>
        </p:nvSpPr>
        <p:spPr>
          <a:xfrm>
            <a:off x="5179629" y="2687138"/>
            <a:ext cx="1652738" cy="945001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04336" y="321766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7686" y="28031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04336" y="28031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0" y="3220279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38584" y="321766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438584" y="28023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68250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753417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438584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123751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83083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380630" y="365003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382948" y="322255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383083" y="2809022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38063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06641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75219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43797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123751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123751" y="28023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23751" y="321585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23751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9AAC856-287F-6994-3E30-2B722A51130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单体架构</a:t>
            </a:r>
          </a:p>
        </p:txBody>
      </p:sp>
      <p:sp>
        <p:nvSpPr>
          <p:cNvPr id="37" name="MG-文本框 2">
            <a:extLst>
              <a:ext uri="{FF2B5EF4-FFF2-40B4-BE49-F238E27FC236}">
                <a16:creationId xmlns:a16="http://schemas.microsoft.com/office/drawing/2014/main" id="{0FDA2867-775C-BB71-3D08-D8AAA8B4A4E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MG-图片 2">
            <a:extLst>
              <a:ext uri="{FF2B5EF4-FFF2-40B4-BE49-F238E27FC236}">
                <a16:creationId xmlns:a16="http://schemas.microsoft.com/office/drawing/2014/main" id="{4903598A-8BF1-FBA5-868B-539FB3EAA508}"/>
              </a:ext>
            </a:extLst>
          </p:cNvPr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6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2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accel="20000" decel="8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65333" fill="hold" grpId="2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-0.0276 0.00023 " pathEditMode="relative" rAng="0" ptsTypes="AA" p14:bounceEnd="52000">
                                          <p:cBhvr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6 L -0.02747 0.00023 " pathEditMode="relative" rAng="0" ptsTypes="AA" p14:bounceEnd="52000">
                                          <p:cBhvr>
                                            <p:cTn id="4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0.02838 0.00023 " pathEditMode="relative" rAng="0" ptsTypes="AA" p14:bounceEnd="52000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2.22222E-6 L -0.02812 2.22222E-6 " pathEditMode="relative" rAng="0" ptsTypes="AA" p14:bounceEnd="52000">
                                          <p:cBhvr>
                                            <p:cTn id="4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1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5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54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55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56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6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accel="2000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accel="20000" decel="8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7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7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8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9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0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0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2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accel="20000" decel="8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3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3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4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5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6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6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7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7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7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4" dur="1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179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180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181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182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4" presetClass="path" presetSubtype="0" accel="52000" fill="hold" grpId="0" nodeType="withEffect" p14:presetBounceEnd="5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75E-6 1.48148E-6 L -0.00013 -0.04792 " pathEditMode="relative" rAng="0" ptsTypes="AA" p14:bounceEnd="52000">
                                          <p:cBhvr>
                                            <p:cTn id="18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88" dur="7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9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dissolve">
                                          <p:cBhvr>
                                            <p:cTn id="19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9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7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7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20" grpId="0" animBg="1"/>
          <p:bldP spid="20" grpId="1" animBg="1"/>
          <p:bldP spid="29" grpId="0"/>
          <p:bldP spid="29" grpId="1"/>
          <p:bldP spid="29" grpId="2"/>
          <p:bldP spid="49" grpId="0" animBg="1" autoUpdateAnimBg="0"/>
          <p:bldP spid="51" grpId="0" animBg="1" autoUpdateAnimBg="0"/>
          <p:bldP spid="53" grpId="0" animBg="1" autoUpdateAnimBg="0"/>
          <p:bldP spid="3" grpId="1" animBg="1"/>
          <p:bldP spid="52" grpId="1" animBg="1"/>
          <p:bldP spid="52" grpId="3" animBg="1" autoUpdateAnimBg="0"/>
          <p:bldP spid="54" grpId="1" animBg="1"/>
          <p:bldP spid="54" grpId="3" animBg="1" autoUpdateAnimBg="0"/>
          <p:bldP spid="55" grpId="1" animBg="1"/>
          <p:bldP spid="55" grpId="2" animBg="1"/>
          <p:bldP spid="56" grpId="1" animBg="1"/>
          <p:bldP spid="56" grpId="3" animBg="1" autoUpdateAnimBg="0"/>
          <p:bldP spid="46" grpId="0" animBg="1"/>
          <p:bldP spid="48" grpId="0" animBg="1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  <p:bldP spid="11" grpId="0" animBg="1" autoUpdateAnimBg="0"/>
          <p:bldP spid="12" grpId="0" animBg="1" autoUpdateAnimBg="0"/>
          <p:bldP spid="13" grpId="0" animBg="1" autoUpdateAnimBg="0"/>
          <p:bldP spid="14" grpId="0" animBg="1" autoUpdateAnimBg="0"/>
          <p:bldP spid="15" grpId="0" animBg="1" autoUpdateAnimBg="0"/>
          <p:bldP spid="16" grpId="0" animBg="1" autoUpdateAnimBg="0"/>
          <p:bldP spid="17" grpId="0" animBg="1" autoUpdateAnimBg="0"/>
          <p:bldP spid="18" grpId="0" animBg="1" autoUpdateAnimBg="0"/>
          <p:bldP spid="19" grpId="0" animBg="1" autoUpdateAnimBg="0"/>
          <p:bldP spid="21" grpId="0" animBg="1" autoUpdateAnimBg="0"/>
          <p:bldP spid="22" grpId="0" animBg="1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2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accel="20000" decel="8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65333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-0.0276 0.00023 " pathEditMode="relative" rAng="0" ptsTypes="AA">
                                          <p:cBhvr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6 L -0.02747 0.00023 " pathEditMode="relative" rAng="0" ptsTypes="AA">
                                          <p:cBhvr>
                                            <p:cTn id="4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0.02838 0.00023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2.22222E-6 L -0.02812 2.22222E-6 " pathEditMode="relative" rAng="0" ptsTypes="AA">
                                          <p:cBhvr>
                                            <p:cTn id="4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1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5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54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55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56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6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accel="2000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accel="20000" decel="8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7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7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8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9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0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0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2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accel="20000" decel="8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3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3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4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5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6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6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7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7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7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4" dur="1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179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180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181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182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4" presetClass="path" presetSubtype="0" accel="52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75E-6 1.48148E-6 L -0.00013 -0.04792 " pathEditMode="relative" rAng="0" ptsTypes="AA">
                                          <p:cBhvr>
                                            <p:cTn id="18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88" dur="7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9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dissolve">
                                          <p:cBhvr>
                                            <p:cTn id="19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9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7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7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20" grpId="0" animBg="1"/>
          <p:bldP spid="20" grpId="1" animBg="1"/>
          <p:bldP spid="29" grpId="0"/>
          <p:bldP spid="29" grpId="1"/>
          <p:bldP spid="29" grpId="2"/>
          <p:bldP spid="49" grpId="0" animBg="1" autoUpdateAnimBg="0"/>
          <p:bldP spid="51" grpId="0" animBg="1" autoUpdateAnimBg="0"/>
          <p:bldP spid="53" grpId="0" animBg="1" autoUpdateAnimBg="0"/>
          <p:bldP spid="3" grpId="1" animBg="1"/>
          <p:bldP spid="52" grpId="1" animBg="1"/>
          <p:bldP spid="52" grpId="3" animBg="1" autoUpdateAnimBg="0"/>
          <p:bldP spid="54" grpId="1" animBg="1"/>
          <p:bldP spid="54" grpId="3" animBg="1" autoUpdateAnimBg="0"/>
          <p:bldP spid="55" grpId="1" animBg="1"/>
          <p:bldP spid="55" grpId="2" animBg="1"/>
          <p:bldP spid="56" grpId="1" animBg="1"/>
          <p:bldP spid="56" grpId="3" animBg="1" autoUpdateAnimBg="0"/>
          <p:bldP spid="46" grpId="0" animBg="1"/>
          <p:bldP spid="48" grpId="0" animBg="1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  <p:bldP spid="11" grpId="0" animBg="1" autoUpdateAnimBg="0"/>
          <p:bldP spid="12" grpId="0" animBg="1" autoUpdateAnimBg="0"/>
          <p:bldP spid="13" grpId="0" animBg="1" autoUpdateAnimBg="0"/>
          <p:bldP spid="14" grpId="0" animBg="1" autoUpdateAnimBg="0"/>
          <p:bldP spid="15" grpId="0" animBg="1" autoUpdateAnimBg="0"/>
          <p:bldP spid="16" grpId="0" animBg="1" autoUpdateAnimBg="0"/>
          <p:bldP spid="17" grpId="0" animBg="1" autoUpdateAnimBg="0"/>
          <p:bldP spid="18" grpId="0" animBg="1" autoUpdateAnimBg="0"/>
          <p:bldP spid="19" grpId="0" animBg="1" autoUpdateAnimBg="0"/>
          <p:bldP spid="21" grpId="0" animBg="1" autoUpdateAnimBg="0"/>
          <p:bldP spid="22" grpId="0" animBg="1" autoUpdateAnimBg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C00000"/>
                </a:solidFill>
              </a:rPr>
              <a:t>Nacos</a:t>
            </a:r>
            <a:r>
              <a:rPr lang="zh-CN" altLang="en-US">
                <a:solidFill>
                  <a:srgbClr val="C00000"/>
                </a:solidFill>
              </a:rPr>
              <a:t>注册中心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640221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是目前国内企业中占比最多的注册中心组件。它是阿里巴巴的产品，目前已经加入</a:t>
            </a:r>
            <a:r>
              <a:rPr lang="en-US" altLang="zh-CN"/>
              <a:t>SpringCloudAlibaba</a:t>
            </a:r>
            <a:r>
              <a:rPr lang="zh-CN" altLang="en-US"/>
              <a:t>中。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Nacos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注册中心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F26A8-C02D-8342-0F05-62F140E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46" y="2429321"/>
            <a:ext cx="7696867" cy="3619814"/>
          </a:xfrm>
          <a:prstGeom prst="rect">
            <a:avLst/>
          </a:prstGeom>
        </p:spPr>
      </p:pic>
      <p:sp>
        <p:nvSpPr>
          <p:cNvPr id="5" name="矩形 4">
            <a:hlinkClick r:id="rId3"/>
            <a:extLst>
              <a:ext uri="{FF2B5EF4-FFF2-40B4-BE49-F238E27FC236}">
                <a16:creationId xmlns:a16="http://schemas.microsoft.com/office/drawing/2014/main" id="{1DBCC1B1-2C9B-0DE2-BCA7-38AA8A6B6CB7}"/>
              </a:ext>
            </a:extLst>
          </p:cNvPr>
          <p:cNvSpPr/>
          <p:nvPr/>
        </p:nvSpPr>
        <p:spPr>
          <a:xfrm>
            <a:off x="4699322" y="4190035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4"/>
            <a:extLst>
              <a:ext uri="{FF2B5EF4-FFF2-40B4-BE49-F238E27FC236}">
                <a16:creationId xmlns:a16="http://schemas.microsoft.com/office/drawing/2014/main" id="{7D4BE825-2A49-C88E-5555-E301E67F9F7E}"/>
              </a:ext>
            </a:extLst>
          </p:cNvPr>
          <p:cNvSpPr/>
          <p:nvPr/>
        </p:nvSpPr>
        <p:spPr>
          <a:xfrm>
            <a:off x="6148144" y="4239228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</a:rPr>
              <a:t>服务注册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686511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服务注册步骤如下：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</a:t>
            </a:r>
            <a:r>
              <a:rPr lang="en-US" altLang="zh-CN"/>
              <a:t>nacos discovery</a:t>
            </a:r>
            <a:r>
              <a:rPr lang="zh-CN" altLang="en-US"/>
              <a:t>依赖：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</a:t>
            </a:r>
            <a:r>
              <a:rPr lang="en-US" altLang="zh-CN"/>
              <a:t>Nacos</a:t>
            </a:r>
            <a:r>
              <a:rPr lang="zh-CN" altLang="en-US"/>
              <a:t>地址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服务注册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562CE1-AEC8-2B70-B685-388FEB44897C}"/>
              </a:ext>
            </a:extLst>
          </p:cNvPr>
          <p:cNvGrpSpPr/>
          <p:nvPr/>
        </p:nvGrpSpPr>
        <p:grpSpPr>
          <a:xfrm>
            <a:off x="1919995" y="2454038"/>
            <a:ext cx="8280569" cy="1481355"/>
            <a:chOff x="1351994" y="3006664"/>
            <a:chExt cx="8280569" cy="14813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64CB8F9-0406-A1E8-5FCB-2EC015BB82B3}"/>
                </a:ext>
              </a:extLst>
            </p:cNvPr>
            <p:cNvSpPr/>
            <p:nvPr/>
          </p:nvSpPr>
          <p:spPr>
            <a:xfrm>
              <a:off x="1351994" y="3006664"/>
              <a:ext cx="8280569" cy="148135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55A4D6-2140-79B8-C799-5FF82C666322}"/>
                </a:ext>
              </a:extLst>
            </p:cNvPr>
            <p:cNvSpPr txBox="1"/>
            <p:nvPr/>
          </p:nvSpPr>
          <p:spPr>
            <a:xfrm>
              <a:off x="1351995" y="3372184"/>
              <a:ext cx="7528213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服务注册发现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&gt;spring-cloud-starter-alibaba-nacos-discovery&lt;/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A6631AA-DCE2-5CE1-9E90-B50CA55879EC}"/>
                </a:ext>
              </a:extLst>
            </p:cNvPr>
            <p:cNvSpPr/>
            <p:nvPr/>
          </p:nvSpPr>
          <p:spPr>
            <a:xfrm>
              <a:off x="1351995" y="3028401"/>
              <a:ext cx="828056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5A40F4-05A0-09B9-2C92-435F8E7BD83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66D9C42-88CC-63A3-90D1-32576D3043E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CA0FEE2-A5C1-BCE5-3A6B-193290F93BB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F880F91-554B-8F90-0B2D-EF70FA3C9E7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AE9BB6B-58CB-1C64-8560-8D2433123D68}"/>
              </a:ext>
            </a:extLst>
          </p:cNvPr>
          <p:cNvGrpSpPr/>
          <p:nvPr/>
        </p:nvGrpSpPr>
        <p:grpSpPr>
          <a:xfrm>
            <a:off x="1919994" y="4387725"/>
            <a:ext cx="8280569" cy="1712133"/>
            <a:chOff x="1351994" y="3006664"/>
            <a:chExt cx="8280569" cy="1712133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78C3A63-CD2D-C3D9-00D3-75F841F2C1D2}"/>
                </a:ext>
              </a:extLst>
            </p:cNvPr>
            <p:cNvSpPr/>
            <p:nvPr/>
          </p:nvSpPr>
          <p:spPr>
            <a:xfrm>
              <a:off x="1351994" y="3006664"/>
              <a:ext cx="8280569" cy="17121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1A6A69-FF61-E1A9-628C-6D137D85393B}"/>
                </a:ext>
              </a:extLst>
            </p:cNvPr>
            <p:cNvSpPr txBox="1"/>
            <p:nvPr/>
          </p:nvSpPr>
          <p:spPr>
            <a:xfrm>
              <a:off x="1351995" y="3372184"/>
              <a:ext cx="7528213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item-service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:8848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nacos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006AB6B-C6E8-814A-FAE7-11E0286B06D0}"/>
                </a:ext>
              </a:extLst>
            </p:cNvPr>
            <p:cNvSpPr/>
            <p:nvPr/>
          </p:nvSpPr>
          <p:spPr>
            <a:xfrm>
              <a:off x="1351995" y="3028401"/>
              <a:ext cx="828056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96CB887-A4ED-E8FD-7744-062A48BEC17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AEBE817-38E7-8693-43E4-F8F8AA3CFD1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494AEA-2205-D21F-7978-7805300B05D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C523D22-7C15-DC0F-2ABA-91C6BF024B7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60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</a:rPr>
              <a:t>服务发现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8286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消费者</a:t>
            </a:r>
            <a:r>
              <a:rPr lang="zh-CN" altLang="en-US"/>
              <a:t>需要连接</a:t>
            </a:r>
            <a:r>
              <a:rPr lang="en-US" altLang="zh-CN"/>
              <a:t>nacos</a:t>
            </a:r>
            <a:r>
              <a:rPr lang="zh-CN" altLang="en-US"/>
              <a:t>以拉取和订阅服务，因此服务发现的前两步与服务注册是一样，后面再加上服务调用即可：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</a:t>
            </a:r>
            <a:r>
              <a:rPr lang="en-US" altLang="zh-CN"/>
              <a:t>nacos discovery</a:t>
            </a:r>
            <a:r>
              <a:rPr lang="zh-CN" altLang="en-US"/>
              <a:t>依赖</a:t>
            </a:r>
            <a:endParaRPr lang="en-US" altLang="zh-CN"/>
          </a:p>
          <a:p>
            <a:pPr lvl="1" indent="0">
              <a:buNone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</a:t>
            </a:r>
            <a:r>
              <a:rPr lang="en-US" altLang="zh-CN"/>
              <a:t>nacos</a:t>
            </a:r>
            <a:r>
              <a:rPr lang="zh-CN" altLang="en-US"/>
              <a:t>地址</a:t>
            </a:r>
            <a:endParaRPr lang="en-US" altLang="zh-CN"/>
          </a:p>
          <a:p>
            <a:pPr lvl="1" indent="0">
              <a:buNone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服务发现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C153C5-B86C-13E1-1595-653008D5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1" y="28913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BCD93B-0A57-781F-1657-04A8483CB6B5}"/>
              </a:ext>
            </a:extLst>
          </p:cNvPr>
          <p:cNvGrpSpPr/>
          <p:nvPr/>
        </p:nvGrpSpPr>
        <p:grpSpPr>
          <a:xfrm>
            <a:off x="1762367" y="3713226"/>
            <a:ext cx="9172751" cy="2680577"/>
            <a:chOff x="1351994" y="3006664"/>
            <a:chExt cx="9172751" cy="268057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96F719D-4045-53D4-A5A5-CE8AFC4B7187}"/>
                </a:ext>
              </a:extLst>
            </p:cNvPr>
            <p:cNvSpPr/>
            <p:nvPr/>
          </p:nvSpPr>
          <p:spPr>
            <a:xfrm>
              <a:off x="1351994" y="3006664"/>
              <a:ext cx="9172751" cy="268057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DF32CD-62A9-54B4-7B9E-0F3C8D2D4F18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231505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DiscoveryClient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handleCartItems(List&lt;CartVO&gt; vos)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根据服务名称，拉取服务的实例列表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List&lt;ServiceInstance&gt; instances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.getInstances(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负载均衡，挑选一个实例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ServiceInstance instance = instances.get(RandomUtil.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randomInt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(instances.size()));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获取实例的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和端口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URI uri = instance.getUri();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...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略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E4E9AB-FFE6-467D-F617-6B62EA1D7AC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AB10201-7FBB-0221-5204-FFCFD65C1F8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84A4E39-E697-D825-74EF-9437C299EBB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93CCF48-FAB6-BAF2-D1DA-03EFDB7AD0F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B05800D-776D-8C46-A8D2-DC97981D62E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637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492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9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6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是一个声明式的</a:t>
            </a:r>
            <a:r>
              <a:rPr lang="en-US" altLang="zh-CN"/>
              <a:t>http</a:t>
            </a:r>
            <a:r>
              <a:rPr lang="zh-CN" altLang="en-US"/>
              <a:t>客户端，是</a:t>
            </a:r>
            <a:r>
              <a:rPr lang="en-US" altLang="zh-CN"/>
              <a:t>SpringCloud</a:t>
            </a:r>
            <a:r>
              <a:rPr lang="zh-CN" altLang="en-US"/>
              <a:t>在</a:t>
            </a:r>
            <a:r>
              <a:rPr lang="en-US" altLang="zh-CN"/>
              <a:t>Eureka</a:t>
            </a:r>
            <a:r>
              <a:rPr lang="zh-CN" altLang="en-US"/>
              <a:t>公司开源的</a:t>
            </a:r>
            <a:r>
              <a:rPr lang="en-US" altLang="zh-CN"/>
              <a:t>Feign</a:t>
            </a:r>
            <a:r>
              <a:rPr lang="zh-CN" altLang="en-US"/>
              <a:t>基础上改造而来。官方地址：</a:t>
            </a:r>
            <a:r>
              <a:rPr lang="en-US" altLang="zh-CN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https://github.com/OpenFeign/feign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其作用就是基于</a:t>
            </a:r>
            <a:r>
              <a:rPr lang="en-US" altLang="zh-CN"/>
              <a:t>SpringMVC</a:t>
            </a:r>
            <a:r>
              <a:rPr lang="zh-CN" altLang="en-US"/>
              <a:t>的常见注解，帮我们优雅的实现</a:t>
            </a:r>
            <a:r>
              <a:rPr lang="en-US" altLang="zh-CN"/>
              <a:t>http</a:t>
            </a:r>
            <a:r>
              <a:rPr lang="zh-CN" altLang="en-US"/>
              <a:t>请求的发送。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DA5E1-5674-4AFD-B695-C1BB0B0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BD83F46-DD65-D798-2A85-CFA53DA0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568AE633-9D08-BCE0-CDC2-EE24CAE9D90F}"/>
              </a:ext>
            </a:extLst>
          </p:cNvPr>
          <p:cNvGrpSpPr/>
          <p:nvPr/>
        </p:nvGrpSpPr>
        <p:grpSpPr>
          <a:xfrm>
            <a:off x="950990" y="1569546"/>
            <a:ext cx="10458690" cy="4859635"/>
            <a:chOff x="950990" y="1569546"/>
            <a:chExt cx="10458690" cy="485963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7B73BA-4848-B58B-377A-3FCBEEC0A2D9}"/>
                </a:ext>
              </a:extLst>
            </p:cNvPr>
            <p:cNvSpPr/>
            <p:nvPr/>
          </p:nvSpPr>
          <p:spPr>
            <a:xfrm>
              <a:off x="950990" y="1569546"/>
              <a:ext cx="10458690" cy="485963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6B04288-840B-B15C-D836-F9E009D7E39E}"/>
                </a:ext>
              </a:extLst>
            </p:cNvPr>
            <p:cNvSpPr/>
            <p:nvPr/>
          </p:nvSpPr>
          <p:spPr>
            <a:xfrm>
              <a:off x="950990" y="1569546"/>
              <a:ext cx="1045868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65B0F55-98CF-4BF1-6A90-791774A47F2D}"/>
                </a:ext>
              </a:extLst>
            </p:cNvPr>
            <p:cNvGrpSpPr/>
            <p:nvPr/>
          </p:nvGrpSpPr>
          <p:grpSpPr>
            <a:xfrm>
              <a:off x="1107858" y="1624536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2DD747D-CA15-24DF-8BBD-37FCD1F1408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9B0D27D-9C96-A21F-D64D-CC1088D18F7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56C1F6F-4CFB-785E-EFFA-6D4976A37FA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4AA4ED-CB60-DE02-15C2-9A044C0DED90}"/>
                </a:ext>
              </a:extLst>
            </p:cNvPr>
            <p:cNvSpPr txBox="1"/>
            <p:nvPr/>
          </p:nvSpPr>
          <p:spPr>
            <a:xfrm>
              <a:off x="950991" y="1913329"/>
              <a:ext cx="7970132" cy="366311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item-service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服务的实例列表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List&lt;ServiceInstance&gt; instances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.getInstances(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负载均衡，挑选一个实例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ServiceInstance instance = instances.get(RandomUtil.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randomInt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(instances.size()));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发送请求，查询商品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ResponseEntity&lt;List&lt;ItemDTO&gt;&gt; response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restTemplate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.exchange(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instance.getUri() +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"/items?ids={ids}"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请求路径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HttpMethod.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GET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请求方式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请求实体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ParameterizedTypeReference&lt;List&lt;ItemDTO&gt;&gt;() {},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返回值类型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Map.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CollUtil.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join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(itemIds,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","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请求参数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297636-EEE6-85DD-C4E4-FEFB1DBFA38F}"/>
              </a:ext>
            </a:extLst>
          </p:cNvPr>
          <p:cNvSpPr txBox="1"/>
          <p:nvPr/>
        </p:nvSpPr>
        <p:spPr>
          <a:xfrm>
            <a:off x="9465471" y="2032096"/>
            <a:ext cx="1296140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服务名称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根据服务名称才能拉取服务的实例列表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27F17AB-2DA8-5EAD-854C-16F326ACFE4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269794" y="2447391"/>
            <a:ext cx="1217178" cy="215422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880F46B-2224-72BF-0C2A-44C77CD0945B}"/>
              </a:ext>
            </a:extLst>
          </p:cNvPr>
          <p:cNvSpPr/>
          <p:nvPr/>
        </p:nvSpPr>
        <p:spPr>
          <a:xfrm>
            <a:off x="6943412" y="2522136"/>
            <a:ext cx="1326382" cy="281354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FB1C4E-F990-BB68-BA8F-D5C8823C593F}"/>
              </a:ext>
            </a:extLst>
          </p:cNvPr>
          <p:cNvSpPr txBox="1"/>
          <p:nvPr/>
        </p:nvSpPr>
        <p:spPr>
          <a:xfrm>
            <a:off x="8870890" y="3109129"/>
            <a:ext cx="1539201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请求方式和路径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通过请求方式和路径确定要请求的资源地址，访问到对应的接口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0" name="连接符: 肘形 17">
            <a:extLst>
              <a:ext uri="{FF2B5EF4-FFF2-40B4-BE49-F238E27FC236}">
                <a16:creationId xmlns:a16="http://schemas.microsoft.com/office/drawing/2014/main" id="{F3AA247C-285A-FCB4-0698-265B21C0FFD1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4411226" y="3602117"/>
            <a:ext cx="4459664" cy="4237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29AA9EA-2821-1804-4473-E3862E418555}"/>
              </a:ext>
            </a:extLst>
          </p:cNvPr>
          <p:cNvSpPr/>
          <p:nvPr/>
        </p:nvSpPr>
        <p:spPr>
          <a:xfrm>
            <a:off x="3815074" y="3901830"/>
            <a:ext cx="596152" cy="248139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55" name="连接符: 肘形 17">
            <a:extLst>
              <a:ext uri="{FF2B5EF4-FFF2-40B4-BE49-F238E27FC236}">
                <a16:creationId xmlns:a16="http://schemas.microsoft.com/office/drawing/2014/main" id="{567BBF37-D5C1-79FF-1E29-C64372D25F95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 flipV="1">
            <a:off x="4411226" y="3602117"/>
            <a:ext cx="4459664" cy="7178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FB1AFB1-77E8-39A6-D15E-165E52D593C8}"/>
              </a:ext>
            </a:extLst>
          </p:cNvPr>
          <p:cNvSpPr/>
          <p:nvPr/>
        </p:nvSpPr>
        <p:spPr>
          <a:xfrm>
            <a:off x="1838133" y="4195926"/>
            <a:ext cx="2573093" cy="248139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3499DA7-D970-D8D3-A489-43B541C8F5EE}"/>
              </a:ext>
            </a:extLst>
          </p:cNvPr>
          <p:cNvSpPr txBox="1"/>
          <p:nvPr/>
        </p:nvSpPr>
        <p:spPr>
          <a:xfrm>
            <a:off x="9118326" y="4485757"/>
            <a:ext cx="1643285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返回值类型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知道了返回值类型，才能将接收到的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结果处理为对应的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实体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" name="连接符: 肘形 17">
            <a:extLst>
              <a:ext uri="{FF2B5EF4-FFF2-40B4-BE49-F238E27FC236}">
                <a16:creationId xmlns:a16="http://schemas.microsoft.com/office/drawing/2014/main" id="{C61E4003-E079-1527-17ED-91C44414ED40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7810920" y="4833601"/>
            <a:ext cx="1307406" cy="14514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1E06F9D-8D4F-52E9-D3CE-C38F71F90361}"/>
              </a:ext>
            </a:extLst>
          </p:cNvPr>
          <p:cNvSpPr/>
          <p:nvPr/>
        </p:nvSpPr>
        <p:spPr>
          <a:xfrm>
            <a:off x="1838133" y="4709531"/>
            <a:ext cx="5972787" cy="248140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4AFFC5-58AD-A63B-B834-F04C9F065B84}"/>
              </a:ext>
            </a:extLst>
          </p:cNvPr>
          <p:cNvSpPr txBox="1"/>
          <p:nvPr/>
        </p:nvSpPr>
        <p:spPr>
          <a:xfrm>
            <a:off x="7331689" y="5360192"/>
            <a:ext cx="1539201" cy="7920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请求参数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请求参数，是调用接口必不可少的要素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连接符: 肘形 17">
            <a:extLst>
              <a:ext uri="{FF2B5EF4-FFF2-40B4-BE49-F238E27FC236}">
                <a16:creationId xmlns:a16="http://schemas.microsoft.com/office/drawing/2014/main" id="{FC4B9193-2F67-DAC1-FB28-51AB296F8DF7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5701552" y="5146170"/>
            <a:ext cx="1630137" cy="6100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85B93FE-5E94-5D2E-234D-FA12CF493CB3}"/>
              </a:ext>
            </a:extLst>
          </p:cNvPr>
          <p:cNvSpPr/>
          <p:nvPr/>
        </p:nvSpPr>
        <p:spPr>
          <a:xfrm>
            <a:off x="1838131" y="5003886"/>
            <a:ext cx="3863421" cy="284568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4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8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2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  <p:bldP spid="13" grpId="0" animBg="1"/>
      <p:bldP spid="49" grpId="0" animBg="1"/>
      <p:bldP spid="51" grpId="0" animBg="1"/>
      <p:bldP spid="56" grpId="0" animBg="1"/>
      <p:bldP spid="57" grpId="0" animBg="1"/>
      <p:bldP spid="59" grpId="0" animBg="1"/>
      <p:bldP spid="73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7521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14366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53417" y="3603815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14366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53417" y="245206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14366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753417" y="3029245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37521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37521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14366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753417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37521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69817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85554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853095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55413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5554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55548" y="187488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814366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753417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737521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698178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69817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98178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698178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00843496-6C8D-128D-1C68-4062106413B1}"/>
              </a:ext>
            </a:extLst>
          </p:cNvPr>
          <p:cNvSpPr/>
          <p:nvPr/>
        </p:nvSpPr>
        <p:spPr>
          <a:xfrm>
            <a:off x="8645783" y="1874881"/>
            <a:ext cx="607073" cy="2594346"/>
          </a:xfrm>
          <a:prstGeom prst="rightBrace">
            <a:avLst>
              <a:gd name="adj1" fmla="val 10683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AEC910-931A-035C-8F81-10816B0FDE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5321782" y="2595526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A-StraightArrowConnector 38">
            <a:extLst>
              <a:ext uri="{FF2B5EF4-FFF2-40B4-BE49-F238E27FC236}">
                <a16:creationId xmlns:a16="http://schemas.microsoft.com/office/drawing/2014/main" id="{B49FA784-CB28-F88E-DC71-BE46B5778232}"/>
              </a:ext>
            </a:extLst>
          </p:cNvPr>
          <p:cNvCxnSpPr>
            <a:cxnSpLocks/>
            <a:stCxn id="14" idx="2"/>
            <a:endCxn id="13" idx="0"/>
          </p:cNvCxnSpPr>
          <p:nvPr>
            <p:custDataLst>
              <p:tags r:id="rId39"/>
            </p:custDataLst>
          </p:nvPr>
        </p:nvCxnSpPr>
        <p:spPr>
          <a:xfrm>
            <a:off x="4109256" y="2163111"/>
            <a:ext cx="0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PA-StraightArrowConnector 42">
            <a:extLst>
              <a:ext uri="{FF2B5EF4-FFF2-40B4-BE49-F238E27FC236}">
                <a16:creationId xmlns:a16="http://schemas.microsoft.com/office/drawing/2014/main" id="{BD9955AA-08D0-6ED1-1ABE-FDF4890C6942}"/>
              </a:ext>
            </a:extLst>
          </p:cNvPr>
          <p:cNvCxnSpPr>
            <a:cxnSpLocks/>
            <a:stCxn id="14" idx="2"/>
            <a:endCxn id="55" idx="0"/>
          </p:cNvCxnSpPr>
          <p:nvPr>
            <p:custDataLst>
              <p:tags r:id="rId40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A-StraightArrowConnector 46">
            <a:extLst>
              <a:ext uri="{FF2B5EF4-FFF2-40B4-BE49-F238E27FC236}">
                <a16:creationId xmlns:a16="http://schemas.microsoft.com/office/drawing/2014/main" id="{4F822507-2384-1B68-6C70-7DFE4DA2F90D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A-StraightArrowConnector 49">
            <a:extLst>
              <a:ext uri="{FF2B5EF4-FFF2-40B4-BE49-F238E27FC236}">
                <a16:creationId xmlns:a16="http://schemas.microsoft.com/office/drawing/2014/main" id="{FA298888-13A1-5838-427F-87A7E5BE2CA5}"/>
              </a:ext>
            </a:extLst>
          </p:cNvPr>
          <p:cNvCxnSpPr>
            <a:cxnSpLocks/>
            <a:stCxn id="15" idx="2"/>
            <a:endCxn id="55" idx="0"/>
          </p:cNvCxnSpPr>
          <p:nvPr>
            <p:custDataLst>
              <p:tags r:id="rId42"/>
            </p:custDataLst>
          </p:nvPr>
        </p:nvCxnSpPr>
        <p:spPr>
          <a:xfrm>
            <a:off x="5068074" y="2163112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PA-StraightArrowConnector 58">
            <a:extLst>
              <a:ext uri="{FF2B5EF4-FFF2-40B4-BE49-F238E27FC236}">
                <a16:creationId xmlns:a16="http://schemas.microsoft.com/office/drawing/2014/main" id="{292C08FE-04AF-1EEF-F6E4-69878C3F8AB4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6026892" y="2163113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A-StraightArrowConnector 59">
            <a:extLst>
              <a:ext uri="{FF2B5EF4-FFF2-40B4-BE49-F238E27FC236}">
                <a16:creationId xmlns:a16="http://schemas.microsoft.com/office/drawing/2014/main" id="{E093A327-738F-BCBA-34EC-E619A9CE40A6}"/>
              </a:ext>
            </a:extLst>
          </p:cNvPr>
          <p:cNvCxnSpPr>
            <a:cxnSpLocks/>
            <a:endCxn id="19" idx="0"/>
          </p:cNvCxnSpPr>
          <p:nvPr>
            <p:custDataLst>
              <p:tags r:id="rId44"/>
            </p:custDataLst>
          </p:nvPr>
        </p:nvCxnSpPr>
        <p:spPr>
          <a:xfrm>
            <a:off x="6985710" y="2163114"/>
            <a:ext cx="966176" cy="2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PA-StraightArrowConnector 64">
            <a:extLst>
              <a:ext uri="{FF2B5EF4-FFF2-40B4-BE49-F238E27FC236}">
                <a16:creationId xmlns:a16="http://schemas.microsoft.com/office/drawing/2014/main" id="{D5357B20-3D00-4DE2-3374-2BB3273C6A7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7944528" y="2163115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PA-StraightArrowConnector 65">
            <a:extLst>
              <a:ext uri="{FF2B5EF4-FFF2-40B4-BE49-F238E27FC236}">
                <a16:creationId xmlns:a16="http://schemas.microsoft.com/office/drawing/2014/main" id="{AE61AFD9-09DC-27C8-473A-F73F82DA27B8}"/>
              </a:ext>
            </a:extLst>
          </p:cNvPr>
          <p:cNvCxnSpPr>
            <a:cxnSpLocks/>
            <a:stCxn id="13" idx="2"/>
            <a:endCxn id="52" idx="0"/>
          </p:cNvCxnSpPr>
          <p:nvPr>
            <p:custDataLst>
              <p:tags r:id="rId46"/>
            </p:custDataLst>
          </p:nvPr>
        </p:nvCxnSpPr>
        <p:spPr>
          <a:xfrm>
            <a:off x="4109256" y="2739641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PA-StraightArrowConnector 68">
            <a:extLst>
              <a:ext uri="{FF2B5EF4-FFF2-40B4-BE49-F238E27FC236}">
                <a16:creationId xmlns:a16="http://schemas.microsoft.com/office/drawing/2014/main" id="{4873F1F1-BD42-CAA6-B8AC-BF6833ABACF2}"/>
              </a:ext>
            </a:extLst>
          </p:cNvPr>
          <p:cNvCxnSpPr>
            <a:cxnSpLocks/>
            <a:endCxn id="12" idx="0"/>
          </p:cNvCxnSpPr>
          <p:nvPr>
            <p:custDataLst>
              <p:tags r:id="rId47"/>
            </p:custDataLst>
          </p:nvPr>
        </p:nvCxnSpPr>
        <p:spPr>
          <a:xfrm flipH="1">
            <a:off x="4109121" y="2743548"/>
            <a:ext cx="938267" cy="2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64D66A3D-0786-68D7-1B1F-0F4FB3504AE5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>
            <a:off x="5985520" y="2747455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945A1FF7-5A2C-F101-2772-12E50972F055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49"/>
            </p:custDataLst>
          </p:nvPr>
        </p:nvCxnSpPr>
        <p:spPr>
          <a:xfrm>
            <a:off x="6007125" y="2740294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PA-StraightArrowConnector 74">
            <a:extLst>
              <a:ext uri="{FF2B5EF4-FFF2-40B4-BE49-F238E27FC236}">
                <a16:creationId xmlns:a16="http://schemas.microsoft.com/office/drawing/2014/main" id="{53BD35F5-EFE5-C4E4-4512-6AB0D575405B}"/>
              </a:ext>
            </a:extLst>
          </p:cNvPr>
          <p:cNvCxnSpPr>
            <a:cxnSpLocks/>
            <a:stCxn id="17" idx="2"/>
            <a:endCxn id="54" idx="0"/>
          </p:cNvCxnSpPr>
          <p:nvPr>
            <p:custDataLst>
              <p:tags r:id="rId50"/>
            </p:custDataLst>
          </p:nvPr>
        </p:nvCxnSpPr>
        <p:spPr>
          <a:xfrm flipH="1">
            <a:off x="6007125" y="2163112"/>
            <a:ext cx="984104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PA-StraightArrowConnector 77">
            <a:extLst>
              <a:ext uri="{FF2B5EF4-FFF2-40B4-BE49-F238E27FC236}">
                <a16:creationId xmlns:a16="http://schemas.microsoft.com/office/drawing/2014/main" id="{652B1FA9-3E99-E97C-3107-F23A9006DFBD}"/>
              </a:ext>
            </a:extLst>
          </p:cNvPr>
          <p:cNvCxnSpPr>
            <a:cxnSpLocks/>
            <a:stCxn id="18" idx="2"/>
            <a:endCxn id="48" idx="0"/>
          </p:cNvCxnSpPr>
          <p:nvPr>
            <p:custDataLst>
              <p:tags r:id="rId51"/>
            </p:custDataLst>
          </p:nvPr>
        </p:nvCxnSpPr>
        <p:spPr>
          <a:xfrm flipH="1">
            <a:off x="6991229" y="2163112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PA-StraightArrowConnector 82">
            <a:extLst>
              <a:ext uri="{FF2B5EF4-FFF2-40B4-BE49-F238E27FC236}">
                <a16:creationId xmlns:a16="http://schemas.microsoft.com/office/drawing/2014/main" id="{8497FDAD-F1F6-970A-1544-120D0F906BC4}"/>
              </a:ext>
            </a:extLst>
          </p:cNvPr>
          <p:cNvCxnSpPr>
            <a:cxnSpLocks/>
            <a:stCxn id="19" idx="2"/>
            <a:endCxn id="21" idx="0"/>
          </p:cNvCxnSpPr>
          <p:nvPr>
            <p:custDataLst>
              <p:tags r:id="rId52"/>
            </p:custDataLst>
          </p:nvPr>
        </p:nvCxnSpPr>
        <p:spPr>
          <a:xfrm>
            <a:off x="7951886" y="2739641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A-StraightArrowConnector 85">
            <a:extLst>
              <a:ext uri="{FF2B5EF4-FFF2-40B4-BE49-F238E27FC236}">
                <a16:creationId xmlns:a16="http://schemas.microsoft.com/office/drawing/2014/main" id="{869AB8CE-4096-D36A-3F6F-BA20D23BE4D0}"/>
              </a:ext>
            </a:extLst>
          </p:cNvPr>
          <p:cNvCxnSpPr>
            <a:cxnSpLocks/>
            <a:stCxn id="19" idx="2"/>
            <a:endCxn id="46" idx="0"/>
          </p:cNvCxnSpPr>
          <p:nvPr>
            <p:custDataLst>
              <p:tags r:id="rId53"/>
            </p:custDataLst>
          </p:nvPr>
        </p:nvCxnSpPr>
        <p:spPr>
          <a:xfrm flipH="1">
            <a:off x="6991229" y="2739641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407422F6-C498-003F-E5F4-B85EC0E1926C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54"/>
            </p:custDataLst>
          </p:nvPr>
        </p:nvCxnSpPr>
        <p:spPr>
          <a:xfrm>
            <a:off x="5068074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PA-StraightArrowConnector 91">
            <a:extLst>
              <a:ext uri="{FF2B5EF4-FFF2-40B4-BE49-F238E27FC236}">
                <a16:creationId xmlns:a16="http://schemas.microsoft.com/office/drawing/2014/main" id="{CFE57E27-BADD-679D-4024-6D03165293DD}"/>
              </a:ext>
            </a:extLst>
          </p:cNvPr>
          <p:cNvCxnSpPr>
            <a:cxnSpLocks/>
            <a:stCxn id="12" idx="2"/>
            <a:endCxn id="11" idx="0"/>
          </p:cNvCxnSpPr>
          <p:nvPr>
            <p:custDataLst>
              <p:tags r:id="rId55"/>
            </p:custDataLst>
          </p:nvPr>
        </p:nvCxnSpPr>
        <p:spPr>
          <a:xfrm flipH="1">
            <a:off x="4106803" y="3316170"/>
            <a:ext cx="23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1C7F8447-8E39-7FEF-D68D-0823A114CDCB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56"/>
            </p:custDataLst>
          </p:nvPr>
        </p:nvCxnSpPr>
        <p:spPr>
          <a:xfrm>
            <a:off x="5068074" y="3316170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40C91A89-F877-DB61-1D1D-94A29C5C65AC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57"/>
            </p:custDataLst>
          </p:nvPr>
        </p:nvCxnSpPr>
        <p:spPr>
          <a:xfrm>
            <a:off x="6007968" y="3314864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A-StraightArrowConnector 100">
            <a:extLst>
              <a:ext uri="{FF2B5EF4-FFF2-40B4-BE49-F238E27FC236}">
                <a16:creationId xmlns:a16="http://schemas.microsoft.com/office/drawing/2014/main" id="{054EF77D-D0C9-C942-50DF-CB7BF8434037}"/>
              </a:ext>
            </a:extLst>
          </p:cNvPr>
          <p:cNvCxnSpPr>
            <a:cxnSpLocks/>
            <a:stCxn id="21" idx="2"/>
            <a:endCxn id="53" idx="0"/>
          </p:cNvCxnSpPr>
          <p:nvPr>
            <p:custDataLst>
              <p:tags r:id="rId58"/>
            </p:custDataLst>
          </p:nvPr>
        </p:nvCxnSpPr>
        <p:spPr>
          <a:xfrm flipH="1">
            <a:off x="6007125" y="3316170"/>
            <a:ext cx="194476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PA-StraightArrowConnector 103">
            <a:extLst>
              <a:ext uri="{FF2B5EF4-FFF2-40B4-BE49-F238E27FC236}">
                <a16:creationId xmlns:a16="http://schemas.microsoft.com/office/drawing/2014/main" id="{B1CC2ACA-D2AF-626D-1C64-2E5407A672D1}"/>
              </a:ext>
            </a:extLst>
          </p:cNvPr>
          <p:cNvCxnSpPr>
            <a:cxnSpLocks/>
            <a:stCxn id="21" idx="2"/>
            <a:endCxn id="22" idx="0"/>
          </p:cNvCxnSpPr>
          <p:nvPr>
            <p:custDataLst>
              <p:tags r:id="rId59"/>
            </p:custDataLst>
          </p:nvPr>
        </p:nvCxnSpPr>
        <p:spPr>
          <a:xfrm>
            <a:off x="7951886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PA-StraightArrowConnector 106">
            <a:extLst>
              <a:ext uri="{FF2B5EF4-FFF2-40B4-BE49-F238E27FC236}">
                <a16:creationId xmlns:a16="http://schemas.microsoft.com/office/drawing/2014/main" id="{FC1FE8A8-D08A-36C5-D890-C2EA61501DA9}"/>
              </a:ext>
            </a:extLst>
          </p:cNvPr>
          <p:cNvCxnSpPr>
            <a:cxnSpLocks/>
            <a:stCxn id="12" idx="2"/>
            <a:endCxn id="51" idx="0"/>
          </p:cNvCxnSpPr>
          <p:nvPr>
            <p:custDataLst>
              <p:tags r:id="rId60"/>
            </p:custDataLst>
          </p:nvPr>
        </p:nvCxnSpPr>
        <p:spPr>
          <a:xfrm>
            <a:off x="4109121" y="3316170"/>
            <a:ext cx="958953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PA-StraightArrowConnector 109">
            <a:extLst>
              <a:ext uri="{FF2B5EF4-FFF2-40B4-BE49-F238E27FC236}">
                <a16:creationId xmlns:a16="http://schemas.microsoft.com/office/drawing/2014/main" id="{BF747893-4F62-1E61-B063-9F01791701E9}"/>
              </a:ext>
            </a:extLst>
          </p:cNvPr>
          <p:cNvCxnSpPr>
            <a:cxnSpLocks/>
            <a:stCxn id="11" idx="2"/>
            <a:endCxn id="10" idx="0"/>
          </p:cNvCxnSpPr>
          <p:nvPr>
            <p:custDataLst>
              <p:tags r:id="rId61"/>
            </p:custDataLst>
          </p:nvPr>
        </p:nvCxnSpPr>
        <p:spPr>
          <a:xfrm>
            <a:off x="4106803" y="3892699"/>
            <a:ext cx="2453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PA-StraightArrowConnector 112">
            <a:extLst>
              <a:ext uri="{FF2B5EF4-FFF2-40B4-BE49-F238E27FC236}">
                <a16:creationId xmlns:a16="http://schemas.microsoft.com/office/drawing/2014/main" id="{78DCA402-507B-4BF0-793A-5B78F46B8F81}"/>
              </a:ext>
            </a:extLst>
          </p:cNvPr>
          <p:cNvCxnSpPr>
            <a:cxnSpLocks/>
            <a:stCxn id="11" idx="2"/>
            <a:endCxn id="7" idx="0"/>
          </p:cNvCxnSpPr>
          <p:nvPr>
            <p:custDataLst>
              <p:tags r:id="rId62"/>
            </p:custDataLst>
          </p:nvPr>
        </p:nvCxnSpPr>
        <p:spPr>
          <a:xfrm>
            <a:off x="4106803" y="3892699"/>
            <a:ext cx="1900322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PA-StraightArrowConnector 113">
            <a:extLst>
              <a:ext uri="{FF2B5EF4-FFF2-40B4-BE49-F238E27FC236}">
                <a16:creationId xmlns:a16="http://schemas.microsoft.com/office/drawing/2014/main" id="{9D647063-FC75-D14B-90C0-CE133BB4BAEE}"/>
              </a:ext>
            </a:extLst>
          </p:cNvPr>
          <p:cNvCxnSpPr>
            <a:cxnSpLocks/>
            <a:stCxn id="53" idx="2"/>
            <a:endCxn id="6" idx="0"/>
          </p:cNvCxnSpPr>
          <p:nvPr>
            <p:custDataLst>
              <p:tags r:id="rId63"/>
            </p:custDataLst>
          </p:nvPr>
        </p:nvCxnSpPr>
        <p:spPr>
          <a:xfrm flipH="1">
            <a:off x="5068074" y="3892046"/>
            <a:ext cx="939051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PA-StraightArrowConnector 114">
            <a:extLst>
              <a:ext uri="{FF2B5EF4-FFF2-40B4-BE49-F238E27FC236}">
                <a16:creationId xmlns:a16="http://schemas.microsoft.com/office/drawing/2014/main" id="{EE0D4314-8574-55E4-6ED4-4583C7B2EC5C}"/>
              </a:ext>
            </a:extLst>
          </p:cNvPr>
          <p:cNvCxnSpPr>
            <a:cxnSpLocks/>
            <a:stCxn id="53" idx="2"/>
            <a:endCxn id="8" idx="0"/>
          </p:cNvCxnSpPr>
          <p:nvPr>
            <p:custDataLst>
              <p:tags r:id="rId64"/>
            </p:custDataLst>
          </p:nvPr>
        </p:nvCxnSpPr>
        <p:spPr>
          <a:xfrm>
            <a:off x="6007125" y="3892046"/>
            <a:ext cx="984104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PA-StraightArrowConnector 115">
            <a:extLst>
              <a:ext uri="{FF2B5EF4-FFF2-40B4-BE49-F238E27FC236}">
                <a16:creationId xmlns:a16="http://schemas.microsoft.com/office/drawing/2014/main" id="{B8FE3585-18BB-2810-6BC7-F1910C03B62A}"/>
              </a:ext>
            </a:extLst>
          </p:cNvPr>
          <p:cNvCxnSpPr>
            <a:cxnSpLocks/>
            <a:stCxn id="22" idx="2"/>
            <a:endCxn id="8" idx="0"/>
          </p:cNvCxnSpPr>
          <p:nvPr>
            <p:custDataLst>
              <p:tags r:id="rId65"/>
            </p:custDataLst>
          </p:nvPr>
        </p:nvCxnSpPr>
        <p:spPr>
          <a:xfrm flipH="1">
            <a:off x="6991229" y="3892699"/>
            <a:ext cx="960657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PA-StraightArrowConnector 116">
            <a:extLst>
              <a:ext uri="{FF2B5EF4-FFF2-40B4-BE49-F238E27FC236}">
                <a16:creationId xmlns:a16="http://schemas.microsoft.com/office/drawing/2014/main" id="{C6F1D942-C88E-C833-517E-B1E49B42B867}"/>
              </a:ext>
            </a:extLst>
          </p:cNvPr>
          <p:cNvCxnSpPr>
            <a:cxnSpLocks/>
            <a:stCxn id="22" idx="2"/>
            <a:endCxn id="9" idx="0"/>
          </p:cNvCxnSpPr>
          <p:nvPr>
            <p:custDataLst>
              <p:tags r:id="rId66"/>
            </p:custDataLst>
          </p:nvPr>
        </p:nvCxnSpPr>
        <p:spPr>
          <a:xfrm>
            <a:off x="7951886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PA-StraightArrowConnector 127">
            <a:extLst>
              <a:ext uri="{FF2B5EF4-FFF2-40B4-BE49-F238E27FC236}">
                <a16:creationId xmlns:a16="http://schemas.microsoft.com/office/drawing/2014/main" id="{D7C31C4D-1F23-31EF-3898-CDEB88CCC952}"/>
              </a:ext>
            </a:extLst>
          </p:cNvPr>
          <p:cNvCxnSpPr>
            <a:cxnSpLocks/>
            <a:stCxn id="51" idx="2"/>
            <a:endCxn id="6" idx="0"/>
          </p:cNvCxnSpPr>
          <p:nvPr>
            <p:custDataLst>
              <p:tags r:id="rId67"/>
            </p:custDataLst>
          </p:nvPr>
        </p:nvCxnSpPr>
        <p:spPr>
          <a:xfrm>
            <a:off x="5068074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B123568-044A-1D94-C43A-C5485539FE5E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2787A-AA4D-19D2-D86B-5DBE0EA266BC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98742" y="-5124875"/>
            <a:ext cx="10394516" cy="4956060"/>
          </a:xfrm>
          <a:prstGeom prst="rect">
            <a:avLst/>
          </a:prstGeom>
        </p:spPr>
      </p:pic>
      <p:sp>
        <p:nvSpPr>
          <p:cNvPr id="35" name="MG-文本框 2">
            <a:extLst>
              <a:ext uri="{FF2B5EF4-FFF2-40B4-BE49-F238E27FC236}">
                <a16:creationId xmlns:a16="http://schemas.microsoft.com/office/drawing/2014/main" id="{70DD0352-6023-1675-E53F-05DF5C32A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MG-图片 2">
            <a:extLst>
              <a:ext uri="{FF2B5EF4-FFF2-40B4-BE49-F238E27FC236}">
                <a16:creationId xmlns:a16="http://schemas.microsoft.com/office/drawing/2014/main" id="{F2DBE5BE-81B8-7663-5504-3BBAC1614AB9}"/>
              </a:ext>
            </a:extLst>
          </p:cNvPr>
          <p:cNvPicPr>
            <a:picLocks noChangeAspect="1" noChangeArrowheads="1"/>
          </p:cNvPicPr>
          <p:nvPr>
            <p:custDataLst>
              <p:tags r:id="rId69"/>
            </p:custDataLst>
          </p:nvPr>
        </p:nvPicPr>
        <p:blipFill rotWithShape="1"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1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855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36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885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324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11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683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1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56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44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65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47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406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513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55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281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821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954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61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764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42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287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586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335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389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567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3" grpId="0"/>
      <p:bldP spid="5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509624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1509624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C2AEC74-3A56-50AE-3BDD-6EE462593199}"/>
              </a:ext>
            </a:extLst>
          </p:cNvPr>
          <p:cNvSpPr txBox="1">
            <a:spLocks/>
          </p:cNvSpPr>
          <p:nvPr/>
        </p:nvSpPr>
        <p:spPr>
          <a:xfrm>
            <a:off x="1230629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A4C3EE-DAAD-2DD6-F1AB-1CD0E8FFECEB}"/>
              </a:ext>
            </a:extLst>
          </p:cNvPr>
          <p:cNvGrpSpPr/>
          <p:nvPr/>
        </p:nvGrpSpPr>
        <p:grpSpPr>
          <a:xfrm>
            <a:off x="13105039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762352C-96D2-12E4-ECF1-5F55C219508B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F4DFF6-487A-AFE1-2F7E-B14EE5241143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BBC97C9-0A45-31B7-AE03-AAB1105AD93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9294A2C-AF54-5940-092D-14592861BE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60BC0B8-17DA-3A19-2A9C-1AC7ABF195F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BAA2E1B-7F21-8253-A2FD-4495319619D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73FB09-8C90-018B-D789-ADB79C11CC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D793FC-AE3D-2B7A-E921-3B01F13A6F25}"/>
              </a:ext>
            </a:extLst>
          </p:cNvPr>
          <p:cNvGrpSpPr/>
          <p:nvPr/>
        </p:nvGrpSpPr>
        <p:grpSpPr>
          <a:xfrm>
            <a:off x="13069319" y="4724841"/>
            <a:ext cx="9172751" cy="840497"/>
            <a:chOff x="1351994" y="3006665"/>
            <a:chExt cx="9172751" cy="84049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D89CD2-8B92-BA6B-14FB-B3A986CACA04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B62787-EFBC-1ABA-AFE9-7683EB2E5972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List.of(1,2,3)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2113BFC-52F9-23E8-72EA-9136BA15A4E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1178FF-79EC-86EB-98D6-5291DAED09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6421AF9-A422-6FB0-96C4-77DBA4F03C0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5055FA-5AB0-694C-30F6-F6B820B340F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284BED6-AC9B-6BD5-4086-06F994E4CE9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93151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-1030216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-9503421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-9503421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E8CE59-51CE-E211-F86F-026D77E6BDF4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840497"/>
            <a:chOff x="1351994" y="3006665"/>
            <a:chExt cx="9172751" cy="84049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List.of(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2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3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FD8652B-8FC9-B8FF-26F8-851613E74C71}"/>
              </a:ext>
            </a:extLst>
          </p:cNvPr>
          <p:cNvSpPr/>
          <p:nvPr/>
        </p:nvSpPr>
        <p:spPr>
          <a:xfrm>
            <a:off x="7062282" y="971737"/>
            <a:ext cx="2188723" cy="66185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注册中心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921AE9-BDA6-A588-9891-A5C915938FCB}"/>
              </a:ext>
            </a:extLst>
          </p:cNvPr>
          <p:cNvSpPr txBox="1"/>
          <p:nvPr/>
        </p:nvSpPr>
        <p:spPr>
          <a:xfrm>
            <a:off x="7719850" y="1861385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- 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 localhost:8083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FF200B-716E-7996-1D90-9C370398163C}"/>
              </a:ext>
            </a:extLst>
          </p:cNvPr>
          <p:cNvSpPr txBox="1"/>
          <p:nvPr/>
        </p:nvSpPr>
        <p:spPr>
          <a:xfrm>
            <a:off x="7506465" y="16708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item-service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1A44FE-579D-9897-27AC-2F6FF7159491}"/>
              </a:ext>
            </a:extLst>
          </p:cNvPr>
          <p:cNvSpPr txBox="1"/>
          <p:nvPr/>
        </p:nvSpPr>
        <p:spPr>
          <a:xfrm>
            <a:off x="6408898" y="2984231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localhost:8081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289DC6-B033-8B4C-207B-623F85C58358}"/>
              </a:ext>
            </a:extLst>
          </p:cNvPr>
          <p:cNvSpPr txBox="1"/>
          <p:nvPr/>
        </p:nvSpPr>
        <p:spPr>
          <a:xfrm>
            <a:off x="5485091" y="29752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808000"/>
                </a:solidFill>
                <a:latin typeface="+mn-lt"/>
                <a:ea typeface="+mn-ea"/>
              </a:rPr>
              <a:t>Get</a:t>
            </a:r>
            <a:endParaRPr lang="zh-CN" altLang="en-US" sz="1200" dirty="0">
              <a:solidFill>
                <a:srgbClr val="808000"/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FF9B-781D-95E9-BE32-3302F83750E6}"/>
              </a:ext>
            </a:extLst>
          </p:cNvPr>
          <p:cNvSpPr txBox="1"/>
          <p:nvPr/>
        </p:nvSpPr>
        <p:spPr>
          <a:xfrm>
            <a:off x="5834772" y="2984231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http://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DEBD811-3995-C812-5C4E-5A63BA54D4BA}"/>
              </a:ext>
            </a:extLst>
          </p:cNvPr>
          <p:cNvSpPr txBox="1"/>
          <p:nvPr/>
        </p:nvSpPr>
        <p:spPr>
          <a:xfrm>
            <a:off x="3202697" y="335122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</a:rPr>
              <a:t>/</a:t>
            </a: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items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C5C361-AE12-EA99-69EB-E578A0CFD9ED}"/>
              </a:ext>
            </a:extLst>
          </p:cNvPr>
          <p:cNvSpPr txBox="1"/>
          <p:nvPr/>
        </p:nvSpPr>
        <p:spPr>
          <a:xfrm>
            <a:off x="7527930" y="298423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/items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B20118-2F8B-559B-F066-9DE6A5975845}"/>
              </a:ext>
            </a:extLst>
          </p:cNvPr>
          <p:cNvSpPr txBox="1"/>
          <p:nvPr/>
        </p:nvSpPr>
        <p:spPr>
          <a:xfrm>
            <a:off x="8031016" y="298423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45020E-B64B-48B8-EFD2-D2517964143C}"/>
              </a:ext>
            </a:extLst>
          </p:cNvPr>
          <p:cNvSpPr txBox="1"/>
          <p:nvPr/>
        </p:nvSpPr>
        <p:spPr>
          <a:xfrm>
            <a:off x="8123358" y="298423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0907EF-CBB4-1178-C90F-60B1DEABD188}"/>
              </a:ext>
            </a:extLst>
          </p:cNvPr>
          <p:cNvSpPr txBox="1"/>
          <p:nvPr/>
        </p:nvSpPr>
        <p:spPr>
          <a:xfrm>
            <a:off x="8393777" y="298423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B644DC-CE50-43EC-9F57-4C53CD3701AD}"/>
              </a:ext>
            </a:extLst>
          </p:cNvPr>
          <p:cNvSpPr txBox="1"/>
          <p:nvPr/>
        </p:nvSpPr>
        <p:spPr>
          <a:xfrm>
            <a:off x="6054183" y="35276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ids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AE28D9A-FBA2-2D6F-32D4-808F9731C475}"/>
              </a:ext>
            </a:extLst>
          </p:cNvPr>
          <p:cNvSpPr txBox="1"/>
          <p:nvPr/>
        </p:nvSpPr>
        <p:spPr>
          <a:xfrm>
            <a:off x="8525926" y="2975258"/>
            <a:ext cx="1000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1,2,3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A33921-3B32-EDEC-0165-B1C0A01E8065}"/>
              </a:ext>
            </a:extLst>
          </p:cNvPr>
          <p:cNvSpPr txBox="1"/>
          <p:nvPr/>
        </p:nvSpPr>
        <p:spPr>
          <a:xfrm>
            <a:off x="6756711" y="5110456"/>
            <a:ext cx="1000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68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06 0.16528 L -3.75E-6 -2.59259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8 -0.16435 L 3.54167E-6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52 0.05486 L -6.25E-7 -1.11111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1604 -0.055197 E" pathEditMode="relative" ptsTypes="">
                                      <p:cBhvr>
                                        <p:cTn id="5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604 0.055197 L 0 0 E" pathEditMode="relative" ptsTypes="">
                                      <p:cBhvr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9637" y="91667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75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11561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138 -0.080918 E" pathEditMode="relative" ptsTypes="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138 0.080918 L 0 0 E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1701" y="91667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9050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113 -0.313027 E" pathEditMode="relative" ptsTypes="">
                                      <p:cBhvr>
                                        <p:cTn id="9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13 0.313027 L 0 0 E" pathEditMode="relative" ptsTypes="">
                                      <p:cBhvr>
                                        <p:cTn id="9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75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91667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7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7" grpId="0"/>
      <p:bldP spid="47" grpId="1"/>
      <p:bldP spid="47" grpId="2"/>
      <p:bldP spid="48" grpId="0"/>
      <p:bldP spid="49" grpId="0"/>
      <p:bldP spid="49" grpId="1"/>
      <p:bldP spid="49" grpId="2"/>
      <p:bldP spid="49" grpId="3"/>
      <p:bldP spid="50" grpId="0"/>
      <p:bldP spid="50" grpId="1"/>
      <p:bldP spid="50" grpId="2"/>
      <p:bldP spid="51" grpId="0"/>
      <p:bldP spid="51" grpId="1"/>
      <p:bldP spid="51" grpId="2"/>
      <p:bldP spid="51" grpId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509624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1509624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C2AEC74-3A56-50AE-3BDD-6EE462593199}"/>
              </a:ext>
            </a:extLst>
          </p:cNvPr>
          <p:cNvSpPr txBox="1">
            <a:spLocks/>
          </p:cNvSpPr>
          <p:nvPr/>
        </p:nvSpPr>
        <p:spPr>
          <a:xfrm>
            <a:off x="1230629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A4C3EE-DAAD-2DD6-F1AB-1CD0E8FFECEB}"/>
              </a:ext>
            </a:extLst>
          </p:cNvPr>
          <p:cNvGrpSpPr/>
          <p:nvPr/>
        </p:nvGrpSpPr>
        <p:grpSpPr>
          <a:xfrm>
            <a:off x="13105039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762352C-96D2-12E4-ECF1-5F55C219508B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F4DFF6-487A-AFE1-2F7E-B14EE5241143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BBC97C9-0A45-31B7-AE03-AAB1105AD93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9294A2C-AF54-5940-092D-14592861BE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60BC0B8-17DA-3A19-2A9C-1AC7ABF195F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BAA2E1B-7F21-8253-A2FD-4495319619D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73FB09-8C90-018B-D789-ADB79C11CC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D793FC-AE3D-2B7A-E921-3B01F13A6F25}"/>
              </a:ext>
            </a:extLst>
          </p:cNvPr>
          <p:cNvGrpSpPr/>
          <p:nvPr/>
        </p:nvGrpSpPr>
        <p:grpSpPr>
          <a:xfrm>
            <a:off x="13069319" y="4724841"/>
            <a:ext cx="9172751" cy="840497"/>
            <a:chOff x="1351994" y="3006665"/>
            <a:chExt cx="9172751" cy="84049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D89CD2-8B92-BA6B-14FB-B3A986CACA04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B62787-EFBC-1ABA-AFE9-7683EB2E5972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List.of(1,2,3)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2113BFC-52F9-23E8-72EA-9136BA15A4E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1178FF-79EC-86EB-98D6-5291DAED09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6421AF9-A422-6FB0-96C4-77DBA4F03C0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5055FA-5AB0-694C-30F6-F6B820B340F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284BED6-AC9B-6BD5-4086-06F994E4CE9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85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-1030216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-9503421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-9503421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E8CE59-51CE-E211-F86F-026D77E6BDF4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840497"/>
            <a:chOff x="1351994" y="3006665"/>
            <a:chExt cx="9172751" cy="84049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List.of(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2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3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98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连接池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77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333333"/>
                </a:solidFill>
                <a:effectLst/>
              </a:rPr>
              <a:t>OpenFeign</a:t>
            </a:r>
            <a:r>
              <a:rPr lang="zh-CN" altLang="en-US">
                <a:solidFill>
                  <a:srgbClr val="333333"/>
                </a:solidFill>
                <a:effectLst/>
              </a:rPr>
              <a:t>对</a:t>
            </a:r>
            <a:r>
              <a:rPr lang="en-US" altLang="zh-CN">
                <a:solidFill>
                  <a:srgbClr val="333333"/>
                </a:solidFill>
                <a:effectLst/>
              </a:rPr>
              <a:t>Http</a:t>
            </a:r>
            <a:r>
              <a:rPr lang="zh-CN" altLang="en-US">
                <a:solidFill>
                  <a:srgbClr val="333333"/>
                </a:solidFill>
                <a:effectLst/>
              </a:rPr>
              <a:t>请求做了优雅的伪装，</a:t>
            </a:r>
            <a:r>
              <a:rPr lang="zh-CN" altLang="en-US">
                <a:solidFill>
                  <a:srgbClr val="333333"/>
                </a:solidFill>
              </a:rPr>
              <a:t>不过其</a:t>
            </a:r>
            <a:r>
              <a:rPr lang="zh-CN" altLang="en-US">
                <a:solidFill>
                  <a:srgbClr val="333333"/>
                </a:solidFill>
                <a:effectLst/>
              </a:rPr>
              <a:t>底层发起</a:t>
            </a:r>
            <a:r>
              <a:rPr lang="en-US" altLang="zh-CN">
                <a:solidFill>
                  <a:srgbClr val="333333"/>
                </a:solidFill>
                <a:effectLst/>
              </a:rPr>
              <a:t>http</a:t>
            </a:r>
            <a:r>
              <a:rPr lang="zh-CN" altLang="en-US">
                <a:solidFill>
                  <a:srgbClr val="333333"/>
                </a:solidFill>
                <a:effectLst/>
              </a:rPr>
              <a:t>请求，依赖于其它的框架。这些框架可以自己选择，包括以下三种：</a:t>
            </a:r>
            <a:endParaRPr lang="en-US" altLang="zh-CN">
              <a:solidFill>
                <a:srgbClr val="333333"/>
              </a:solidFill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HttpURLConnection</a:t>
            </a:r>
            <a:r>
              <a:rPr lang="zh-CN" altLang="en-US">
                <a:effectLst/>
              </a:rPr>
              <a:t>：默认实现，不支持连接池</a:t>
            </a:r>
            <a:endParaRPr lang="en-US" altLang="zh-CN"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Apache HttpClient </a:t>
            </a:r>
            <a:r>
              <a:rPr lang="zh-CN" altLang="en-US">
                <a:effectLst/>
              </a:rPr>
              <a:t>：支持连接池</a:t>
            </a:r>
            <a:endParaRPr lang="en-US" altLang="zh-CN"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OKHttp</a:t>
            </a:r>
            <a:r>
              <a:rPr lang="zh-CN" altLang="en-US">
                <a:effectLst/>
              </a:rPr>
              <a:t>：支持连接池</a:t>
            </a:r>
            <a:endParaRPr lang="en-US" altLang="zh-CN">
              <a:effectLst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具体源码可以参考</a:t>
            </a:r>
            <a:r>
              <a:rPr lang="en-US" altLang="zh-CN" b="1"/>
              <a:t>FeignBlockingLoadBalancerClient</a:t>
            </a:r>
            <a:r>
              <a:rPr lang="zh-CN" altLang="en-US"/>
              <a:t>类中的</a:t>
            </a:r>
            <a:r>
              <a:rPr lang="en-US" altLang="zh-CN" b="1"/>
              <a:t>delegate</a:t>
            </a:r>
            <a:r>
              <a:rPr lang="zh-CN" altLang="en-US"/>
              <a:t>成员变量。</a:t>
            </a:r>
            <a:endParaRPr lang="en-US" altLang="zh-CN"/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连接池</a:t>
            </a:r>
          </a:p>
        </p:txBody>
      </p:sp>
    </p:spTree>
    <p:extLst>
      <p:ext uri="{BB962C8B-B14F-4D97-AF65-F5344CB8AC3E}">
        <p14:creationId xmlns:p14="http://schemas.microsoft.com/office/powerpoint/2010/main" val="65054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连接池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整合</a:t>
            </a:r>
            <a:r>
              <a:rPr lang="en-US" altLang="zh-CN"/>
              <a:t>OKHttp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开启连接池功能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67569"/>
            <a:ext cx="9172751" cy="1586487"/>
            <a:chOff x="1351994" y="3006665"/>
            <a:chExt cx="9172751" cy="158648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58648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1839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&lt;!--ok-http--&gt;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&gt;io.github.openfeign&lt;/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&gt;feign-okhttp&lt;/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1249239"/>
            <a:chOff x="1351994" y="3006665"/>
            <a:chExt cx="9172751" cy="124923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124923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74321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okhttp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OKHttp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连接池支持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34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最佳实践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BBFA4FC-8711-7D30-63DD-D8B324ED0776}"/>
              </a:ext>
            </a:extLst>
          </p:cNvPr>
          <p:cNvSpPr/>
          <p:nvPr/>
        </p:nvSpPr>
        <p:spPr>
          <a:xfrm>
            <a:off x="2067297" y="3055288"/>
            <a:ext cx="2217612" cy="1093732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E5251D-E7B8-2E51-D492-F9A961710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566"/>
          <a:stretch/>
        </p:blipFill>
        <p:spPr>
          <a:xfrm>
            <a:off x="2067297" y="3057122"/>
            <a:ext cx="2217612" cy="941854"/>
          </a:xfrm>
          <a:prstGeom prst="rect">
            <a:avLst/>
          </a:prstGeom>
          <a:effectLst/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F7590CE-C1A3-539B-8222-F0530E807C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8" r="2892"/>
          <a:stretch/>
        </p:blipFill>
        <p:spPr>
          <a:xfrm>
            <a:off x="2067297" y="3998976"/>
            <a:ext cx="2217613" cy="40389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F7734EB-891B-7BDB-5A10-A864AE76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545" y="4388729"/>
            <a:ext cx="2796782" cy="4419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D972056-57EF-2FC6-4B86-5E16BA19B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092" y="3294578"/>
            <a:ext cx="205758" cy="1752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C2048A-E68E-22A5-C12D-F600F554C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377" y="2176272"/>
            <a:ext cx="2796782" cy="6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A6A833-2134-F68F-ADF2-3465DF5BC06D}"/>
              </a:ext>
            </a:extLst>
          </p:cNvPr>
          <p:cNvSpPr/>
          <p:nvPr/>
        </p:nvSpPr>
        <p:spPr>
          <a:xfrm>
            <a:off x="2067297" y="3050650"/>
            <a:ext cx="2217612" cy="844828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E5715D-0FE0-1A80-661A-43D38A4D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69" y="2709597"/>
            <a:ext cx="1463167" cy="1905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E6B209-2A9F-6715-586E-B06253FF6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99" y="2567705"/>
            <a:ext cx="1463167" cy="2362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43C203D-B94E-96B3-45EB-EE6DD7D0B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579" y="2482203"/>
            <a:ext cx="1463167" cy="198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C09E4C-678C-6CC0-1F99-526B8CB820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566"/>
          <a:stretch/>
        </p:blipFill>
        <p:spPr>
          <a:xfrm>
            <a:off x="2067297" y="3057122"/>
            <a:ext cx="2217612" cy="941854"/>
          </a:xfrm>
          <a:prstGeom prst="rect">
            <a:avLst/>
          </a:prstGeom>
          <a:effectLst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5E1C3C-01CE-CA29-E697-E302A9DB3F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38" r="2892"/>
          <a:stretch/>
        </p:blipFill>
        <p:spPr>
          <a:xfrm>
            <a:off x="2067297" y="3499104"/>
            <a:ext cx="2217613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B5FEC1-392E-FCA6-0774-2169C0228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2969" y="3902983"/>
            <a:ext cx="2796782" cy="4419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2BF746-B20D-DC66-E8F5-52729B7790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2281" y="2167278"/>
            <a:ext cx="2796782" cy="648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DF5052-FEBA-A0E2-576E-033BF428B9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580092" y="3293349"/>
            <a:ext cx="20575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G-文本框 2">
            <a:extLst>
              <a:ext uri="{FF2B5EF4-FFF2-40B4-BE49-F238E27FC236}">
                <a16:creationId xmlns:a16="http://schemas.microsoft.com/office/drawing/2014/main" id="{49C2C5BA-B667-7D14-3E2B-97601B4DE7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4" name="MG-图片 2">
            <a:extLst>
              <a:ext uri="{FF2B5EF4-FFF2-40B4-BE49-F238E27FC236}">
                <a16:creationId xmlns:a16="http://schemas.microsoft.com/office/drawing/2014/main" id="{C46162B9-C1DD-D69E-948F-29E28CE7501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37521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14366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53417" y="3603815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14366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753417" y="245206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14366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53417" y="3029245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37521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37521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814366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753417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37521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69817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5554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53095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55413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85554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855548" y="187488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814366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53417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737521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98178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69817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698178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98178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00843496-6C8D-128D-1C68-4062106413B1}"/>
              </a:ext>
            </a:extLst>
          </p:cNvPr>
          <p:cNvSpPr/>
          <p:nvPr/>
        </p:nvSpPr>
        <p:spPr>
          <a:xfrm>
            <a:off x="8645783" y="1874881"/>
            <a:ext cx="607073" cy="2594346"/>
          </a:xfrm>
          <a:prstGeom prst="rightBrace">
            <a:avLst>
              <a:gd name="adj1" fmla="val 10683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AEC910-931A-035C-8F81-10816B0FDE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5321782" y="2595526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A-StraightArrowConnector 38">
            <a:extLst>
              <a:ext uri="{FF2B5EF4-FFF2-40B4-BE49-F238E27FC236}">
                <a16:creationId xmlns:a16="http://schemas.microsoft.com/office/drawing/2014/main" id="{B49FA784-CB28-F88E-DC71-BE46B5778232}"/>
              </a:ext>
            </a:extLst>
          </p:cNvPr>
          <p:cNvCxnSpPr>
            <a:cxnSpLocks/>
            <a:stCxn id="14" idx="2"/>
            <a:endCxn id="13" idx="0"/>
          </p:cNvCxnSpPr>
          <p:nvPr>
            <p:custDataLst>
              <p:tags r:id="rId41"/>
            </p:custDataLst>
          </p:nvPr>
        </p:nvCxnSpPr>
        <p:spPr>
          <a:xfrm>
            <a:off x="4109256" y="2163111"/>
            <a:ext cx="0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PA-StraightArrowConnector 42">
            <a:extLst>
              <a:ext uri="{FF2B5EF4-FFF2-40B4-BE49-F238E27FC236}">
                <a16:creationId xmlns:a16="http://schemas.microsoft.com/office/drawing/2014/main" id="{BD9955AA-08D0-6ED1-1ABE-FDF4890C6942}"/>
              </a:ext>
            </a:extLst>
          </p:cNvPr>
          <p:cNvCxnSpPr>
            <a:cxnSpLocks/>
            <a:stCxn id="14" idx="2"/>
            <a:endCxn id="55" idx="0"/>
          </p:cNvCxnSpPr>
          <p:nvPr>
            <p:custDataLst>
              <p:tags r:id="rId42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A-StraightArrowConnector 46">
            <a:extLst>
              <a:ext uri="{FF2B5EF4-FFF2-40B4-BE49-F238E27FC236}">
                <a16:creationId xmlns:a16="http://schemas.microsoft.com/office/drawing/2014/main" id="{4F822507-2384-1B68-6C70-7DFE4DA2F90D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A-StraightArrowConnector 49">
            <a:extLst>
              <a:ext uri="{FF2B5EF4-FFF2-40B4-BE49-F238E27FC236}">
                <a16:creationId xmlns:a16="http://schemas.microsoft.com/office/drawing/2014/main" id="{FA298888-13A1-5838-427F-87A7E5BE2CA5}"/>
              </a:ext>
            </a:extLst>
          </p:cNvPr>
          <p:cNvCxnSpPr>
            <a:cxnSpLocks/>
            <a:stCxn id="15" idx="2"/>
            <a:endCxn id="55" idx="0"/>
          </p:cNvCxnSpPr>
          <p:nvPr>
            <p:custDataLst>
              <p:tags r:id="rId44"/>
            </p:custDataLst>
          </p:nvPr>
        </p:nvCxnSpPr>
        <p:spPr>
          <a:xfrm>
            <a:off x="5068074" y="2163112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PA-StraightArrowConnector 58">
            <a:extLst>
              <a:ext uri="{FF2B5EF4-FFF2-40B4-BE49-F238E27FC236}">
                <a16:creationId xmlns:a16="http://schemas.microsoft.com/office/drawing/2014/main" id="{292C08FE-04AF-1EEF-F6E4-69878C3F8AB4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6026892" y="2163113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A-StraightArrowConnector 59">
            <a:extLst>
              <a:ext uri="{FF2B5EF4-FFF2-40B4-BE49-F238E27FC236}">
                <a16:creationId xmlns:a16="http://schemas.microsoft.com/office/drawing/2014/main" id="{E093A327-738F-BCBA-34EC-E619A9CE40A6}"/>
              </a:ext>
            </a:extLst>
          </p:cNvPr>
          <p:cNvCxnSpPr>
            <a:cxnSpLocks/>
            <a:endCxn id="19" idx="0"/>
          </p:cNvCxnSpPr>
          <p:nvPr>
            <p:custDataLst>
              <p:tags r:id="rId46"/>
            </p:custDataLst>
          </p:nvPr>
        </p:nvCxnSpPr>
        <p:spPr>
          <a:xfrm>
            <a:off x="6985710" y="2163114"/>
            <a:ext cx="966176" cy="2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PA-StraightArrowConnector 64">
            <a:extLst>
              <a:ext uri="{FF2B5EF4-FFF2-40B4-BE49-F238E27FC236}">
                <a16:creationId xmlns:a16="http://schemas.microsoft.com/office/drawing/2014/main" id="{D5357B20-3D00-4DE2-3374-2BB3273C6A79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944528" y="2163115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PA-StraightArrowConnector 65">
            <a:extLst>
              <a:ext uri="{FF2B5EF4-FFF2-40B4-BE49-F238E27FC236}">
                <a16:creationId xmlns:a16="http://schemas.microsoft.com/office/drawing/2014/main" id="{AE61AFD9-09DC-27C8-473A-F73F82DA27B8}"/>
              </a:ext>
            </a:extLst>
          </p:cNvPr>
          <p:cNvCxnSpPr>
            <a:cxnSpLocks/>
            <a:stCxn id="13" idx="2"/>
            <a:endCxn id="52" idx="0"/>
          </p:cNvCxnSpPr>
          <p:nvPr>
            <p:custDataLst>
              <p:tags r:id="rId48"/>
            </p:custDataLst>
          </p:nvPr>
        </p:nvCxnSpPr>
        <p:spPr>
          <a:xfrm>
            <a:off x="4109256" y="2739641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PA-StraightArrowConnector 68">
            <a:extLst>
              <a:ext uri="{FF2B5EF4-FFF2-40B4-BE49-F238E27FC236}">
                <a16:creationId xmlns:a16="http://schemas.microsoft.com/office/drawing/2014/main" id="{4873F1F1-BD42-CAA6-B8AC-BF6833ABACF2}"/>
              </a:ext>
            </a:extLst>
          </p:cNvPr>
          <p:cNvCxnSpPr>
            <a:cxnSpLocks/>
            <a:endCxn id="12" idx="0"/>
          </p:cNvCxnSpPr>
          <p:nvPr>
            <p:custDataLst>
              <p:tags r:id="rId49"/>
            </p:custDataLst>
          </p:nvPr>
        </p:nvCxnSpPr>
        <p:spPr>
          <a:xfrm flipH="1">
            <a:off x="4109121" y="2743548"/>
            <a:ext cx="938267" cy="2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64D66A3D-0786-68D7-1B1F-0F4FB3504AE5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5985520" y="2747455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945A1FF7-5A2C-F101-2772-12E50972F055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51"/>
            </p:custDataLst>
          </p:nvPr>
        </p:nvCxnSpPr>
        <p:spPr>
          <a:xfrm>
            <a:off x="6007125" y="2740294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PA-StraightArrowConnector 74">
            <a:extLst>
              <a:ext uri="{FF2B5EF4-FFF2-40B4-BE49-F238E27FC236}">
                <a16:creationId xmlns:a16="http://schemas.microsoft.com/office/drawing/2014/main" id="{53BD35F5-EFE5-C4E4-4512-6AB0D575405B}"/>
              </a:ext>
            </a:extLst>
          </p:cNvPr>
          <p:cNvCxnSpPr>
            <a:cxnSpLocks/>
            <a:stCxn id="17" idx="2"/>
            <a:endCxn id="54" idx="0"/>
          </p:cNvCxnSpPr>
          <p:nvPr>
            <p:custDataLst>
              <p:tags r:id="rId52"/>
            </p:custDataLst>
          </p:nvPr>
        </p:nvCxnSpPr>
        <p:spPr>
          <a:xfrm flipH="1">
            <a:off x="6007125" y="2163112"/>
            <a:ext cx="984104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PA-StraightArrowConnector 77">
            <a:extLst>
              <a:ext uri="{FF2B5EF4-FFF2-40B4-BE49-F238E27FC236}">
                <a16:creationId xmlns:a16="http://schemas.microsoft.com/office/drawing/2014/main" id="{652B1FA9-3E99-E97C-3107-F23A9006DFBD}"/>
              </a:ext>
            </a:extLst>
          </p:cNvPr>
          <p:cNvCxnSpPr>
            <a:cxnSpLocks/>
            <a:stCxn id="18" idx="2"/>
            <a:endCxn id="48" idx="0"/>
          </p:cNvCxnSpPr>
          <p:nvPr>
            <p:custDataLst>
              <p:tags r:id="rId53"/>
            </p:custDataLst>
          </p:nvPr>
        </p:nvCxnSpPr>
        <p:spPr>
          <a:xfrm flipH="1">
            <a:off x="6991229" y="2163112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PA-StraightArrowConnector 82">
            <a:extLst>
              <a:ext uri="{FF2B5EF4-FFF2-40B4-BE49-F238E27FC236}">
                <a16:creationId xmlns:a16="http://schemas.microsoft.com/office/drawing/2014/main" id="{8497FDAD-F1F6-970A-1544-120D0F906BC4}"/>
              </a:ext>
            </a:extLst>
          </p:cNvPr>
          <p:cNvCxnSpPr>
            <a:cxnSpLocks/>
            <a:stCxn id="19" idx="2"/>
            <a:endCxn id="21" idx="0"/>
          </p:cNvCxnSpPr>
          <p:nvPr>
            <p:custDataLst>
              <p:tags r:id="rId54"/>
            </p:custDataLst>
          </p:nvPr>
        </p:nvCxnSpPr>
        <p:spPr>
          <a:xfrm>
            <a:off x="7951886" y="2739641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A-StraightArrowConnector 85">
            <a:extLst>
              <a:ext uri="{FF2B5EF4-FFF2-40B4-BE49-F238E27FC236}">
                <a16:creationId xmlns:a16="http://schemas.microsoft.com/office/drawing/2014/main" id="{869AB8CE-4096-D36A-3F6F-BA20D23BE4D0}"/>
              </a:ext>
            </a:extLst>
          </p:cNvPr>
          <p:cNvCxnSpPr>
            <a:cxnSpLocks/>
            <a:stCxn id="19" idx="2"/>
            <a:endCxn id="46" idx="0"/>
          </p:cNvCxnSpPr>
          <p:nvPr>
            <p:custDataLst>
              <p:tags r:id="rId55"/>
            </p:custDataLst>
          </p:nvPr>
        </p:nvCxnSpPr>
        <p:spPr>
          <a:xfrm flipH="1">
            <a:off x="6991229" y="2739641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407422F6-C498-003F-E5F4-B85EC0E1926C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56"/>
            </p:custDataLst>
          </p:nvPr>
        </p:nvCxnSpPr>
        <p:spPr>
          <a:xfrm>
            <a:off x="5068074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PA-StraightArrowConnector 91">
            <a:extLst>
              <a:ext uri="{FF2B5EF4-FFF2-40B4-BE49-F238E27FC236}">
                <a16:creationId xmlns:a16="http://schemas.microsoft.com/office/drawing/2014/main" id="{CFE57E27-BADD-679D-4024-6D03165293DD}"/>
              </a:ext>
            </a:extLst>
          </p:cNvPr>
          <p:cNvCxnSpPr>
            <a:cxnSpLocks/>
            <a:stCxn id="12" idx="2"/>
            <a:endCxn id="11" idx="0"/>
          </p:cNvCxnSpPr>
          <p:nvPr>
            <p:custDataLst>
              <p:tags r:id="rId57"/>
            </p:custDataLst>
          </p:nvPr>
        </p:nvCxnSpPr>
        <p:spPr>
          <a:xfrm flipH="1">
            <a:off x="4106803" y="3316170"/>
            <a:ext cx="23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1C7F8447-8E39-7FEF-D68D-0823A114CDCB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58"/>
            </p:custDataLst>
          </p:nvPr>
        </p:nvCxnSpPr>
        <p:spPr>
          <a:xfrm>
            <a:off x="5068074" y="3316170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40C91A89-F877-DB61-1D1D-94A29C5C65AC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59"/>
            </p:custDataLst>
          </p:nvPr>
        </p:nvCxnSpPr>
        <p:spPr>
          <a:xfrm>
            <a:off x="6007968" y="3314864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A-StraightArrowConnector 100">
            <a:extLst>
              <a:ext uri="{FF2B5EF4-FFF2-40B4-BE49-F238E27FC236}">
                <a16:creationId xmlns:a16="http://schemas.microsoft.com/office/drawing/2014/main" id="{054EF77D-D0C9-C942-50DF-CB7BF8434037}"/>
              </a:ext>
            </a:extLst>
          </p:cNvPr>
          <p:cNvCxnSpPr>
            <a:cxnSpLocks/>
            <a:stCxn id="21" idx="2"/>
            <a:endCxn id="53" idx="0"/>
          </p:cNvCxnSpPr>
          <p:nvPr>
            <p:custDataLst>
              <p:tags r:id="rId60"/>
            </p:custDataLst>
          </p:nvPr>
        </p:nvCxnSpPr>
        <p:spPr>
          <a:xfrm flipH="1">
            <a:off x="6007125" y="3316170"/>
            <a:ext cx="194476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PA-StraightArrowConnector 103">
            <a:extLst>
              <a:ext uri="{FF2B5EF4-FFF2-40B4-BE49-F238E27FC236}">
                <a16:creationId xmlns:a16="http://schemas.microsoft.com/office/drawing/2014/main" id="{B1CC2ACA-D2AF-626D-1C64-2E5407A672D1}"/>
              </a:ext>
            </a:extLst>
          </p:cNvPr>
          <p:cNvCxnSpPr>
            <a:cxnSpLocks/>
            <a:stCxn id="21" idx="2"/>
            <a:endCxn id="22" idx="0"/>
          </p:cNvCxnSpPr>
          <p:nvPr>
            <p:custDataLst>
              <p:tags r:id="rId61"/>
            </p:custDataLst>
          </p:nvPr>
        </p:nvCxnSpPr>
        <p:spPr>
          <a:xfrm>
            <a:off x="7951886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PA-StraightArrowConnector 106">
            <a:extLst>
              <a:ext uri="{FF2B5EF4-FFF2-40B4-BE49-F238E27FC236}">
                <a16:creationId xmlns:a16="http://schemas.microsoft.com/office/drawing/2014/main" id="{FC1FE8A8-D08A-36C5-D890-C2EA61501DA9}"/>
              </a:ext>
            </a:extLst>
          </p:cNvPr>
          <p:cNvCxnSpPr>
            <a:cxnSpLocks/>
            <a:stCxn id="12" idx="2"/>
            <a:endCxn id="51" idx="0"/>
          </p:cNvCxnSpPr>
          <p:nvPr>
            <p:custDataLst>
              <p:tags r:id="rId62"/>
            </p:custDataLst>
          </p:nvPr>
        </p:nvCxnSpPr>
        <p:spPr>
          <a:xfrm>
            <a:off x="4109121" y="3316170"/>
            <a:ext cx="958953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PA-StraightArrowConnector 109">
            <a:extLst>
              <a:ext uri="{FF2B5EF4-FFF2-40B4-BE49-F238E27FC236}">
                <a16:creationId xmlns:a16="http://schemas.microsoft.com/office/drawing/2014/main" id="{BF747893-4F62-1E61-B063-9F01791701E9}"/>
              </a:ext>
            </a:extLst>
          </p:cNvPr>
          <p:cNvCxnSpPr>
            <a:cxnSpLocks/>
            <a:stCxn id="11" idx="2"/>
            <a:endCxn id="10" idx="0"/>
          </p:cNvCxnSpPr>
          <p:nvPr>
            <p:custDataLst>
              <p:tags r:id="rId63"/>
            </p:custDataLst>
          </p:nvPr>
        </p:nvCxnSpPr>
        <p:spPr>
          <a:xfrm>
            <a:off x="4106803" y="3892699"/>
            <a:ext cx="2453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PA-StraightArrowConnector 112">
            <a:extLst>
              <a:ext uri="{FF2B5EF4-FFF2-40B4-BE49-F238E27FC236}">
                <a16:creationId xmlns:a16="http://schemas.microsoft.com/office/drawing/2014/main" id="{78DCA402-507B-4BF0-793A-5B78F46B8F81}"/>
              </a:ext>
            </a:extLst>
          </p:cNvPr>
          <p:cNvCxnSpPr>
            <a:cxnSpLocks/>
            <a:stCxn id="11" idx="2"/>
            <a:endCxn id="7" idx="0"/>
          </p:cNvCxnSpPr>
          <p:nvPr>
            <p:custDataLst>
              <p:tags r:id="rId64"/>
            </p:custDataLst>
          </p:nvPr>
        </p:nvCxnSpPr>
        <p:spPr>
          <a:xfrm>
            <a:off x="4106803" y="3892699"/>
            <a:ext cx="1900322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PA-StraightArrowConnector 113">
            <a:extLst>
              <a:ext uri="{FF2B5EF4-FFF2-40B4-BE49-F238E27FC236}">
                <a16:creationId xmlns:a16="http://schemas.microsoft.com/office/drawing/2014/main" id="{9D647063-FC75-D14B-90C0-CE133BB4BAEE}"/>
              </a:ext>
            </a:extLst>
          </p:cNvPr>
          <p:cNvCxnSpPr>
            <a:cxnSpLocks/>
            <a:stCxn id="53" idx="2"/>
            <a:endCxn id="6" idx="0"/>
          </p:cNvCxnSpPr>
          <p:nvPr>
            <p:custDataLst>
              <p:tags r:id="rId65"/>
            </p:custDataLst>
          </p:nvPr>
        </p:nvCxnSpPr>
        <p:spPr>
          <a:xfrm flipH="1">
            <a:off x="5068074" y="3892046"/>
            <a:ext cx="939051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PA-StraightArrowConnector 114">
            <a:extLst>
              <a:ext uri="{FF2B5EF4-FFF2-40B4-BE49-F238E27FC236}">
                <a16:creationId xmlns:a16="http://schemas.microsoft.com/office/drawing/2014/main" id="{EE0D4314-8574-55E4-6ED4-4583C7B2EC5C}"/>
              </a:ext>
            </a:extLst>
          </p:cNvPr>
          <p:cNvCxnSpPr>
            <a:cxnSpLocks/>
            <a:stCxn id="53" idx="2"/>
            <a:endCxn id="8" idx="0"/>
          </p:cNvCxnSpPr>
          <p:nvPr>
            <p:custDataLst>
              <p:tags r:id="rId66"/>
            </p:custDataLst>
          </p:nvPr>
        </p:nvCxnSpPr>
        <p:spPr>
          <a:xfrm>
            <a:off x="6007125" y="3892046"/>
            <a:ext cx="984104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PA-StraightArrowConnector 115">
            <a:extLst>
              <a:ext uri="{FF2B5EF4-FFF2-40B4-BE49-F238E27FC236}">
                <a16:creationId xmlns:a16="http://schemas.microsoft.com/office/drawing/2014/main" id="{B8FE3585-18BB-2810-6BC7-F1910C03B62A}"/>
              </a:ext>
            </a:extLst>
          </p:cNvPr>
          <p:cNvCxnSpPr>
            <a:cxnSpLocks/>
            <a:stCxn id="22" idx="2"/>
            <a:endCxn id="8" idx="0"/>
          </p:cNvCxnSpPr>
          <p:nvPr>
            <p:custDataLst>
              <p:tags r:id="rId67"/>
            </p:custDataLst>
          </p:nvPr>
        </p:nvCxnSpPr>
        <p:spPr>
          <a:xfrm flipH="1">
            <a:off x="6991229" y="3892699"/>
            <a:ext cx="960657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PA-StraightArrowConnector 116">
            <a:extLst>
              <a:ext uri="{FF2B5EF4-FFF2-40B4-BE49-F238E27FC236}">
                <a16:creationId xmlns:a16="http://schemas.microsoft.com/office/drawing/2014/main" id="{C6F1D942-C88E-C833-517E-B1E49B42B867}"/>
              </a:ext>
            </a:extLst>
          </p:cNvPr>
          <p:cNvCxnSpPr>
            <a:cxnSpLocks/>
            <a:stCxn id="22" idx="2"/>
            <a:endCxn id="9" idx="0"/>
          </p:cNvCxnSpPr>
          <p:nvPr>
            <p:custDataLst>
              <p:tags r:id="rId68"/>
            </p:custDataLst>
          </p:nvPr>
        </p:nvCxnSpPr>
        <p:spPr>
          <a:xfrm>
            <a:off x="7951886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PA-StraightArrowConnector 127">
            <a:extLst>
              <a:ext uri="{FF2B5EF4-FFF2-40B4-BE49-F238E27FC236}">
                <a16:creationId xmlns:a16="http://schemas.microsoft.com/office/drawing/2014/main" id="{D7C31C4D-1F23-31EF-3898-CDEB88CCC952}"/>
              </a:ext>
            </a:extLst>
          </p:cNvPr>
          <p:cNvCxnSpPr>
            <a:cxnSpLocks/>
            <a:stCxn id="51" idx="2"/>
            <a:endCxn id="6" idx="0"/>
          </p:cNvCxnSpPr>
          <p:nvPr>
            <p:custDataLst>
              <p:tags r:id="rId69"/>
            </p:custDataLst>
          </p:nvPr>
        </p:nvCxnSpPr>
        <p:spPr>
          <a:xfrm>
            <a:off x="5068074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3204951-A5DB-0976-1404-E0B7D034ABF5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97051" y="1436325"/>
            <a:ext cx="10394516" cy="495606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D447A4-A4E1-D081-C8FF-0BB101AE8CB7}"/>
              </a:ext>
            </a:extLst>
          </p:cNvPr>
          <p:cNvGrpSpPr/>
          <p:nvPr/>
        </p:nvGrpSpPr>
        <p:grpSpPr>
          <a:xfrm rot="1331741">
            <a:off x="9723183" y="1901415"/>
            <a:ext cx="987809" cy="676715"/>
            <a:chOff x="10427502" y="2894410"/>
            <a:chExt cx="987809" cy="6767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814FB39-D0B5-D5FC-7A0A-72446547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BEBA8EAE-BF5A-486C-A8C5-ECC9F3942E4B}">
                  <a14:imgProps xmlns:a14="http://schemas.microsoft.com/office/drawing/2010/main">
                    <a14:imgLayer r:embed="rId74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0582453" y="2894410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A47801-66BF-8825-AE68-ED5731FD2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10427502" y="2935365"/>
              <a:ext cx="987809" cy="594807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76E557C-C9F5-FA3B-D233-5DDD0565CAE7}"/>
                </a:ext>
              </a:extLst>
            </p:cNvPr>
            <p:cNvSpPr/>
            <p:nvPr/>
          </p:nvSpPr>
          <p:spPr>
            <a:xfrm>
              <a:off x="10565805" y="3112466"/>
              <a:ext cx="716280" cy="230351"/>
            </a:xfrm>
            <a:prstGeom prst="rect">
              <a:avLst/>
            </a:prstGeom>
            <a:solidFill>
              <a:srgbClr val="BF2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1617B6-B491-5C55-75B6-34747F7A0827}"/>
                </a:ext>
              </a:extLst>
            </p:cNvPr>
            <p:cNvSpPr txBox="1"/>
            <p:nvPr/>
          </p:nvSpPr>
          <p:spPr>
            <a:xfrm>
              <a:off x="10538335" y="3038054"/>
              <a:ext cx="843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个性印章" panose="02010609000101010101" pitchFamily="49" charset="-122"/>
                  <a:ea typeface="个性印章" panose="02010609000101010101" pitchFamily="49" charset="-122"/>
                </a:rPr>
                <a:t>DEMO</a:t>
              </a:r>
              <a:endParaRPr lang="zh-CN" altLang="en-US">
                <a:solidFill>
                  <a:schemeClr val="bg1"/>
                </a:solidFill>
                <a:latin typeface="个性印章" panose="02010609000101010101" pitchFamily="49" charset="-122"/>
                <a:ea typeface="个性印章" panose="02010609000101010101" pitchFamily="49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6CC78CE3-40A7-F376-DE94-A6319738DED1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124761" y="1504311"/>
            <a:ext cx="10327564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1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32448 -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A6A833-2134-F68F-ADF2-3465DF5BC06D}"/>
              </a:ext>
            </a:extLst>
          </p:cNvPr>
          <p:cNvSpPr/>
          <p:nvPr/>
        </p:nvSpPr>
        <p:spPr>
          <a:xfrm>
            <a:off x="2067297" y="3050650"/>
            <a:ext cx="2217612" cy="844828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86F36-C57D-D831-4D4E-7005E5AD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69" y="3581325"/>
            <a:ext cx="1463167" cy="1905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FBE10-D241-29DE-484F-62558C109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99" y="3323609"/>
            <a:ext cx="1463167" cy="236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99A957-09C5-1ECF-8B8B-C1188B0BE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579" y="3103995"/>
            <a:ext cx="1463167" cy="198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C09E4C-678C-6CC0-1F99-526B8CB820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566"/>
          <a:stretch/>
        </p:blipFill>
        <p:spPr>
          <a:xfrm>
            <a:off x="2067297" y="3813026"/>
            <a:ext cx="2217612" cy="941854"/>
          </a:xfrm>
          <a:prstGeom prst="rect">
            <a:avLst/>
          </a:prstGeom>
          <a:effectLst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5E1C3C-01CE-CA29-E697-E302A9DB3F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38" r="2892"/>
          <a:stretch/>
        </p:blipFill>
        <p:spPr>
          <a:xfrm>
            <a:off x="2067297" y="4255008"/>
            <a:ext cx="2217613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B5FEC1-392E-FCA6-0774-2169C0228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2969" y="4658887"/>
            <a:ext cx="2796782" cy="4419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52729D-BCBA-A0DD-FD7A-D4000E6521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580092" y="4061445"/>
            <a:ext cx="205758" cy="1752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23D5E2-69FE-E488-586C-7C584F674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8377" y="2176272"/>
            <a:ext cx="2796782" cy="6484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DA5C57-1E79-834C-68D1-8CA25304A0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8116" y="3367960"/>
            <a:ext cx="652213" cy="1710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AFEE95-8F3B-4147-DACC-46B269703A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116" y="3133664"/>
            <a:ext cx="566258" cy="1481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341E34-8DFF-0543-07FD-7BC272A414A7}"/>
              </a:ext>
            </a:extLst>
          </p:cNvPr>
          <p:cNvCxnSpPr>
            <a:cxnSpLocks/>
          </p:cNvCxnSpPr>
          <p:nvPr/>
        </p:nvCxnSpPr>
        <p:spPr>
          <a:xfrm>
            <a:off x="4373217" y="3281843"/>
            <a:ext cx="3389244" cy="417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205682-27E7-AB19-F3C3-DB4734E70A03}"/>
              </a:ext>
            </a:extLst>
          </p:cNvPr>
          <p:cNvCxnSpPr>
            <a:cxnSpLocks/>
          </p:cNvCxnSpPr>
          <p:nvPr/>
        </p:nvCxnSpPr>
        <p:spPr>
          <a:xfrm>
            <a:off x="4373217" y="3367960"/>
            <a:ext cx="3240157" cy="2317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76D78DB-A445-E86F-97F1-4EA0DB64E1E0}"/>
              </a:ext>
            </a:extLst>
          </p:cNvPr>
          <p:cNvSpPr/>
          <p:nvPr/>
        </p:nvSpPr>
        <p:spPr>
          <a:xfrm>
            <a:off x="2305878" y="3050650"/>
            <a:ext cx="2067338" cy="527305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2BB4714-8D0E-C541-68FD-995D024D884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9945"/>
          <a:stretch/>
        </p:blipFill>
        <p:spPr>
          <a:xfrm>
            <a:off x="2160174" y="2862796"/>
            <a:ext cx="2202371" cy="1615580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134573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953" y="4140200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5113" y="4178304"/>
            <a:ext cx="2202371" cy="1562235"/>
          </a:xfrm>
          <a:prstGeom prst="rect">
            <a:avLst/>
          </a:prstGeom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7729DB-6F71-CAC1-D3B8-4D10827B45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9945"/>
          <a:stretch/>
        </p:blipFill>
        <p:spPr>
          <a:xfrm>
            <a:off x="1803273" y="4151631"/>
            <a:ext cx="2202371" cy="161558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9042ED-4D6C-F5A8-2669-7B94973045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1083" y="1261638"/>
            <a:ext cx="4290432" cy="1889924"/>
          </a:xfrm>
          <a:prstGeom prst="rect">
            <a:avLst/>
          </a:prstGeom>
        </p:spPr>
      </p:pic>
      <p:pic>
        <p:nvPicPr>
          <p:cNvPr id="12" name="PA-图片 11">
            <a:extLst>
              <a:ext uri="{FF2B5EF4-FFF2-40B4-BE49-F238E27FC236}">
                <a16:creationId xmlns:a16="http://schemas.microsoft.com/office/drawing/2014/main" id="{B25DDB19-F478-2F3D-08FA-A77D210C74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16618" y="2461461"/>
            <a:ext cx="652213" cy="171072"/>
          </a:xfrm>
          <a:prstGeom prst="rect">
            <a:avLst/>
          </a:prstGeom>
        </p:spPr>
      </p:pic>
      <p:pic>
        <p:nvPicPr>
          <p:cNvPr id="13" name="PA-图片 12">
            <a:extLst>
              <a:ext uri="{FF2B5EF4-FFF2-40B4-BE49-F238E27FC236}">
                <a16:creationId xmlns:a16="http://schemas.microsoft.com/office/drawing/2014/main" id="{335D0C3B-C1DC-95A1-F52B-5FF144866E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114972" y="2950305"/>
            <a:ext cx="566258" cy="148179"/>
          </a:xfrm>
          <a:prstGeom prst="rect">
            <a:avLst/>
          </a:prstGeom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1F4712AA-728A-866D-DA9F-F40AF944D6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31927" y="2475747"/>
            <a:ext cx="652214" cy="142500"/>
          </a:xfrm>
          <a:prstGeom prst="rect">
            <a:avLst/>
          </a:prstGeom>
        </p:spPr>
      </p:pic>
      <p:pic>
        <p:nvPicPr>
          <p:cNvPr id="20" name="PA-图片 19">
            <a:extLst>
              <a:ext uri="{FF2B5EF4-FFF2-40B4-BE49-F238E27FC236}">
                <a16:creationId xmlns:a16="http://schemas.microsoft.com/office/drawing/2014/main" id="{96AF37DD-959E-8B9F-74C9-40E3A3A53E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47237" y="2461461"/>
            <a:ext cx="652213" cy="131538"/>
          </a:xfrm>
          <a:prstGeom prst="rect">
            <a:avLst/>
          </a:prstGeom>
        </p:spPr>
      </p:pic>
      <p:pic>
        <p:nvPicPr>
          <p:cNvPr id="22" name="PA-图片 21">
            <a:extLst>
              <a:ext uri="{FF2B5EF4-FFF2-40B4-BE49-F238E27FC236}">
                <a16:creationId xmlns:a16="http://schemas.microsoft.com/office/drawing/2014/main" id="{2CD1CF5B-500F-F5D8-7ACF-409B1161FF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67602" y="2956964"/>
            <a:ext cx="567749" cy="130218"/>
          </a:xfrm>
          <a:prstGeom prst="rect">
            <a:avLst/>
          </a:prstGeom>
        </p:spPr>
      </p:pic>
      <p:pic>
        <p:nvPicPr>
          <p:cNvPr id="24" name="PA-图片 23">
            <a:extLst>
              <a:ext uri="{FF2B5EF4-FFF2-40B4-BE49-F238E27FC236}">
                <a16:creationId xmlns:a16="http://schemas.microsoft.com/office/drawing/2014/main" id="{09A01EBC-9F8D-7D78-3113-AE8F9413AB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93232" y="2961605"/>
            <a:ext cx="562368" cy="125577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365AA0F-4B2B-11E1-6045-34E97BD0E5BC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904459" y="3151562"/>
            <a:ext cx="3291840" cy="10000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197E01-BC97-5452-3FCE-C72FDC29EBA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6196299" y="3151562"/>
            <a:ext cx="0" cy="10267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710996-910B-39A8-FC2B-28D28109BF5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6196299" y="3151562"/>
            <a:ext cx="3291840" cy="9886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7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17208349-36C3-BAB8-9537-BB10E04F0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1DC61C-DBC8-C43D-B0A9-F0E9847AD28B}"/>
              </a:ext>
            </a:extLst>
          </p:cNvPr>
          <p:cNvGrpSpPr/>
          <p:nvPr/>
        </p:nvGrpSpPr>
        <p:grpSpPr>
          <a:xfrm>
            <a:off x="1161755" y="2593682"/>
            <a:ext cx="9172751" cy="904891"/>
            <a:chOff x="1351994" y="3006665"/>
            <a:chExt cx="9172751" cy="90489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51FC3D9-EA54-4B0E-1A07-5875ABBD28DF}"/>
                </a:ext>
              </a:extLst>
            </p:cNvPr>
            <p:cNvSpPr/>
            <p:nvPr/>
          </p:nvSpPr>
          <p:spPr>
            <a:xfrm>
              <a:off x="1351994" y="3006665"/>
              <a:ext cx="9172751" cy="90489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2C6ECF-B249-4481-79E5-C2BF0A847A3C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3814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(basePackages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com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hmall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api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.clients"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4333029-EEBB-3D5F-4885-8945DDBCD98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ECBB06-AAF2-3829-D11B-47E884ED3AD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E75A37C-7C2A-68BB-4771-D25E745BAB0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7D9800-0E23-129F-6A0B-1E8FB7E54CF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5DDC38-703D-E225-5649-110621CD766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C627B2-DD1C-59CF-D0D2-96E508C823A9}"/>
              </a:ext>
            </a:extLst>
          </p:cNvPr>
          <p:cNvGrpSpPr/>
          <p:nvPr/>
        </p:nvGrpSpPr>
        <p:grpSpPr>
          <a:xfrm>
            <a:off x="1161755" y="4297109"/>
            <a:ext cx="9172751" cy="904891"/>
            <a:chOff x="1351994" y="3006665"/>
            <a:chExt cx="9172751" cy="904891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4048ECC-23EC-319D-9353-84B7692941CD}"/>
                </a:ext>
              </a:extLst>
            </p:cNvPr>
            <p:cNvSpPr/>
            <p:nvPr/>
          </p:nvSpPr>
          <p:spPr>
            <a:xfrm>
              <a:off x="1351994" y="3006665"/>
              <a:ext cx="9172751" cy="90489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04250E-5C72-D050-3209-5DED0B30CA0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3814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(clients = {UserClient.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})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926F9E6-5180-746A-5525-F42BBC59E62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AC38DE5-F5D6-6367-04E2-A3244883030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4B80E1E-0695-AE88-CDE7-8587D4377AE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FC7F869-B3E3-07F7-3974-8DE962025F7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3EEC0F5-DC88-910C-338A-E879D718F2A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54254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日志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0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只会在</a:t>
            </a:r>
            <a:r>
              <a:rPr lang="en-US" altLang="zh-CN"/>
              <a:t>FeignClient</a:t>
            </a:r>
            <a:r>
              <a:rPr lang="zh-CN" altLang="en-US"/>
              <a:t>所在包的日志级别为</a:t>
            </a:r>
            <a:r>
              <a:rPr lang="en-US" altLang="zh-CN" b="1"/>
              <a:t>DEBUG</a:t>
            </a:r>
            <a:r>
              <a:rPr lang="zh-CN" altLang="en-US"/>
              <a:t>时，才会输出日志。而且其日志级别有</a:t>
            </a:r>
            <a:r>
              <a:rPr lang="en-US" altLang="zh-CN"/>
              <a:t>4</a:t>
            </a:r>
            <a:r>
              <a:rPr lang="zh-CN" altLang="en-US"/>
              <a:t>级：</a:t>
            </a:r>
            <a:endParaRPr lang="en-US" altLang="zh-CN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NONE</a:t>
            </a:r>
            <a:r>
              <a:rPr lang="zh-CN" altLang="en-US">
                <a:effectLst/>
              </a:rPr>
              <a:t>：不记录任何日志信息，这是默认值。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BASIC</a:t>
            </a:r>
            <a:r>
              <a:rPr lang="zh-CN" altLang="en-US">
                <a:effectLst/>
              </a:rPr>
              <a:t>：仅记录请求的方法，</a:t>
            </a:r>
            <a:r>
              <a:rPr lang="en-US" altLang="zh-CN">
                <a:effectLst/>
              </a:rPr>
              <a:t>URL</a:t>
            </a:r>
            <a:r>
              <a:rPr lang="zh-CN" altLang="en-US">
                <a:effectLst/>
              </a:rPr>
              <a:t>以及响应状态码和执行时间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HEADERS</a:t>
            </a:r>
            <a:r>
              <a:rPr lang="zh-CN" altLang="en-US">
                <a:effectLst/>
              </a:rPr>
              <a:t>：在</a:t>
            </a:r>
            <a:r>
              <a:rPr lang="en-US" altLang="zh-CN">
                <a:effectLst/>
              </a:rPr>
              <a:t>BASIC</a:t>
            </a:r>
            <a:r>
              <a:rPr lang="zh-CN" altLang="en-US">
                <a:effectLst/>
              </a:rPr>
              <a:t>的基础上，额外记录了请求和响应的头信息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FULL</a:t>
            </a:r>
            <a:r>
              <a:rPr lang="zh-CN" altLang="en-US">
                <a:effectLst/>
              </a:rPr>
              <a:t>：记录所有请求和响应的明细，包括头信息、请求体、元数据。</a:t>
            </a:r>
            <a:endParaRPr lang="en-US" altLang="zh-CN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由于</a:t>
            </a:r>
            <a:r>
              <a:rPr lang="en-US" altLang="zh-CN">
                <a:effectLst/>
              </a:rPr>
              <a:t>Feign</a:t>
            </a:r>
            <a:r>
              <a:rPr lang="zh-CN" altLang="en-US">
                <a:effectLst/>
              </a:rPr>
              <a:t>默认的日志级别就是</a:t>
            </a:r>
            <a:r>
              <a:rPr lang="en-US" altLang="zh-CN">
                <a:effectLst/>
              </a:rPr>
              <a:t>NONE</a:t>
            </a:r>
            <a:r>
              <a:rPr lang="zh-CN" altLang="en-US">
                <a:effectLst/>
              </a:rPr>
              <a:t>，所以默认我们看不到请求日志。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日志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33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要自定义日志级别需要声明一个类型为</a:t>
            </a:r>
            <a:r>
              <a:rPr lang="en-US" altLang="zh-CN">
                <a:effectLst/>
              </a:rPr>
              <a:t>Logger.Level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Bean</a:t>
            </a:r>
            <a:r>
              <a:rPr lang="zh-CN" altLang="en-US">
                <a:effectLst/>
              </a:rPr>
              <a:t>，在其中定义日志级别：</a:t>
            </a:r>
            <a:endParaRPr lang="en-US" altLang="zh-CN">
              <a:effectLst/>
            </a:endParaRPr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>
              <a:effectLst/>
            </a:endParaRPr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>
              <a:effectLst/>
            </a:endParaRPr>
          </a:p>
          <a:p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>
                <a:effectLst/>
              </a:rPr>
              <a:t>但此时这个</a:t>
            </a:r>
            <a:r>
              <a:rPr lang="en-US" altLang="zh-CN">
                <a:effectLst/>
              </a:rPr>
              <a:t>Bean</a:t>
            </a:r>
            <a:r>
              <a:rPr lang="zh-CN" altLang="en-US">
                <a:effectLst/>
              </a:rPr>
              <a:t>并未生效，</a:t>
            </a:r>
            <a:r>
              <a:rPr lang="zh-CN" altLang="en-US"/>
              <a:t>要想配置某个</a:t>
            </a:r>
            <a:r>
              <a:rPr lang="en-US" altLang="zh-CN"/>
              <a:t>FeignClient</a:t>
            </a:r>
            <a:r>
              <a:rPr lang="zh-CN" altLang="en-US"/>
              <a:t>的日志，可以在</a:t>
            </a:r>
            <a:r>
              <a:rPr lang="en-US" altLang="zh-CN"/>
              <a:t>@FeignClient</a:t>
            </a:r>
            <a:r>
              <a:rPr lang="zh-CN" altLang="en-US"/>
              <a:t>注解中声明：</a:t>
            </a:r>
            <a:endParaRPr lang="en-US" altLang="zh-CN"/>
          </a:p>
          <a:p>
            <a:endParaRPr lang="en-US" altLang="zh-CN">
              <a:effectLst/>
            </a:endParaRPr>
          </a:p>
          <a:p>
            <a:endParaRPr lang="en-US" altLang="zh-CN"/>
          </a:p>
          <a:p>
            <a:r>
              <a:rPr lang="zh-CN" altLang="en-US">
                <a:effectLst/>
              </a:rPr>
              <a:t>如果想要</a:t>
            </a:r>
            <a:r>
              <a:rPr lang="zh-CN" altLang="en-US" b="1">
                <a:effectLst/>
              </a:rPr>
              <a:t>全局配置</a:t>
            </a:r>
            <a:r>
              <a:rPr lang="zh-CN" altLang="en-US">
                <a:effectLst/>
              </a:rPr>
              <a:t>，让所有</a:t>
            </a:r>
            <a:r>
              <a:rPr lang="en-US" altLang="zh-CN">
                <a:effectLst/>
              </a:rPr>
              <a:t>FeignClient</a:t>
            </a:r>
            <a:r>
              <a:rPr lang="zh-CN" altLang="en-US">
                <a:effectLst/>
              </a:rPr>
              <a:t>都按照这个日志配置，则需要在</a:t>
            </a:r>
            <a:r>
              <a:rPr lang="en-US" altLang="zh-CN">
                <a:effectLst/>
              </a:rPr>
              <a:t>@EnableFeignClients</a:t>
            </a:r>
            <a:r>
              <a:rPr lang="zh-CN" altLang="en-US">
                <a:effectLst/>
              </a:rPr>
              <a:t>注解中声明：</a:t>
            </a:r>
            <a:endParaRPr lang="en-US" altLang="zh-CN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>
              <a:effectLst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日志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83A8ED-A4D4-321F-2498-A06813BA5E4B}"/>
              </a:ext>
            </a:extLst>
          </p:cNvPr>
          <p:cNvGrpSpPr/>
          <p:nvPr/>
        </p:nvGrpSpPr>
        <p:grpSpPr>
          <a:xfrm>
            <a:off x="1231327" y="2074930"/>
            <a:ext cx="7813279" cy="1838996"/>
            <a:chOff x="1351994" y="3006666"/>
            <a:chExt cx="7813279" cy="183899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837F075-F434-F8F7-BEEB-9B41D9D931B5}"/>
                </a:ext>
              </a:extLst>
            </p:cNvPr>
            <p:cNvSpPr/>
            <p:nvPr/>
          </p:nvSpPr>
          <p:spPr>
            <a:xfrm>
              <a:off x="1351994" y="3006666"/>
              <a:ext cx="7813279" cy="183899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E28C2B-B28A-F654-82E4-4B17EBF530AD}"/>
                </a:ext>
              </a:extLst>
            </p:cNvPr>
            <p:cNvSpPr txBox="1"/>
            <p:nvPr/>
          </p:nvSpPr>
          <p:spPr>
            <a:xfrm>
              <a:off x="1351995" y="3372184"/>
              <a:ext cx="6322409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DefaultFeignConfig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Logger.Level feignLogLevel(){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Logger.Level.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79272F6-293C-74DB-2686-1E4EF923C4BA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0EFA8DF-0FB6-9EF3-90A1-732D51654C4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4909FAB-1106-272D-AAC9-6C3FCAEB885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7BDFA11-5FDB-0CC7-BDFE-31B5D377247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D8CF278-DDDA-A13C-1A71-9E6E4F6F247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8BFC08-419F-EAB5-6502-2525C4629DCA}"/>
              </a:ext>
            </a:extLst>
          </p:cNvPr>
          <p:cNvGrpSpPr/>
          <p:nvPr/>
        </p:nvGrpSpPr>
        <p:grpSpPr>
          <a:xfrm>
            <a:off x="1231327" y="4443505"/>
            <a:ext cx="7813279" cy="764598"/>
            <a:chOff x="1351994" y="3006666"/>
            <a:chExt cx="7813279" cy="76459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5E7F62E-FFE3-D954-E4B6-C6756943D23D}"/>
                </a:ext>
              </a:extLst>
            </p:cNvPr>
            <p:cNvSpPr/>
            <p:nvPr/>
          </p:nvSpPr>
          <p:spPr>
            <a:xfrm>
              <a:off x="1351994" y="3006666"/>
              <a:ext cx="7813279" cy="7645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DA5919-EDDF-4345-02C0-E7CD968E7764}"/>
                </a:ext>
              </a:extLst>
            </p:cNvPr>
            <p:cNvSpPr txBox="1"/>
            <p:nvPr/>
          </p:nvSpPr>
          <p:spPr>
            <a:xfrm>
              <a:off x="1351996" y="3372184"/>
              <a:ext cx="7664192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item-service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, configuration 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DefaultFeign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Config.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FE73965-C2E5-FF96-B031-B3444E91F929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7E46D48-85ED-44AF-3B3C-212C70E7B85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BAE5162-193D-205E-B879-2C3E4FCE0CA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2BD13C-0FC3-3D20-B1AC-43C19DEA8AE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505A6E4-BFA1-3FBD-58CF-8E8835F002E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A88D18-8E77-F9E5-A6E6-E636A427DB22}"/>
              </a:ext>
            </a:extLst>
          </p:cNvPr>
          <p:cNvGrpSpPr/>
          <p:nvPr/>
        </p:nvGrpSpPr>
        <p:grpSpPr>
          <a:xfrm>
            <a:off x="1231327" y="5715360"/>
            <a:ext cx="7813279" cy="764598"/>
            <a:chOff x="1351994" y="3006666"/>
            <a:chExt cx="7813279" cy="76459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AEA9DAD-00DE-8A90-637E-6487766943F7}"/>
                </a:ext>
              </a:extLst>
            </p:cNvPr>
            <p:cNvSpPr/>
            <p:nvPr/>
          </p:nvSpPr>
          <p:spPr>
            <a:xfrm>
              <a:off x="1351994" y="3006666"/>
              <a:ext cx="7813279" cy="7645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0C1D95-4157-D1B5-82FF-977BED5C4361}"/>
                </a:ext>
              </a:extLst>
            </p:cNvPr>
            <p:cNvSpPr txBox="1"/>
            <p:nvPr/>
          </p:nvSpPr>
          <p:spPr>
            <a:xfrm>
              <a:off x="1351996" y="3352306"/>
              <a:ext cx="7137418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(defaultConfiguration 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DefaultFeign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Config.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748F953-7D03-3EA8-D71F-DB86B5217D1B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6584E2-08C4-BB8C-7F6B-FE1DF96F7CF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096D233-F705-CF38-D558-0D414682EC6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A56161C-416D-3F01-4B8C-BD24B3B53A7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CF5DE18-AC66-52D2-228E-F59C35E964B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6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20000" decel="8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263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1" dur="328" accel="50000" fill="hold">
                                          <p:stCondLst>
                                            <p:cond delay="2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2" dur="658" decel="100000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3" dur="132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accel="20000" decel="8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63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2" dur="328" accel="50000" fill="hold">
                                          <p:stCondLst>
                                            <p:cond delay="2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3" dur="658" decel="100000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4" dur="132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6E4C83-2E77-BBEE-3402-8933AFE97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OpenFeign</a:t>
            </a:r>
            <a:r>
              <a:rPr lang="zh-CN" altLang="en-US"/>
              <a:t>实现远程调用？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引入</a:t>
            </a:r>
            <a:r>
              <a:rPr lang="en-US" altLang="zh-CN" sz="1400"/>
              <a:t>OpenFeign</a:t>
            </a:r>
            <a:r>
              <a:rPr lang="zh-CN" altLang="en-US" sz="1400"/>
              <a:t>和</a:t>
            </a:r>
            <a:r>
              <a:rPr lang="en-US" altLang="zh-CN" sz="1400"/>
              <a:t>SpringCloudLoadBalancer</a:t>
            </a:r>
            <a:r>
              <a:rPr lang="zh-CN" altLang="en-US" sz="1400"/>
              <a:t>依赖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@EnableFeignClients</a:t>
            </a:r>
            <a:r>
              <a:rPr lang="zh-CN" altLang="en-US" sz="1400"/>
              <a:t>注解开启</a:t>
            </a:r>
            <a:r>
              <a:rPr lang="en-US" altLang="zh-CN" sz="1400"/>
              <a:t>OpenFeign</a:t>
            </a:r>
            <a:r>
              <a:rPr lang="zh-CN" altLang="en-US" sz="1400"/>
              <a:t>功能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编写</a:t>
            </a:r>
            <a:r>
              <a:rPr lang="en-US" altLang="zh-CN" sz="1400"/>
              <a:t>FeignClient</a:t>
            </a:r>
          </a:p>
          <a:p>
            <a:pPr marL="0" indent="0">
              <a:buNone/>
            </a:pPr>
            <a:r>
              <a:rPr lang="zh-CN" altLang="en-US"/>
              <a:t>如何配置</a:t>
            </a:r>
            <a:r>
              <a:rPr lang="en-US" altLang="zh-CN"/>
              <a:t>OpenFeign</a:t>
            </a:r>
            <a:r>
              <a:rPr lang="zh-CN" altLang="en-US"/>
              <a:t>的连接池？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引入</a:t>
            </a:r>
            <a:r>
              <a:rPr lang="en-US" altLang="zh-CN" sz="1400"/>
              <a:t>http</a:t>
            </a:r>
            <a:r>
              <a:rPr lang="zh-CN" altLang="en-US" sz="1400"/>
              <a:t>客户端依赖，例如</a:t>
            </a:r>
            <a:r>
              <a:rPr lang="en-US" altLang="zh-CN" sz="1400"/>
              <a:t>OKHttp</a:t>
            </a:r>
            <a:r>
              <a:rPr lang="zh-CN" altLang="en-US" sz="1400"/>
              <a:t>、</a:t>
            </a:r>
            <a:r>
              <a:rPr lang="en-US" altLang="zh-CN" sz="1400"/>
              <a:t>HttpClient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配置</a:t>
            </a:r>
            <a:r>
              <a:rPr lang="en-US" altLang="zh-CN" sz="1400"/>
              <a:t>yaml</a:t>
            </a:r>
            <a:r>
              <a:rPr lang="zh-CN" altLang="en-US" sz="1400"/>
              <a:t>文件，打开</a:t>
            </a:r>
            <a:r>
              <a:rPr lang="en-US" altLang="zh-CN" sz="1400"/>
              <a:t>OpenFeign</a:t>
            </a:r>
            <a:r>
              <a:rPr lang="zh-CN" altLang="en-US" sz="1400"/>
              <a:t>连接池开关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OpenFeign</a:t>
            </a:r>
            <a:r>
              <a:rPr lang="zh-CN" altLang="en-US"/>
              <a:t>使用的最佳实践方式是什么？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由服务提供者编写独立</a:t>
            </a:r>
            <a:r>
              <a:rPr lang="en-US" altLang="zh-CN" sz="1400"/>
              <a:t>module</a:t>
            </a:r>
            <a:r>
              <a:rPr lang="zh-CN" altLang="en-US" sz="1400"/>
              <a:t>，将</a:t>
            </a:r>
            <a:r>
              <a:rPr lang="en-US" altLang="zh-CN" sz="1400"/>
              <a:t>FeignClient</a:t>
            </a:r>
            <a:r>
              <a:rPr lang="zh-CN" altLang="en-US" sz="1400"/>
              <a:t>及</a:t>
            </a:r>
            <a:r>
              <a:rPr lang="en-US" altLang="zh-CN" sz="1400"/>
              <a:t>DTO</a:t>
            </a:r>
            <a:r>
              <a:rPr lang="zh-CN" altLang="en-US" sz="1400"/>
              <a:t>抽取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如何配置</a:t>
            </a:r>
            <a:r>
              <a:rPr lang="en-US" altLang="zh-CN"/>
              <a:t>OpenFeign</a:t>
            </a:r>
            <a:r>
              <a:rPr lang="zh-CN" altLang="en-US"/>
              <a:t>输出日志的级别？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声明类型为</a:t>
            </a:r>
            <a:r>
              <a:rPr lang="en-US" altLang="zh-CN" sz="1400"/>
              <a:t>Logger.Level</a:t>
            </a:r>
            <a:r>
              <a:rPr lang="zh-CN" altLang="en-US" sz="1400"/>
              <a:t>的</a:t>
            </a:r>
            <a:r>
              <a:rPr lang="en-US" altLang="zh-CN" sz="1400"/>
              <a:t>Bean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@FeignClient</a:t>
            </a:r>
            <a:r>
              <a:rPr lang="zh-CN" altLang="en-US" sz="1400"/>
              <a:t>或</a:t>
            </a:r>
            <a:r>
              <a:rPr lang="en-US" altLang="zh-CN" sz="1400"/>
              <a:t>@EnableFeignClients</a:t>
            </a:r>
            <a:r>
              <a:rPr lang="zh-CN" altLang="en-US" sz="1400"/>
              <a:t>注解上使用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箭头: 右 76">
            <a:extLst>
              <a:ext uri="{FF2B5EF4-FFF2-40B4-BE49-F238E27FC236}">
                <a16:creationId xmlns:a16="http://schemas.microsoft.com/office/drawing/2014/main" id="{412B9C63-D608-D2CB-46CB-0968458575F1}"/>
              </a:ext>
            </a:extLst>
          </p:cNvPr>
          <p:cNvSpPr/>
          <p:nvPr/>
        </p:nvSpPr>
        <p:spPr>
          <a:xfrm>
            <a:off x="1230385" y="3306814"/>
            <a:ext cx="614889" cy="144208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75199D07-F462-F92F-5BFD-2EE76DAB92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9346" y="2438710"/>
            <a:ext cx="3750542" cy="3162933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334D7B-A832-5205-F4DB-578F07A65D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4761" y="1504311"/>
            <a:ext cx="10327564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4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0E8EE5E-195B-108B-B97A-D23DFA681B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6195" y="2116982"/>
            <a:ext cx="4226538" cy="3564353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1EEBD836-BE27-67D5-73EB-759F38631C84}"/>
              </a:ext>
            </a:extLst>
          </p:cNvPr>
          <p:cNvGrpSpPr/>
          <p:nvPr/>
        </p:nvGrpSpPr>
        <p:grpSpPr>
          <a:xfrm rot="900522">
            <a:off x="10159797" y="3090642"/>
            <a:ext cx="987809" cy="676715"/>
            <a:chOff x="10427502" y="2894410"/>
            <a:chExt cx="987809" cy="676715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87CCB6C2-1638-8056-967A-7BD3CBB0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0582453" y="2894410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F4C2516-481A-F3EF-5104-B84C1373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427502" y="2935365"/>
              <a:ext cx="987809" cy="594807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688909D-AE41-23FE-89BD-3846737164F2}"/>
                </a:ext>
              </a:extLst>
            </p:cNvPr>
            <p:cNvSpPr/>
            <p:nvPr/>
          </p:nvSpPr>
          <p:spPr>
            <a:xfrm>
              <a:off x="10565805" y="3112466"/>
              <a:ext cx="716280" cy="230351"/>
            </a:xfrm>
            <a:prstGeom prst="rect">
              <a:avLst/>
            </a:prstGeom>
            <a:solidFill>
              <a:srgbClr val="BF2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0F794B6-4D1E-7968-B0B4-F6413673E9BD}"/>
                </a:ext>
              </a:extLst>
            </p:cNvPr>
            <p:cNvSpPr txBox="1"/>
            <p:nvPr/>
          </p:nvSpPr>
          <p:spPr>
            <a:xfrm>
              <a:off x="10473989" y="3038053"/>
              <a:ext cx="90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个性印章" panose="02010609000101010101" pitchFamily="49" charset="-122"/>
                  <a:ea typeface="个性印章" panose="02010609000101010101" pitchFamily="49" charset="-122"/>
                </a:rPr>
                <a:t>真实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A63F142-4288-C1FF-B6B9-1261FA81B261}"/>
              </a:ext>
            </a:extLst>
          </p:cNvPr>
          <p:cNvSpPr/>
          <p:nvPr/>
        </p:nvSpPr>
        <p:spPr>
          <a:xfrm>
            <a:off x="6269933" y="3326214"/>
            <a:ext cx="614889" cy="144208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DED43B3-E008-C790-F14B-B4018908DCB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73184"/>
          <a:stretch/>
        </p:blipFill>
        <p:spPr>
          <a:xfrm>
            <a:off x="2788768" y="1548447"/>
            <a:ext cx="2769471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1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48C7-EE70-0A48-B7AE-06896E0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4" name="PA-任意多边形 75">
            <a:extLst>
              <a:ext uri="{FF2B5EF4-FFF2-40B4-BE49-F238E27FC236}">
                <a16:creationId xmlns:a16="http://schemas.microsoft.com/office/drawing/2014/main" id="{5B449608-ED3D-8B2E-7851-32B6AF859D1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9289" y="1828798"/>
            <a:ext cx="10961511" cy="3819214"/>
          </a:xfrm>
          <a:custGeom>
            <a:avLst/>
            <a:gdLst>
              <a:gd name="connsiteX0" fmla="*/ 0 w 10961511"/>
              <a:gd name="connsiteY0" fmla="*/ 3544711 h 3819214"/>
              <a:gd name="connsiteX1" fmla="*/ 1546577 w 10961511"/>
              <a:gd name="connsiteY1" fmla="*/ 3747911 h 3819214"/>
              <a:gd name="connsiteX2" fmla="*/ 2968977 w 10961511"/>
              <a:gd name="connsiteY2" fmla="*/ 2472267 h 3819214"/>
              <a:gd name="connsiteX3" fmla="*/ 4967111 w 10961511"/>
              <a:gd name="connsiteY3" fmla="*/ 2573867 h 3819214"/>
              <a:gd name="connsiteX4" fmla="*/ 6412089 w 10961511"/>
              <a:gd name="connsiteY4" fmla="*/ 1456267 h 3819214"/>
              <a:gd name="connsiteX5" fmla="*/ 8444089 w 10961511"/>
              <a:gd name="connsiteY5" fmla="*/ 1625600 h 3819214"/>
              <a:gd name="connsiteX6" fmla="*/ 9629422 w 10961511"/>
              <a:gd name="connsiteY6" fmla="*/ 598311 h 3819214"/>
              <a:gd name="connsiteX7" fmla="*/ 10961511 w 10961511"/>
              <a:gd name="connsiteY7" fmla="*/ 0 h 38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511" h="3819214">
                <a:moveTo>
                  <a:pt x="0" y="3544711"/>
                </a:moveTo>
                <a:cubicBezTo>
                  <a:pt x="525874" y="3735681"/>
                  <a:pt x="1051748" y="3926652"/>
                  <a:pt x="1546577" y="3747911"/>
                </a:cubicBezTo>
                <a:cubicBezTo>
                  <a:pt x="2041407" y="3569170"/>
                  <a:pt x="2398888" y="2667941"/>
                  <a:pt x="2968977" y="2472267"/>
                </a:cubicBezTo>
                <a:cubicBezTo>
                  <a:pt x="3539066" y="2276593"/>
                  <a:pt x="4393259" y="2743200"/>
                  <a:pt x="4967111" y="2573867"/>
                </a:cubicBezTo>
                <a:cubicBezTo>
                  <a:pt x="5540963" y="2404534"/>
                  <a:pt x="5832593" y="1614311"/>
                  <a:pt x="6412089" y="1456267"/>
                </a:cubicBezTo>
                <a:cubicBezTo>
                  <a:pt x="6991585" y="1298223"/>
                  <a:pt x="7907867" y="1768593"/>
                  <a:pt x="8444089" y="1625600"/>
                </a:cubicBezTo>
                <a:cubicBezTo>
                  <a:pt x="8980311" y="1482607"/>
                  <a:pt x="9209852" y="869244"/>
                  <a:pt x="9629422" y="598311"/>
                </a:cubicBezTo>
                <a:cubicBezTo>
                  <a:pt x="10048992" y="327378"/>
                  <a:pt x="10505251" y="163689"/>
                  <a:pt x="10961511" y="0"/>
                </a:cubicBezTo>
              </a:path>
            </a:pathLst>
          </a:custGeom>
          <a:ln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椭圆 51">
            <a:extLst>
              <a:ext uri="{FF2B5EF4-FFF2-40B4-BE49-F238E27FC236}">
                <a16:creationId xmlns:a16="http://schemas.microsoft.com/office/drawing/2014/main" id="{D69959BB-FC19-0984-9676-A8919612AA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9875" y="5498495"/>
            <a:ext cx="235980" cy="235980"/>
          </a:xfrm>
          <a:prstGeom prst="ellipse">
            <a:avLst/>
          </a:prstGeom>
          <a:solidFill>
            <a:srgbClr val="AD2B2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PA-椭圆 52">
            <a:extLst>
              <a:ext uri="{FF2B5EF4-FFF2-40B4-BE49-F238E27FC236}">
                <a16:creationId xmlns:a16="http://schemas.microsoft.com/office/drawing/2014/main" id="{B8C4F2E6-202F-F53A-E83F-025BD8BABA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22282" y="4209940"/>
            <a:ext cx="235980" cy="235980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PA-椭圆 53">
            <a:extLst>
              <a:ext uri="{FF2B5EF4-FFF2-40B4-BE49-F238E27FC236}">
                <a16:creationId xmlns:a16="http://schemas.microsoft.com/office/drawing/2014/main" id="{C7E9F420-6A94-CFC2-E815-751D5D596F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325231" y="4313423"/>
            <a:ext cx="235980" cy="235980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PA-椭圆 54">
            <a:extLst>
              <a:ext uri="{FF2B5EF4-FFF2-40B4-BE49-F238E27FC236}">
                <a16:creationId xmlns:a16="http://schemas.microsoft.com/office/drawing/2014/main" id="{66D5CC5F-5D57-6FA2-7916-206C4B6F07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56007" y="3131544"/>
            <a:ext cx="235980" cy="235980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PA-椭圆 55">
            <a:extLst>
              <a:ext uri="{FF2B5EF4-FFF2-40B4-BE49-F238E27FC236}">
                <a16:creationId xmlns:a16="http://schemas.microsoft.com/office/drawing/2014/main" id="{F736F116-CB01-7156-1C5F-7A91F5BF73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842417" y="3344946"/>
            <a:ext cx="235980" cy="235980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5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PA-椭圆 56">
            <a:extLst>
              <a:ext uri="{FF2B5EF4-FFF2-40B4-BE49-F238E27FC236}">
                <a16:creationId xmlns:a16="http://schemas.microsoft.com/office/drawing/2014/main" id="{EF3172B3-AA88-CAE7-1893-04A00E671A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131157" y="2269969"/>
            <a:ext cx="235980" cy="235980"/>
          </a:xfrm>
          <a:prstGeom prst="ellipse">
            <a:avLst/>
          </a:prstGeom>
          <a:solidFill>
            <a:schemeClr val="tx2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PA-文本框 10">
            <a:extLst>
              <a:ext uri="{FF2B5EF4-FFF2-40B4-BE49-F238E27FC236}">
                <a16:creationId xmlns:a16="http://schemas.microsoft.com/office/drawing/2014/main" id="{5B3DC20E-28FC-3A28-E7FC-45F96BA70E5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52311" y="5682259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AD2B26"/>
                </a:solidFill>
              </a:rPr>
              <a:t>day01</a:t>
            </a:r>
          </a:p>
        </p:txBody>
      </p:sp>
      <p:sp>
        <p:nvSpPr>
          <p:cNvPr id="12" name="PA-paper-plane_149444">
            <a:extLst>
              <a:ext uri="{FF2B5EF4-FFF2-40B4-BE49-F238E27FC236}">
                <a16:creationId xmlns:a16="http://schemas.microsoft.com/office/drawing/2014/main" id="{525E6E27-E17B-40AF-3EC4-0D61803DC9B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821018">
            <a:off x="221219" y="5062681"/>
            <a:ext cx="609685" cy="455434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88862 h 440259"/>
              <a:gd name="T37" fmla="*/ 88862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88862 h 440259"/>
              <a:gd name="T45" fmla="*/ 88862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88862 h 440259"/>
              <a:gd name="T53" fmla="*/ 88862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2" h="600">
                <a:moveTo>
                  <a:pt x="798" y="5"/>
                </a:moveTo>
                <a:cubicBezTo>
                  <a:pt x="795" y="2"/>
                  <a:pt x="790" y="0"/>
                  <a:pt x="786" y="1"/>
                </a:cubicBezTo>
                <a:cubicBezTo>
                  <a:pt x="785" y="1"/>
                  <a:pt x="784" y="1"/>
                  <a:pt x="783" y="1"/>
                </a:cubicBezTo>
                <a:lnTo>
                  <a:pt x="10" y="211"/>
                </a:lnTo>
                <a:cubicBezTo>
                  <a:pt x="4" y="213"/>
                  <a:pt x="0" y="218"/>
                  <a:pt x="0" y="224"/>
                </a:cubicBezTo>
                <a:cubicBezTo>
                  <a:pt x="0" y="230"/>
                  <a:pt x="4" y="235"/>
                  <a:pt x="9" y="237"/>
                </a:cubicBezTo>
                <a:lnTo>
                  <a:pt x="292" y="330"/>
                </a:lnTo>
                <a:lnTo>
                  <a:pt x="267" y="532"/>
                </a:lnTo>
                <a:cubicBezTo>
                  <a:pt x="266" y="537"/>
                  <a:pt x="269" y="543"/>
                  <a:pt x="273" y="545"/>
                </a:cubicBezTo>
                <a:cubicBezTo>
                  <a:pt x="275" y="546"/>
                  <a:pt x="278" y="547"/>
                  <a:pt x="280" y="547"/>
                </a:cubicBezTo>
                <a:cubicBezTo>
                  <a:pt x="283" y="547"/>
                  <a:pt x="286" y="546"/>
                  <a:pt x="288" y="544"/>
                </a:cubicBezTo>
                <a:lnTo>
                  <a:pt x="392" y="465"/>
                </a:lnTo>
                <a:lnTo>
                  <a:pt x="482" y="595"/>
                </a:lnTo>
                <a:cubicBezTo>
                  <a:pt x="485" y="598"/>
                  <a:pt x="489" y="600"/>
                  <a:pt x="493" y="600"/>
                </a:cubicBezTo>
                <a:cubicBezTo>
                  <a:pt x="494" y="600"/>
                  <a:pt x="494" y="600"/>
                  <a:pt x="494" y="600"/>
                </a:cubicBezTo>
                <a:cubicBezTo>
                  <a:pt x="499" y="600"/>
                  <a:pt x="503" y="597"/>
                  <a:pt x="505" y="593"/>
                </a:cubicBezTo>
                <a:lnTo>
                  <a:pt x="799" y="20"/>
                </a:lnTo>
                <a:cubicBezTo>
                  <a:pt x="802" y="15"/>
                  <a:pt x="801" y="9"/>
                  <a:pt x="798" y="5"/>
                </a:cubicBezTo>
                <a:close/>
                <a:moveTo>
                  <a:pt x="705" y="50"/>
                </a:moveTo>
                <a:lnTo>
                  <a:pt x="305" y="306"/>
                </a:lnTo>
                <a:lnTo>
                  <a:pt x="60" y="225"/>
                </a:lnTo>
                <a:lnTo>
                  <a:pt x="705" y="50"/>
                </a:lnTo>
                <a:close/>
                <a:moveTo>
                  <a:pt x="297" y="504"/>
                </a:moveTo>
                <a:lnTo>
                  <a:pt x="316" y="356"/>
                </a:lnTo>
                <a:lnTo>
                  <a:pt x="376" y="443"/>
                </a:lnTo>
                <a:lnTo>
                  <a:pt x="297" y="504"/>
                </a:lnTo>
                <a:close/>
                <a:moveTo>
                  <a:pt x="492" y="561"/>
                </a:moveTo>
                <a:lnTo>
                  <a:pt x="326" y="324"/>
                </a:lnTo>
                <a:lnTo>
                  <a:pt x="754" y="51"/>
                </a:lnTo>
                <a:lnTo>
                  <a:pt x="492" y="561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-文本框 12">
            <a:extLst>
              <a:ext uri="{FF2B5EF4-FFF2-40B4-BE49-F238E27FC236}">
                <a16:creationId xmlns:a16="http://schemas.microsoft.com/office/drawing/2014/main" id="{1B79EAAA-D5ED-A662-CF45-F467D7E9969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83448" y="3217192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3"/>
                </a:solidFill>
              </a:rPr>
              <a:t>day02</a:t>
            </a:r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D9E487F7-1704-B20C-9C7C-F41EB55ABE3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022294" y="4549403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4"/>
                </a:solidFill>
              </a:rPr>
              <a:t>day03</a:t>
            </a:r>
          </a:p>
        </p:txBody>
      </p: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829BC4EA-5B21-6930-A5F0-1FD054E12D8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568805" y="2134440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5"/>
                </a:solidFill>
              </a:rPr>
              <a:t>day04~05</a:t>
            </a: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1DB50FB0-D271-51C9-81BA-97F913D60FD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411643" y="3538976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6"/>
                </a:solidFill>
              </a:rPr>
              <a:t>day06~day07</a:t>
            </a: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364EC09C-3910-93B6-ECCE-5920F9403E0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6894" y="1230132"/>
            <a:ext cx="144450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2"/>
                </a:solidFill>
              </a:rPr>
              <a:t>day08~day09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微服务高级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7E60A-D289-AA58-6DC9-71B0493CE019}"/>
              </a:ext>
            </a:extLst>
          </p:cNvPr>
          <p:cNvSpPr txBox="1"/>
          <p:nvPr/>
        </p:nvSpPr>
        <p:spPr>
          <a:xfrm>
            <a:off x="1453665" y="602926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PA-文本框 3">
            <a:extLst>
              <a:ext uri="{FF2B5EF4-FFF2-40B4-BE49-F238E27FC236}">
                <a16:creationId xmlns:a16="http://schemas.microsoft.com/office/drawing/2014/main" id="{9D232983-9438-2D84-DA34-00963CB0156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83177" y="3583440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C518365A-A1C6-DBAB-E042-F324B78EC9E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030072" y="4936151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6">
            <a:extLst>
              <a:ext uri="{FF2B5EF4-FFF2-40B4-BE49-F238E27FC236}">
                <a16:creationId xmlns:a16="http://schemas.microsoft.com/office/drawing/2014/main" id="{4D2D625C-0E10-1D46-719F-7DDAE2CED37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591085" y="245812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PA-文本框 7">
            <a:extLst>
              <a:ext uri="{FF2B5EF4-FFF2-40B4-BE49-F238E27FC236}">
                <a16:creationId xmlns:a16="http://schemas.microsoft.com/office/drawing/2014/main" id="{1B2F0B20-8AD4-2921-AC77-04F92CC809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11643" y="3907823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PA-文本框 9">
            <a:extLst>
              <a:ext uri="{FF2B5EF4-FFF2-40B4-BE49-F238E27FC236}">
                <a16:creationId xmlns:a16="http://schemas.microsoft.com/office/drawing/2014/main" id="{820B6C02-BCB0-005B-C314-F2D96E36386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453665" y="6204672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3BE13B84-A350-9CAB-EC6E-EEB61018919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453665" y="6384960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11">
            <a:extLst>
              <a:ext uri="{FF2B5EF4-FFF2-40B4-BE49-F238E27FC236}">
                <a16:creationId xmlns:a16="http://schemas.microsoft.com/office/drawing/2014/main" id="{ABE71253-ED75-1EC9-6C01-87AAB54B182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883448" y="3757602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12">
            <a:extLst>
              <a:ext uri="{FF2B5EF4-FFF2-40B4-BE49-F238E27FC236}">
                <a16:creationId xmlns:a16="http://schemas.microsoft.com/office/drawing/2014/main" id="{51753CD0-6CBB-84F0-F447-34D94D569C3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022294" y="514108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PA-文本框 31">
            <a:extLst>
              <a:ext uri="{FF2B5EF4-FFF2-40B4-BE49-F238E27FC236}">
                <a16:creationId xmlns:a16="http://schemas.microsoft.com/office/drawing/2014/main" id="{8D7AE746-DD9C-2C1B-F002-D580138B3E6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411643" y="4115946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34">
            <a:extLst>
              <a:ext uri="{FF2B5EF4-FFF2-40B4-BE49-F238E27FC236}">
                <a16:creationId xmlns:a16="http://schemas.microsoft.com/office/drawing/2014/main" id="{56C2FA33-3665-1E0A-0A68-AD1BC947874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598863" y="2666250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id="{DDC3FE09-3C27-1A8B-7BE1-A83BE600EA7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896474" y="3942675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4">
            <a:extLst>
              <a:ext uri="{FF2B5EF4-FFF2-40B4-BE49-F238E27FC236}">
                <a16:creationId xmlns:a16="http://schemas.microsoft.com/office/drawing/2014/main" id="{83E67FE5-B6DB-F799-F866-CB36DCD895F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598863" y="2861267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31">
            <a:extLst>
              <a:ext uri="{FF2B5EF4-FFF2-40B4-BE49-F238E27FC236}">
                <a16:creationId xmlns:a16="http://schemas.microsoft.com/office/drawing/2014/main" id="{ED787E62-3AB0-9582-B0D3-98E4BA5098D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411643" y="433752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99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902 C 0.04323 0.0368 0.08685 0.06481 0.12799 0.03889 C 0.16901 0.01226 0.1987 -0.11852 0.24622 -0.14746 C 0.29349 -0.17616 0.36419 -0.10787 0.41237 -0.13311 C 0.45963 -0.15741 0.48424 -0.27292 0.53216 -0.29584 C 0.58021 -0.31875 0.65638 -0.25 0.70104 -0.2713 C 0.74544 -0.29213 0.76471 -0.38149 0.79974 -0.42107 C 0.83437 -0.46088 0.87226 -0.48449 0.91055 -0.50787 " pathEditMode="relative" rAng="0" ptsTypes="AAAAAAAA">
                                      <p:cBhvr from="" to="">
                                        <p:cTn id="9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21" y="-23843"/>
                                    </p:animMotion>
                                    <p:anim to="" calcmode="lin" valueType="num">
                                      <p:cBhvr>
                                        <p:cTn id="10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07.62151"/>
                                          </p:val>
                                        </p:tav>
                                        <p:tav tm="3263">
                                          <p:val>
                                            <p:fltVal val="107.62151"/>
                                          </p:val>
                                        </p:tav>
                                        <p:tav tm="6526">
                                          <p:val>
                                            <p:fltVal val="87.12446"/>
                                          </p:val>
                                        </p:tav>
                                        <p:tav tm="9589">
                                          <p:val>
                                            <p:fltVal val="87.12446"/>
                                          </p:val>
                                        </p:tav>
                                        <p:tav tm="12652">
                                          <p:val>
                                            <p:fltVal val="46.20811"/>
                                          </p:val>
                                        </p:tav>
                                        <p:tav tm="16442">
                                          <p:val>
                                            <p:fltVal val="46.20811"/>
                                          </p:val>
                                        </p:tav>
                                        <p:tav tm="20232">
                                          <p:val>
                                            <p:fltVal val="47.97659"/>
                                          </p:val>
                                        </p:tav>
                                        <p:tav tm="24238">
                                          <p:val>
                                            <p:fltVal val="47.97659"/>
                                          </p:val>
                                        </p:tav>
                                        <p:tav tm="28245">
                                          <p:val>
                                            <p:fltVal val="92.43933"/>
                                          </p:val>
                                        </p:tav>
                                        <p:tav tm="32248">
                                          <p:val>
                                            <p:fltVal val="92.43933"/>
                                          </p:val>
                                        </p:tav>
                                        <p:tav tm="36251">
                                          <p:val>
                                            <p:fltVal val="93.54002"/>
                                          </p:val>
                                        </p:tav>
                                        <p:tav tm="40278">
                                          <p:val>
                                            <p:fltVal val="93.54002"/>
                                          </p:val>
                                        </p:tav>
                                        <p:tav tm="44305">
                                          <p:val>
                                            <p:fltVal val="50.9718"/>
                                          </p:val>
                                        </p:tav>
                                        <p:tav tm="48020">
                                          <p:val>
                                            <p:fltVal val="50.9718"/>
                                          </p:val>
                                        </p:tav>
                                        <p:tav tm="51734">
                                          <p:val>
                                            <p:fltVal val="51.57045"/>
                                          </p:val>
                                        </p:tav>
                                        <p:tav tm="55456">
                                          <p:val>
                                            <p:fltVal val="51.57045"/>
                                          </p:val>
                                        </p:tav>
                                        <p:tav tm="59179">
                                          <p:val>
                                            <p:fltVal val="94.57023"/>
                                          </p:val>
                                        </p:tav>
                                        <p:tav tm="63322">
                                          <p:val>
                                            <p:fltVal val="94.57023"/>
                                          </p:val>
                                        </p:tav>
                                        <p:tav tm="67466">
                                          <p:val>
                                            <p:fltVal val="95.29785"/>
                                          </p:val>
                                        </p:tav>
                                        <p:tav tm="71487">
                                          <p:val>
                                            <p:fltVal val="95.29785"/>
                                          </p:val>
                                        </p:tav>
                                        <p:tav tm="75508">
                                          <p:val>
                                            <p:fltVal val="52.91767"/>
                                          </p:val>
                                        </p:tav>
                                        <p:tav tm="78727">
                                          <p:val>
                                            <p:fltVal val="52.91767"/>
                                          </p:val>
                                        </p:tav>
                                        <p:tav tm="81947">
                                          <p:val>
                                            <p:fltVal val="43.42781"/>
                                          </p:val>
                                        </p:tav>
                                        <p:tav tm="85137">
                                          <p:val>
                                            <p:fltVal val="43.42781"/>
                                          </p:val>
                                        </p:tav>
                                        <p:tav tm="88326">
                                          <p:val>
                                            <p:fltVal val="61.57602"/>
                                          </p:val>
                                        </p:tav>
                                        <p:tav tm="91261">
                                          <p:val>
                                            <p:fltVal val="61.57602"/>
                                          </p:val>
                                        </p:tav>
                                        <p:tav tm="94196">
                                          <p:val>
                                            <p:fltVal val="68.54662"/>
                                          </p:val>
                                        </p:tav>
                                        <p:tav tm="97098">
                                          <p:val>
                                            <p:fltVal val="68.54662"/>
                                          </p:val>
                                        </p:tav>
                                        <p:tav tm="100000">
                                          <p:val>
                                            <p:fltVal val="68.546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7" dur="224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8" dur="376" fill="hold">
                                          <p:stCondLst>
                                            <p:cond delay="5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8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8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055 -0.50787 L 0.80716 -0.4402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716 -0.44028 L 1.09466 -0.64931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2" grpId="1" animBg="1"/>
      <p:bldP spid="12" grpId="2" animBg="1"/>
      <p:bldP spid="12" grpId="3" animBg="1"/>
      <p:bldP spid="13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389;#76356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963;"/>
  <p:tag name="ISLIDE.VECTOR" val="#196710;#878280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963;"/>
  <p:tag name="ISLIDE.VECTOR" val="#196710;#878280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4062;#391434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10213</TotalTime>
  <Words>3941</Words>
  <Application>Microsoft Office PowerPoint</Application>
  <PresentationFormat>宽屏</PresentationFormat>
  <Paragraphs>816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66</vt:i4>
      </vt:variant>
    </vt:vector>
  </HeadingPairs>
  <TitlesOfParts>
    <vt:vector size="90" baseType="lpstr">
      <vt:lpstr>Alibaba PuHuiTi B</vt:lpstr>
      <vt:lpstr>Alibaba PuHuiTi Medium</vt:lpstr>
      <vt:lpstr>Alibaba PuHuiTi R</vt:lpstr>
      <vt:lpstr>阿里巴巴普惠体</vt:lpstr>
      <vt:lpstr>等线</vt:lpstr>
      <vt:lpstr>个性印章</vt:lpstr>
      <vt:lpstr>黑体</vt:lpstr>
      <vt:lpstr>STKaiti</vt:lpstr>
      <vt:lpstr>STKaiti</vt:lpstr>
      <vt:lpstr>Arial</vt:lpstr>
      <vt:lpstr>Calibri</vt:lpstr>
      <vt:lpstr>Courier New</vt:lpstr>
      <vt:lpstr>Open Sans</vt:lpstr>
      <vt:lpstr>Segoe UI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课程安排</vt:lpstr>
      <vt:lpstr>课程安排</vt:lpstr>
      <vt:lpstr>认识微服务</vt:lpstr>
      <vt:lpstr>PowerPoint 演示文稿</vt:lpstr>
      <vt:lpstr>单体架构</vt:lpstr>
      <vt:lpstr>PowerPoint 演示文稿</vt:lpstr>
      <vt:lpstr>微服务</vt:lpstr>
      <vt:lpstr>微服务</vt:lpstr>
      <vt:lpstr>PowerPoint 演示文稿</vt:lpstr>
      <vt:lpstr>SpringCloud</vt:lpstr>
      <vt:lpstr>SpringCloud</vt:lpstr>
      <vt:lpstr>SpringCloud</vt:lpstr>
      <vt:lpstr>微服务拆分</vt:lpstr>
      <vt:lpstr>PowerPoint 演示文稿</vt:lpstr>
      <vt:lpstr>熟悉黑马商城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服务治理</vt:lpstr>
      <vt:lpstr>服务远程调用时存在的问题</vt:lpstr>
      <vt:lpstr>PowerPoint 演示文稿</vt:lpstr>
      <vt:lpstr>注册中心原理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OpenFeign</vt:lpstr>
      <vt:lpstr>PowerPoint 演示文稿</vt:lpstr>
      <vt:lpstr>快速入门</vt:lpstr>
      <vt:lpstr>快速入门</vt:lpstr>
      <vt:lpstr>快速入门</vt:lpstr>
      <vt:lpstr>快速入门</vt:lpstr>
      <vt:lpstr>快速入门</vt:lpstr>
      <vt:lpstr>快速入门</vt:lpstr>
      <vt:lpstr>PowerPoint 演示文稿</vt:lpstr>
      <vt:lpstr>PowerPoint 演示文稿</vt:lpstr>
      <vt:lpstr>连接池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317</cp:revision>
  <dcterms:created xsi:type="dcterms:W3CDTF">2023-05-27T00:48:17Z</dcterms:created>
  <dcterms:modified xsi:type="dcterms:W3CDTF">2023-10-10T12:38:18Z</dcterms:modified>
</cp:coreProperties>
</file>