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64"/>
  </p:notesMasterIdLst>
  <p:sldIdLst>
    <p:sldId id="256" r:id="rId8"/>
    <p:sldId id="778" r:id="rId9"/>
    <p:sldId id="795" r:id="rId10"/>
    <p:sldId id="927" r:id="rId11"/>
    <p:sldId id="265" r:id="rId12"/>
    <p:sldId id="266" r:id="rId13"/>
    <p:sldId id="881" r:id="rId14"/>
    <p:sldId id="885" r:id="rId15"/>
    <p:sldId id="882" r:id="rId16"/>
    <p:sldId id="664" r:id="rId17"/>
    <p:sldId id="886" r:id="rId18"/>
    <p:sldId id="887" r:id="rId19"/>
    <p:sldId id="888" r:id="rId20"/>
    <p:sldId id="889" r:id="rId21"/>
    <p:sldId id="884" r:id="rId22"/>
    <p:sldId id="890" r:id="rId23"/>
    <p:sldId id="847" r:id="rId24"/>
    <p:sldId id="896" r:id="rId25"/>
    <p:sldId id="848" r:id="rId26"/>
    <p:sldId id="897" r:id="rId27"/>
    <p:sldId id="891" r:id="rId28"/>
    <p:sldId id="850" r:id="rId29"/>
    <p:sldId id="892" r:id="rId30"/>
    <p:sldId id="893" r:id="rId31"/>
    <p:sldId id="901" r:id="rId32"/>
    <p:sldId id="894" r:id="rId33"/>
    <p:sldId id="895" r:id="rId34"/>
    <p:sldId id="902" r:id="rId35"/>
    <p:sldId id="564" r:id="rId36"/>
    <p:sldId id="565" r:id="rId37"/>
    <p:sldId id="898" r:id="rId38"/>
    <p:sldId id="899" r:id="rId39"/>
    <p:sldId id="903" r:id="rId40"/>
    <p:sldId id="904" r:id="rId41"/>
    <p:sldId id="855" r:id="rId42"/>
    <p:sldId id="909" r:id="rId43"/>
    <p:sldId id="910" r:id="rId44"/>
    <p:sldId id="906" r:id="rId45"/>
    <p:sldId id="912" r:id="rId46"/>
    <p:sldId id="486" r:id="rId47"/>
    <p:sldId id="488" r:id="rId48"/>
    <p:sldId id="913" r:id="rId49"/>
    <p:sldId id="914" r:id="rId50"/>
    <p:sldId id="915" r:id="rId51"/>
    <p:sldId id="916" r:id="rId52"/>
    <p:sldId id="923" r:id="rId53"/>
    <p:sldId id="924" r:id="rId54"/>
    <p:sldId id="917" r:id="rId55"/>
    <p:sldId id="918" r:id="rId56"/>
    <p:sldId id="503" r:id="rId57"/>
    <p:sldId id="504" r:id="rId58"/>
    <p:sldId id="919" r:id="rId59"/>
    <p:sldId id="920" r:id="rId60"/>
    <p:sldId id="509" r:id="rId61"/>
    <p:sldId id="928" r:id="rId62"/>
    <p:sldId id="925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BF9"/>
    <a:srgbClr val="F5FAF2"/>
    <a:srgbClr val="AD2B26"/>
    <a:srgbClr val="3C3D3F"/>
    <a:srgbClr val="1C8E1C"/>
    <a:srgbClr val="213856"/>
    <a:srgbClr val="E7E7E7"/>
    <a:srgbClr val="000080"/>
    <a:srgbClr val="000000"/>
    <a:srgbClr val="F6F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95599" autoAdjust="0"/>
  </p:normalViewPr>
  <p:slideViewPr>
    <p:cSldViewPr snapToGrid="0">
      <p:cViewPr>
        <p:scale>
          <a:sx n="50" d="100"/>
          <a:sy n="50" d="100"/>
        </p:scale>
        <p:origin x="1409" y="77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80451-B4EF-48D6-AD16-1AD169AFA287}" type="datetimeFigureOut">
              <a:rPr lang="zh-CN" altLang="en-US" smtClean="0"/>
              <a:t>2024-03-04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8712B-B60B-4676-A47B-239F630CE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231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比如查询购物车时，需要查询商品信息。购物车列表查询成功，但是在查询商品时，出现了故障。难道因为这个原因就直接保存，告诉用户查询购物车失败？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155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24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067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effectLst/>
              </a:rPr>
              <a:t>注意，这里勾选的是并发线程数限制，也就是说这个查询功能最多使用</a:t>
            </a:r>
            <a:r>
              <a:rPr lang="en-US" altLang="zh-CN">
                <a:effectLst/>
              </a:rPr>
              <a:t>5</a:t>
            </a:r>
            <a:r>
              <a:rPr lang="zh-CN" altLang="en-US">
                <a:effectLst/>
              </a:rPr>
              <a:t>个线程，而不是</a:t>
            </a:r>
            <a:r>
              <a:rPr lang="en-US" altLang="zh-CN">
                <a:effectLst/>
              </a:rPr>
              <a:t>5QPS</a:t>
            </a:r>
            <a:r>
              <a:rPr lang="zh-CN" altLang="en-US">
                <a:effectLst/>
              </a:rPr>
              <a:t>。如果查询商品的接口每秒处理</a:t>
            </a:r>
            <a:r>
              <a:rPr lang="en-US" altLang="zh-CN">
                <a:effectLst/>
              </a:rPr>
              <a:t>2</a:t>
            </a:r>
            <a:r>
              <a:rPr lang="zh-CN" altLang="en-US">
                <a:effectLst/>
              </a:rPr>
              <a:t>个请求，则</a:t>
            </a:r>
            <a:r>
              <a:rPr lang="en-US" altLang="zh-CN">
                <a:effectLst/>
              </a:rPr>
              <a:t>5</a:t>
            </a:r>
            <a:r>
              <a:rPr lang="zh-CN" altLang="en-US">
                <a:effectLst/>
              </a:rPr>
              <a:t>个线程的实际</a:t>
            </a:r>
            <a:r>
              <a:rPr lang="en-US" altLang="zh-CN">
                <a:effectLst/>
              </a:rPr>
              <a:t>QPS</a:t>
            </a:r>
            <a:r>
              <a:rPr lang="zh-CN" altLang="en-US">
                <a:effectLst/>
              </a:rPr>
              <a:t>在</a:t>
            </a:r>
            <a:r>
              <a:rPr lang="en-US" altLang="zh-CN">
                <a:effectLst/>
              </a:rPr>
              <a:t>10</a:t>
            </a:r>
            <a:r>
              <a:rPr lang="zh-CN" altLang="en-US">
                <a:effectLst/>
              </a:rPr>
              <a:t>左右，而超出的请求自然会被拒绝。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215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42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6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208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468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11" r:id="rId9"/>
    <p:sldLayoutId id="2147483703" r:id="rId10"/>
    <p:sldLayoutId id="2147483709" r:id="rId11"/>
    <p:sldLayoutId id="2147483704" r:id="rId12"/>
    <p:sldLayoutId id="2147483681" r:id="rId13"/>
    <p:sldLayoutId id="2147483693" r:id="rId14"/>
    <p:sldLayoutId id="2147483710" r:id="rId15"/>
    <p:sldLayoutId id="2147483706" r:id="rId16"/>
    <p:sldLayoutId id="2147483713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entinelguard.io/zh-cn/index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4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" Type="http://schemas.openxmlformats.org/officeDocument/2006/relationships/tags" Target="../tags/tag13.xml"/><Relationship Id="rId21" Type="http://schemas.openxmlformats.org/officeDocument/2006/relationships/slideLayout" Target="../slideLayouts/slideLayout14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tags" Target="../tags/tag30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10" Type="http://schemas.openxmlformats.org/officeDocument/2006/relationships/tags" Target="../tags/tag20.xml"/><Relationship Id="rId19" Type="http://schemas.openxmlformats.org/officeDocument/2006/relationships/tags" Target="../tags/tag29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Relationship Id="rId22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eata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26" Type="http://schemas.openxmlformats.org/officeDocument/2006/relationships/slideLayout" Target="../slideLayouts/slideLayout14.xml"/><Relationship Id="rId3" Type="http://schemas.openxmlformats.org/officeDocument/2006/relationships/tags" Target="../tags/tag33.xml"/><Relationship Id="rId21" Type="http://schemas.openxmlformats.org/officeDocument/2006/relationships/tags" Target="../tags/tag51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5" Type="http://schemas.openxmlformats.org/officeDocument/2006/relationships/tags" Target="../tags/tag55.xml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0" Type="http://schemas.openxmlformats.org/officeDocument/2006/relationships/tags" Target="../tags/tag50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tags" Target="../tags/tag54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tags" Target="../tags/tag53.xml"/><Relationship Id="rId10" Type="http://schemas.openxmlformats.org/officeDocument/2006/relationships/tags" Target="../tags/tag40.xml"/><Relationship Id="rId19" Type="http://schemas.openxmlformats.org/officeDocument/2006/relationships/tags" Target="../tags/tag49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tags" Target="../tags/tag52.xml"/><Relationship Id="rId27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CD8A7-CB0E-5E22-AF90-4BA4C5C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服务保护和分布式事务</a:t>
            </a:r>
          </a:p>
        </p:txBody>
      </p:sp>
    </p:spTree>
    <p:extLst>
      <p:ext uri="{BB962C8B-B14F-4D97-AF65-F5344CB8AC3E}">
        <p14:creationId xmlns:p14="http://schemas.microsoft.com/office/powerpoint/2010/main" val="255098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服务保护方案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zh-CN" altLang="en-US"/>
              <a:t>请求限流：限制访问微服务的请求的并发量，避免服务因流量激增出现故障。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2807A1-E321-EFEF-9FA5-91C5B6E0DE38}"/>
              </a:ext>
            </a:extLst>
          </p:cNvPr>
          <p:cNvSpPr txBox="1"/>
          <p:nvPr/>
        </p:nvSpPr>
        <p:spPr>
          <a:xfrm>
            <a:off x="2256972" y="1060390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 - </a:t>
            </a: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请求限流</a:t>
            </a:r>
            <a:endParaRPr lang="zh-CN" altLang="en-US" sz="2000" dirty="0">
              <a:solidFill>
                <a:srgbClr val="AD2B2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9E3177-CA54-70E2-DE29-65C7EDA985AF}"/>
              </a:ext>
            </a:extLst>
          </p:cNvPr>
          <p:cNvGrpSpPr/>
          <p:nvPr/>
        </p:nvGrpSpPr>
        <p:grpSpPr>
          <a:xfrm>
            <a:off x="2965622" y="2486174"/>
            <a:ext cx="2076948" cy="1885652"/>
            <a:chOff x="3067291" y="4490977"/>
            <a:chExt cx="2076948" cy="1885652"/>
          </a:xfrm>
        </p:grpSpPr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687E86C9-7F1C-6EC8-E866-6A2EF8FBB834}"/>
                </a:ext>
              </a:extLst>
            </p:cNvPr>
            <p:cNvSpPr/>
            <p:nvPr/>
          </p:nvSpPr>
          <p:spPr>
            <a:xfrm>
              <a:off x="3507128" y="4490978"/>
              <a:ext cx="1637111" cy="1885651"/>
            </a:xfrm>
            <a:custGeom>
              <a:avLst/>
              <a:gdLst>
                <a:gd name="connsiteX0" fmla="*/ 0 w 1637111"/>
                <a:gd name="connsiteY0" fmla="*/ 0 h 1885651"/>
                <a:gd name="connsiteX1" fmla="*/ 1504710 w 1637111"/>
                <a:gd name="connsiteY1" fmla="*/ 396522 h 1885651"/>
                <a:gd name="connsiteX2" fmla="*/ 1504710 w 1637111"/>
                <a:gd name="connsiteY2" fmla="*/ 399239 h 1885651"/>
                <a:gd name="connsiteX3" fmla="*/ 1519276 w 1637111"/>
                <a:gd name="connsiteY3" fmla="*/ 404711 h 1885651"/>
                <a:gd name="connsiteX4" fmla="*/ 1637111 w 1637111"/>
                <a:gd name="connsiteY4" fmla="*/ 943401 h 1885651"/>
                <a:gd name="connsiteX5" fmla="*/ 1519276 w 1637111"/>
                <a:gd name="connsiteY5" fmla="*/ 1482092 h 1885651"/>
                <a:gd name="connsiteX6" fmla="*/ 1504710 w 1637111"/>
                <a:gd name="connsiteY6" fmla="*/ 1487563 h 1885651"/>
                <a:gd name="connsiteX7" fmla="*/ 1504710 w 1637111"/>
                <a:gd name="connsiteY7" fmla="*/ 1489130 h 1885651"/>
                <a:gd name="connsiteX8" fmla="*/ 1490734 w 1637111"/>
                <a:gd name="connsiteY8" fmla="*/ 1492813 h 1885651"/>
                <a:gd name="connsiteX9" fmla="*/ 1489534 w 1637111"/>
                <a:gd name="connsiteY9" fmla="*/ 1493263 h 1885651"/>
                <a:gd name="connsiteX10" fmla="*/ 1489324 w 1637111"/>
                <a:gd name="connsiteY10" fmla="*/ 1493184 h 1885651"/>
                <a:gd name="connsiteX11" fmla="*/ 0 w 1637111"/>
                <a:gd name="connsiteY11" fmla="*/ 1885651 h 188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7111" h="1885651">
                  <a:moveTo>
                    <a:pt x="0" y="0"/>
                  </a:moveTo>
                  <a:lnTo>
                    <a:pt x="1504710" y="396522"/>
                  </a:lnTo>
                  <a:lnTo>
                    <a:pt x="1504710" y="399239"/>
                  </a:lnTo>
                  <a:lnTo>
                    <a:pt x="1519276" y="404711"/>
                  </a:lnTo>
                  <a:cubicBezTo>
                    <a:pt x="1586525" y="455983"/>
                    <a:pt x="1637111" y="677681"/>
                    <a:pt x="1637111" y="943401"/>
                  </a:cubicBezTo>
                  <a:cubicBezTo>
                    <a:pt x="1637111" y="1209121"/>
                    <a:pt x="1586525" y="1430819"/>
                    <a:pt x="1519276" y="1482092"/>
                  </a:cubicBezTo>
                  <a:lnTo>
                    <a:pt x="1504710" y="1487563"/>
                  </a:lnTo>
                  <a:lnTo>
                    <a:pt x="1504710" y="1489130"/>
                  </a:lnTo>
                  <a:lnTo>
                    <a:pt x="1490734" y="1492813"/>
                  </a:lnTo>
                  <a:lnTo>
                    <a:pt x="1489534" y="1493263"/>
                  </a:lnTo>
                  <a:lnTo>
                    <a:pt x="1489324" y="1493184"/>
                  </a:lnTo>
                  <a:lnTo>
                    <a:pt x="0" y="188565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0000" bIns="45720" rtlCol="0" anchor="ctr">
              <a:noAutofit/>
            </a:bodyPr>
            <a:lstStyle/>
            <a:p>
              <a:pPr algn="ctr"/>
              <a:r>
                <a:rPr lang="zh-CN" altLang="en-US" sz="1600"/>
                <a:t>    限流器</a:t>
              </a: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A9F7B91-ECAF-2167-AB64-09C5838CD0B2}"/>
                </a:ext>
              </a:extLst>
            </p:cNvPr>
            <p:cNvSpPr/>
            <p:nvPr/>
          </p:nvSpPr>
          <p:spPr>
            <a:xfrm>
              <a:off x="3067291" y="4490977"/>
              <a:ext cx="868101" cy="1885651"/>
            </a:xfrm>
            <a:prstGeom prst="ellipse">
              <a:avLst/>
            </a:prstGeom>
            <a:gradFill flip="none" rotWithShape="1">
              <a:gsLst>
                <a:gs pos="45000">
                  <a:srgbClr val="213856">
                    <a:alpha val="95000"/>
                  </a:srgbClr>
                </a:gs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0" scaled="0"/>
              <a:tileRect/>
            </a:gradFill>
            <a:ln w="22225">
              <a:noFill/>
            </a:ln>
            <a:effectLst>
              <a:innerShdw blurRad="317500" dist="330200" dir="2700000">
                <a:prstClr val="black">
                  <a:alpha val="3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CD8A98E4-BBC9-BEF0-600B-E94016D210BD}"/>
              </a:ext>
            </a:extLst>
          </p:cNvPr>
          <p:cNvSpPr/>
          <p:nvPr/>
        </p:nvSpPr>
        <p:spPr>
          <a:xfrm>
            <a:off x="2501942" y="3026048"/>
            <a:ext cx="750040" cy="289797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请求</a:t>
            </a:r>
          </a:p>
        </p:txBody>
      </p:sp>
      <p:sp>
        <p:nvSpPr>
          <p:cNvPr id="29" name="平行四边形 28">
            <a:extLst>
              <a:ext uri="{FF2B5EF4-FFF2-40B4-BE49-F238E27FC236}">
                <a16:creationId xmlns:a16="http://schemas.microsoft.com/office/drawing/2014/main" id="{2C06B85A-A60E-E561-91A0-70D7C382BB1E}"/>
              </a:ext>
            </a:extLst>
          </p:cNvPr>
          <p:cNvSpPr/>
          <p:nvPr/>
        </p:nvSpPr>
        <p:spPr>
          <a:xfrm>
            <a:off x="2780891" y="3409139"/>
            <a:ext cx="750040" cy="289797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请求</a:t>
            </a:r>
          </a:p>
        </p:txBody>
      </p:sp>
      <p:sp>
        <p:nvSpPr>
          <p:cNvPr id="30" name="平行四边形 29">
            <a:extLst>
              <a:ext uri="{FF2B5EF4-FFF2-40B4-BE49-F238E27FC236}">
                <a16:creationId xmlns:a16="http://schemas.microsoft.com/office/drawing/2014/main" id="{3A0C10F2-DA87-A172-F69F-7C4D00F56B7C}"/>
              </a:ext>
            </a:extLst>
          </p:cNvPr>
          <p:cNvSpPr/>
          <p:nvPr/>
        </p:nvSpPr>
        <p:spPr>
          <a:xfrm>
            <a:off x="2432107" y="3794321"/>
            <a:ext cx="750040" cy="289797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请求</a:t>
            </a:r>
          </a:p>
        </p:txBody>
      </p:sp>
      <p:sp>
        <p:nvSpPr>
          <p:cNvPr id="31" name="平行四边形 30">
            <a:extLst>
              <a:ext uri="{FF2B5EF4-FFF2-40B4-BE49-F238E27FC236}">
                <a16:creationId xmlns:a16="http://schemas.microsoft.com/office/drawing/2014/main" id="{724540E3-4B65-75CF-D483-160BB6BD3618}"/>
              </a:ext>
            </a:extLst>
          </p:cNvPr>
          <p:cNvSpPr/>
          <p:nvPr/>
        </p:nvSpPr>
        <p:spPr>
          <a:xfrm>
            <a:off x="2713951" y="2684312"/>
            <a:ext cx="441960" cy="204996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6DB9193B-F71F-A7C2-C63B-BAA45C61BF91}"/>
              </a:ext>
            </a:extLst>
          </p:cNvPr>
          <p:cNvSpPr/>
          <p:nvPr/>
        </p:nvSpPr>
        <p:spPr>
          <a:xfrm>
            <a:off x="2062972" y="2504436"/>
            <a:ext cx="441960" cy="204996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平行四边形 36">
            <a:extLst>
              <a:ext uri="{FF2B5EF4-FFF2-40B4-BE49-F238E27FC236}">
                <a16:creationId xmlns:a16="http://schemas.microsoft.com/office/drawing/2014/main" id="{A9EAD397-A3C2-CFD6-371B-DB4477F802CD}"/>
              </a:ext>
            </a:extLst>
          </p:cNvPr>
          <p:cNvSpPr/>
          <p:nvPr/>
        </p:nvSpPr>
        <p:spPr>
          <a:xfrm>
            <a:off x="2062972" y="2776558"/>
            <a:ext cx="441960" cy="204996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平行四边形 37">
            <a:extLst>
              <a:ext uri="{FF2B5EF4-FFF2-40B4-BE49-F238E27FC236}">
                <a16:creationId xmlns:a16="http://schemas.microsoft.com/office/drawing/2014/main" id="{CF593ADC-5ACC-EE9B-3ADB-A3DC1D17403A}"/>
              </a:ext>
            </a:extLst>
          </p:cNvPr>
          <p:cNvSpPr/>
          <p:nvPr/>
        </p:nvSpPr>
        <p:spPr>
          <a:xfrm>
            <a:off x="2139461" y="3404116"/>
            <a:ext cx="441960" cy="204996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9" name="平行四边形 38">
            <a:extLst>
              <a:ext uri="{FF2B5EF4-FFF2-40B4-BE49-F238E27FC236}">
                <a16:creationId xmlns:a16="http://schemas.microsoft.com/office/drawing/2014/main" id="{9241CDE5-2B7E-C8FE-A02F-0B16B6387E9C}"/>
              </a:ext>
            </a:extLst>
          </p:cNvPr>
          <p:cNvSpPr/>
          <p:nvPr/>
        </p:nvSpPr>
        <p:spPr>
          <a:xfrm>
            <a:off x="1754219" y="3116409"/>
            <a:ext cx="441960" cy="204996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0" name="平行四边形 39">
            <a:extLst>
              <a:ext uri="{FF2B5EF4-FFF2-40B4-BE49-F238E27FC236}">
                <a16:creationId xmlns:a16="http://schemas.microsoft.com/office/drawing/2014/main" id="{54E5125C-2951-31A2-4573-CF00F7834720}"/>
              </a:ext>
            </a:extLst>
          </p:cNvPr>
          <p:cNvSpPr/>
          <p:nvPr/>
        </p:nvSpPr>
        <p:spPr>
          <a:xfrm>
            <a:off x="1812862" y="3788823"/>
            <a:ext cx="441960" cy="204996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1" name="平行四边形 40">
            <a:extLst>
              <a:ext uri="{FF2B5EF4-FFF2-40B4-BE49-F238E27FC236}">
                <a16:creationId xmlns:a16="http://schemas.microsoft.com/office/drawing/2014/main" id="{E0BFA078-E8CC-FF9F-BD7D-DA841D31C196}"/>
              </a:ext>
            </a:extLst>
          </p:cNvPr>
          <p:cNvSpPr/>
          <p:nvPr/>
        </p:nvSpPr>
        <p:spPr>
          <a:xfrm>
            <a:off x="1959185" y="4121755"/>
            <a:ext cx="441960" cy="204996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2" name="平行四边形 41">
            <a:extLst>
              <a:ext uri="{FF2B5EF4-FFF2-40B4-BE49-F238E27FC236}">
                <a16:creationId xmlns:a16="http://schemas.microsoft.com/office/drawing/2014/main" id="{C4B22223-7767-8E3A-7682-B3C5BC63FD1E}"/>
              </a:ext>
            </a:extLst>
          </p:cNvPr>
          <p:cNvSpPr/>
          <p:nvPr/>
        </p:nvSpPr>
        <p:spPr>
          <a:xfrm>
            <a:off x="1408619" y="3472708"/>
            <a:ext cx="441960" cy="204996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3" name="平行四边形 42">
            <a:extLst>
              <a:ext uri="{FF2B5EF4-FFF2-40B4-BE49-F238E27FC236}">
                <a16:creationId xmlns:a16="http://schemas.microsoft.com/office/drawing/2014/main" id="{CF24BA06-A640-723A-B046-671BE77A8460}"/>
              </a:ext>
            </a:extLst>
          </p:cNvPr>
          <p:cNvSpPr/>
          <p:nvPr/>
        </p:nvSpPr>
        <p:spPr>
          <a:xfrm>
            <a:off x="1469096" y="2758116"/>
            <a:ext cx="441960" cy="204996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4" name="平行四边形 43">
            <a:extLst>
              <a:ext uri="{FF2B5EF4-FFF2-40B4-BE49-F238E27FC236}">
                <a16:creationId xmlns:a16="http://schemas.microsoft.com/office/drawing/2014/main" id="{005997D2-EE6F-A36E-8CA5-38BE0065E3A7}"/>
              </a:ext>
            </a:extLst>
          </p:cNvPr>
          <p:cNvSpPr/>
          <p:nvPr/>
        </p:nvSpPr>
        <p:spPr>
          <a:xfrm>
            <a:off x="1621238" y="2346299"/>
            <a:ext cx="441960" cy="204996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5" name="平行四边形 44">
            <a:extLst>
              <a:ext uri="{FF2B5EF4-FFF2-40B4-BE49-F238E27FC236}">
                <a16:creationId xmlns:a16="http://schemas.microsoft.com/office/drawing/2014/main" id="{65E6841B-0BA3-266A-3237-2F9C64138CE2}"/>
              </a:ext>
            </a:extLst>
          </p:cNvPr>
          <p:cNvSpPr/>
          <p:nvPr/>
        </p:nvSpPr>
        <p:spPr>
          <a:xfrm>
            <a:off x="1248116" y="3089563"/>
            <a:ext cx="441960" cy="204996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6" name="平行四边形 45">
            <a:extLst>
              <a:ext uri="{FF2B5EF4-FFF2-40B4-BE49-F238E27FC236}">
                <a16:creationId xmlns:a16="http://schemas.microsoft.com/office/drawing/2014/main" id="{C7BA902C-8BF4-D6A1-C02E-42B8F0FE4CC0}"/>
              </a:ext>
            </a:extLst>
          </p:cNvPr>
          <p:cNvSpPr/>
          <p:nvPr/>
        </p:nvSpPr>
        <p:spPr>
          <a:xfrm>
            <a:off x="1234663" y="3847518"/>
            <a:ext cx="441960" cy="204996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7" name="平行四边形 46">
            <a:extLst>
              <a:ext uri="{FF2B5EF4-FFF2-40B4-BE49-F238E27FC236}">
                <a16:creationId xmlns:a16="http://schemas.microsoft.com/office/drawing/2014/main" id="{BCBAD718-376C-2B7B-F9C1-6F6CD0793C64}"/>
              </a:ext>
            </a:extLst>
          </p:cNvPr>
          <p:cNvSpPr/>
          <p:nvPr/>
        </p:nvSpPr>
        <p:spPr>
          <a:xfrm>
            <a:off x="1372158" y="4230663"/>
            <a:ext cx="441960" cy="204996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8" name="平行四边形 47">
            <a:extLst>
              <a:ext uri="{FF2B5EF4-FFF2-40B4-BE49-F238E27FC236}">
                <a16:creationId xmlns:a16="http://schemas.microsoft.com/office/drawing/2014/main" id="{3B21DEF5-49D5-7A40-F9FF-FB3703B2450B}"/>
              </a:ext>
            </a:extLst>
          </p:cNvPr>
          <p:cNvSpPr/>
          <p:nvPr/>
        </p:nvSpPr>
        <p:spPr>
          <a:xfrm>
            <a:off x="2591069" y="4199946"/>
            <a:ext cx="441960" cy="204996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9" name="平行四边形 48">
            <a:extLst>
              <a:ext uri="{FF2B5EF4-FFF2-40B4-BE49-F238E27FC236}">
                <a16:creationId xmlns:a16="http://schemas.microsoft.com/office/drawing/2014/main" id="{7B095029-668D-93CB-DE14-2E610BCEE493}"/>
              </a:ext>
            </a:extLst>
          </p:cNvPr>
          <p:cNvSpPr/>
          <p:nvPr/>
        </p:nvSpPr>
        <p:spPr>
          <a:xfrm>
            <a:off x="3965030" y="3213347"/>
            <a:ext cx="441960" cy="204996"/>
          </a:xfrm>
          <a:prstGeom prst="parallelogram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0" name="平行四边形 49">
            <a:extLst>
              <a:ext uri="{FF2B5EF4-FFF2-40B4-BE49-F238E27FC236}">
                <a16:creationId xmlns:a16="http://schemas.microsoft.com/office/drawing/2014/main" id="{2E39042C-0424-CE3A-A70A-9EBAD9BC230A}"/>
              </a:ext>
            </a:extLst>
          </p:cNvPr>
          <p:cNvSpPr/>
          <p:nvPr/>
        </p:nvSpPr>
        <p:spPr>
          <a:xfrm>
            <a:off x="3959790" y="3517997"/>
            <a:ext cx="441960" cy="204996"/>
          </a:xfrm>
          <a:prstGeom prst="parallelogram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1" name="平行四边形 50">
            <a:extLst>
              <a:ext uri="{FF2B5EF4-FFF2-40B4-BE49-F238E27FC236}">
                <a16:creationId xmlns:a16="http://schemas.microsoft.com/office/drawing/2014/main" id="{D238A4E7-734D-6AFD-2E39-43FFC85910F6}"/>
              </a:ext>
            </a:extLst>
          </p:cNvPr>
          <p:cNvSpPr/>
          <p:nvPr/>
        </p:nvSpPr>
        <p:spPr>
          <a:xfrm>
            <a:off x="4528910" y="3213347"/>
            <a:ext cx="441960" cy="204996"/>
          </a:xfrm>
          <a:prstGeom prst="parallelogram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2" name="平行四边形 51">
            <a:extLst>
              <a:ext uri="{FF2B5EF4-FFF2-40B4-BE49-F238E27FC236}">
                <a16:creationId xmlns:a16="http://schemas.microsoft.com/office/drawing/2014/main" id="{A562830D-ACE0-491A-3CA6-23A315E7466E}"/>
              </a:ext>
            </a:extLst>
          </p:cNvPr>
          <p:cNvSpPr/>
          <p:nvPr/>
        </p:nvSpPr>
        <p:spPr>
          <a:xfrm>
            <a:off x="4523670" y="3517997"/>
            <a:ext cx="441960" cy="204996"/>
          </a:xfrm>
          <a:prstGeom prst="parallelogram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3" name="平行四边形 52">
            <a:extLst>
              <a:ext uri="{FF2B5EF4-FFF2-40B4-BE49-F238E27FC236}">
                <a16:creationId xmlns:a16="http://schemas.microsoft.com/office/drawing/2014/main" id="{17E71FC9-85F2-AE40-1C33-1D3861F9DBB6}"/>
              </a:ext>
            </a:extLst>
          </p:cNvPr>
          <p:cNvSpPr/>
          <p:nvPr/>
        </p:nvSpPr>
        <p:spPr>
          <a:xfrm>
            <a:off x="3396519" y="3213347"/>
            <a:ext cx="441960" cy="204996"/>
          </a:xfrm>
          <a:prstGeom prst="parallelogram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4" name="平行四边形 53">
            <a:extLst>
              <a:ext uri="{FF2B5EF4-FFF2-40B4-BE49-F238E27FC236}">
                <a16:creationId xmlns:a16="http://schemas.microsoft.com/office/drawing/2014/main" id="{11B8285F-DB3D-4E19-90D0-DBF369E29C3D}"/>
              </a:ext>
            </a:extLst>
          </p:cNvPr>
          <p:cNvSpPr/>
          <p:nvPr/>
        </p:nvSpPr>
        <p:spPr>
          <a:xfrm>
            <a:off x="3391279" y="3517997"/>
            <a:ext cx="441960" cy="204996"/>
          </a:xfrm>
          <a:prstGeom prst="parallelogram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EC50320C-AF98-3D51-5C26-D5A3773D8435}"/>
              </a:ext>
            </a:extLst>
          </p:cNvPr>
          <p:cNvSpPr/>
          <p:nvPr/>
        </p:nvSpPr>
        <p:spPr>
          <a:xfrm>
            <a:off x="7535868" y="2700626"/>
            <a:ext cx="2586749" cy="147254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受保护的服务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A656917-5426-6620-CF3D-F26F5FBCBBFF}"/>
              </a:ext>
            </a:extLst>
          </p:cNvPr>
          <p:cNvCxnSpPr/>
          <p:nvPr/>
        </p:nvCxnSpPr>
        <p:spPr>
          <a:xfrm flipV="1">
            <a:off x="1469096" y="5095875"/>
            <a:ext cx="0" cy="1323975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B04CE2A-63E9-F01B-3A15-3A573938B94B}"/>
              </a:ext>
            </a:extLst>
          </p:cNvPr>
          <p:cNvCxnSpPr>
            <a:cxnSpLocks/>
          </p:cNvCxnSpPr>
          <p:nvPr/>
        </p:nvCxnSpPr>
        <p:spPr>
          <a:xfrm>
            <a:off x="1469096" y="6419850"/>
            <a:ext cx="2598576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B00E747-22BA-CEEE-2262-203D335FEEF7}"/>
              </a:ext>
            </a:extLst>
          </p:cNvPr>
          <p:cNvSpPr txBox="1"/>
          <p:nvPr/>
        </p:nvSpPr>
        <p:spPr>
          <a:xfrm>
            <a:off x="1043980" y="5044176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QPS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3A8F8C-062A-7845-1AAE-BF1065336904}"/>
              </a:ext>
            </a:extLst>
          </p:cNvPr>
          <p:cNvSpPr txBox="1"/>
          <p:nvPr/>
        </p:nvSpPr>
        <p:spPr>
          <a:xfrm>
            <a:off x="4009817" y="629289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time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BD74DF79-9219-E055-E3EF-DF17466D7D6D}"/>
              </a:ext>
            </a:extLst>
          </p:cNvPr>
          <p:cNvSpPr/>
          <p:nvPr/>
        </p:nvSpPr>
        <p:spPr>
          <a:xfrm>
            <a:off x="1474054" y="5427498"/>
            <a:ext cx="1931404" cy="737001"/>
          </a:xfrm>
          <a:custGeom>
            <a:avLst/>
            <a:gdLst>
              <a:gd name="connsiteX0" fmla="*/ 0 w 1690914"/>
              <a:gd name="connsiteY0" fmla="*/ 472559 h 737001"/>
              <a:gd name="connsiteX1" fmla="*/ 377371 w 1690914"/>
              <a:gd name="connsiteY1" fmla="*/ 704788 h 737001"/>
              <a:gd name="connsiteX2" fmla="*/ 653143 w 1690914"/>
              <a:gd name="connsiteY2" fmla="*/ 283873 h 737001"/>
              <a:gd name="connsiteX3" fmla="*/ 1124857 w 1690914"/>
              <a:gd name="connsiteY3" fmla="*/ 733816 h 737001"/>
              <a:gd name="connsiteX4" fmla="*/ 1262743 w 1690914"/>
              <a:gd name="connsiteY4" fmla="*/ 845 h 737001"/>
              <a:gd name="connsiteX5" fmla="*/ 1444171 w 1690914"/>
              <a:gd name="connsiteY5" fmla="*/ 588673 h 737001"/>
              <a:gd name="connsiteX6" fmla="*/ 1690914 w 1690914"/>
              <a:gd name="connsiteY6" fmla="*/ 661245 h 73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0914" h="737001">
                <a:moveTo>
                  <a:pt x="0" y="472559"/>
                </a:moveTo>
                <a:cubicBezTo>
                  <a:pt x="134257" y="604397"/>
                  <a:pt x="268514" y="736236"/>
                  <a:pt x="377371" y="704788"/>
                </a:cubicBezTo>
                <a:cubicBezTo>
                  <a:pt x="486228" y="673340"/>
                  <a:pt x="528562" y="279035"/>
                  <a:pt x="653143" y="283873"/>
                </a:cubicBezTo>
                <a:cubicBezTo>
                  <a:pt x="777724" y="288711"/>
                  <a:pt x="1023257" y="780987"/>
                  <a:pt x="1124857" y="733816"/>
                </a:cubicBezTo>
                <a:cubicBezTo>
                  <a:pt x="1226457" y="686645"/>
                  <a:pt x="1209524" y="25035"/>
                  <a:pt x="1262743" y="845"/>
                </a:cubicBezTo>
                <a:cubicBezTo>
                  <a:pt x="1315962" y="-23345"/>
                  <a:pt x="1372809" y="478606"/>
                  <a:pt x="1444171" y="588673"/>
                </a:cubicBezTo>
                <a:cubicBezTo>
                  <a:pt x="1515533" y="698740"/>
                  <a:pt x="1603223" y="679992"/>
                  <a:pt x="1690914" y="661245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-右箭头 15">
            <a:extLst>
              <a:ext uri="{FF2B5EF4-FFF2-40B4-BE49-F238E27FC236}">
                <a16:creationId xmlns:a16="http://schemas.microsoft.com/office/drawing/2014/main" id="{EF57F198-F8F6-945F-2BA5-5FFED60F005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170074" y="5617029"/>
            <a:ext cx="617284" cy="547470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PA-组合 22">
            <a:extLst>
              <a:ext uri="{FF2B5EF4-FFF2-40B4-BE49-F238E27FC236}">
                <a16:creationId xmlns:a16="http://schemas.microsoft.com/office/drawing/2014/main" id="{D8265EE8-9AA2-0DC6-A771-E001C9A98A2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275526" y="5044176"/>
            <a:ext cx="3471104" cy="1502632"/>
            <a:chOff x="6275526" y="5044176"/>
            <a:chExt cx="3471104" cy="1502632"/>
          </a:xfrm>
        </p:grpSpPr>
        <p:cxnSp>
          <p:nvCxnSpPr>
            <p:cNvPr id="19" name="PA-StraightArrowConnector 18">
              <a:extLst>
                <a:ext uri="{FF2B5EF4-FFF2-40B4-BE49-F238E27FC236}">
                  <a16:creationId xmlns:a16="http://schemas.microsoft.com/office/drawing/2014/main" id="{E6590AD2-D4FD-360A-E6B5-2C7E2A415357}"/>
                </a:ext>
              </a:extLst>
            </p:cNvPr>
            <p:cNvCxnSpPr/>
            <p:nvPr>
              <p:custDataLst>
                <p:tags r:id="rId3"/>
              </p:custDataLst>
            </p:nvPr>
          </p:nvCxnSpPr>
          <p:spPr>
            <a:xfrm flipV="1">
              <a:off x="6700642" y="5095875"/>
              <a:ext cx="0" cy="1323975"/>
            </a:xfrm>
            <a:prstGeom prst="straightConnector1">
              <a:avLst/>
            </a:prstGeom>
            <a:ln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PA-StraightArrowConnector 19">
              <a:extLst>
                <a:ext uri="{FF2B5EF4-FFF2-40B4-BE49-F238E27FC236}">
                  <a16:creationId xmlns:a16="http://schemas.microsoft.com/office/drawing/2014/main" id="{A074118B-4952-4968-C3E3-19B4D9F6E094}"/>
                </a:ext>
              </a:extLst>
            </p:cNvPr>
            <p:cNvCxnSpPr>
              <a:cxnSpLocks/>
            </p:cNvCxnSpPr>
            <p:nvPr>
              <p:custDataLst>
                <p:tags r:id="rId4"/>
              </p:custDataLst>
            </p:nvPr>
          </p:nvCxnSpPr>
          <p:spPr>
            <a:xfrm>
              <a:off x="6700642" y="6419850"/>
              <a:ext cx="2598576" cy="0"/>
            </a:xfrm>
            <a:prstGeom prst="straightConnector1">
              <a:avLst/>
            </a:prstGeom>
            <a:ln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PA-文本框 20">
              <a:extLst>
                <a:ext uri="{FF2B5EF4-FFF2-40B4-BE49-F238E27FC236}">
                  <a16:creationId xmlns:a16="http://schemas.microsoft.com/office/drawing/2014/main" id="{24F323E1-B188-6334-8454-1A7C6AB6EC28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6275526" y="5044176"/>
              <a:ext cx="4251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QPS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PA-文本框 21">
              <a:extLst>
                <a:ext uri="{FF2B5EF4-FFF2-40B4-BE49-F238E27FC236}">
                  <a16:creationId xmlns:a16="http://schemas.microsoft.com/office/drawing/2014/main" id="{1852837F-7CDD-7298-8FCB-8E2C75730228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9241363" y="6292892"/>
              <a:ext cx="5052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time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B425386-083B-BA3B-2833-87EB80C3DD45}"/>
              </a:ext>
            </a:extLst>
          </p:cNvPr>
          <p:cNvSpPr/>
          <p:nvPr/>
        </p:nvSpPr>
        <p:spPr>
          <a:xfrm>
            <a:off x="6708161" y="5954835"/>
            <a:ext cx="2466575" cy="84815"/>
          </a:xfrm>
          <a:custGeom>
            <a:avLst/>
            <a:gdLst>
              <a:gd name="connsiteX0" fmla="*/ 0 w 2466575"/>
              <a:gd name="connsiteY0" fmla="*/ 15659 h 84815"/>
              <a:gd name="connsiteX1" fmla="*/ 514831 w 2466575"/>
              <a:gd name="connsiteY1" fmla="*/ 84815 h 84815"/>
              <a:gd name="connsiteX2" fmla="*/ 1252498 w 2466575"/>
              <a:gd name="connsiteY2" fmla="*/ 15659 h 84815"/>
              <a:gd name="connsiteX3" fmla="*/ 1874905 w 2466575"/>
              <a:gd name="connsiteY3" fmla="*/ 291 h 84815"/>
              <a:gd name="connsiteX4" fmla="*/ 2466575 w 2466575"/>
              <a:gd name="connsiteY4" fmla="*/ 23343 h 8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575" h="84815">
                <a:moveTo>
                  <a:pt x="0" y="15659"/>
                </a:moveTo>
                <a:cubicBezTo>
                  <a:pt x="153040" y="50237"/>
                  <a:pt x="306081" y="84815"/>
                  <a:pt x="514831" y="84815"/>
                </a:cubicBezTo>
                <a:cubicBezTo>
                  <a:pt x="723581" y="84815"/>
                  <a:pt x="1025819" y="29746"/>
                  <a:pt x="1252498" y="15659"/>
                </a:cubicBezTo>
                <a:cubicBezTo>
                  <a:pt x="1479177" y="1572"/>
                  <a:pt x="1672559" y="-990"/>
                  <a:pt x="1874905" y="291"/>
                </a:cubicBezTo>
                <a:cubicBezTo>
                  <a:pt x="2077251" y="1572"/>
                  <a:pt x="2271913" y="12457"/>
                  <a:pt x="2466575" y="23343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339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9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3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-3.33333E-6 L 0.17839 -0.00301 " pathEditMode="relative" rAng="0" ptsTypes="AA">
                                      <p:cBhvr>
                                        <p:cTn id="89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19" y="-16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0833E-6 2.22222E-6 L 0.17644 -0.00162 " pathEditMode="relative" rAng="0" ptsTypes="AA">
                                      <p:cBhvr>
                                        <p:cTn id="94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5" y="-9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-3.33333E-6 L 0.17096 0.00023 " pathEditMode="relative" rAng="0" ptsTypes="AA">
                                      <p:cBhvr>
                                        <p:cTn id="99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45833E-6 2.22222E-6 L 0.17135 -0.00162 " pathEditMode="relative" rAng="0" ptsTypes="AA">
                                      <p:cBhvr>
                                        <p:cTn id="10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68" y="-9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79167E-6 -3.33333E-6 L 0.16381 0.00023 " pathEditMode="relative" rAng="0" ptsTypes="AA">
                                      <p:cBhvr>
                                        <p:cTn id="10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90" y="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2.22222E-6 L 0.1642 -0.00162 " pathEditMode="relative" rAng="0" ptsTypes="AA">
                                      <p:cBhvr>
                                        <p:cTn id="11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"/>
                            </p:stCondLst>
                            <p:childTnLst>
                              <p:par>
                                <p:cTn id="1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de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12" grpId="0"/>
      <p:bldP spid="13" grpId="0"/>
      <p:bldP spid="14" grpId="0" animBg="1"/>
      <p:bldP spid="16" grpId="2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服务保护方案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zh-CN" altLang="en-US"/>
              <a:t>线程隔离：也叫做舱壁模式，模拟船舱隔板的防水原理。通过限定每个业务能使用的线程数量而将故障业务隔离，避免故障扩散。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2807A1-E321-EFEF-9FA5-91C5B6E0DE38}"/>
              </a:ext>
            </a:extLst>
          </p:cNvPr>
          <p:cNvSpPr txBox="1"/>
          <p:nvPr/>
        </p:nvSpPr>
        <p:spPr>
          <a:xfrm>
            <a:off x="2256972" y="1060390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 - </a:t>
            </a: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线程隔离</a:t>
            </a:r>
            <a:endParaRPr lang="zh-CN" altLang="en-US" sz="2000" dirty="0">
              <a:solidFill>
                <a:srgbClr val="AD2B2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8A4833C-D0E8-02D6-1C66-C00957073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66" y="3339742"/>
            <a:ext cx="4643120" cy="15850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CEF07F8E-DB06-AA59-716B-40B849901B3B}"/>
              </a:ext>
            </a:extLst>
          </p:cNvPr>
          <p:cNvSpPr/>
          <p:nvPr/>
        </p:nvSpPr>
        <p:spPr>
          <a:xfrm>
            <a:off x="6918960" y="3562611"/>
            <a:ext cx="1069524" cy="11786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85E665F-C110-9413-748E-19124946767E}"/>
              </a:ext>
            </a:extLst>
          </p:cNvPr>
          <p:cNvSpPr/>
          <p:nvPr/>
        </p:nvSpPr>
        <p:spPr>
          <a:xfrm>
            <a:off x="9975432" y="2883436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D8B16B2-74AA-7A95-B80D-DBABFBBE18C5}"/>
              </a:ext>
            </a:extLst>
          </p:cNvPr>
          <p:cNvSpPr/>
          <p:nvPr/>
        </p:nvSpPr>
        <p:spPr>
          <a:xfrm>
            <a:off x="9975432" y="4443390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311C17A-B8ED-AC42-3232-2CC92B212DCC}"/>
              </a:ext>
            </a:extLst>
          </p:cNvPr>
          <p:cNvSpPr/>
          <p:nvPr/>
        </p:nvSpPr>
        <p:spPr>
          <a:xfrm>
            <a:off x="9975431" y="4446451"/>
            <a:ext cx="1069525" cy="95677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B553D58-9DFD-1F27-D4C3-45E1804A9616}"/>
              </a:ext>
            </a:extLst>
          </p:cNvPr>
          <p:cNvSpPr/>
          <p:nvPr/>
        </p:nvSpPr>
        <p:spPr>
          <a:xfrm>
            <a:off x="7077802" y="3665756"/>
            <a:ext cx="751840" cy="406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业务</a:t>
            </a:r>
            <a:r>
              <a:rPr lang="en-US" altLang="zh-CN" sz="1000" dirty="0"/>
              <a:t>1</a:t>
            </a:r>
          </a:p>
          <a:p>
            <a:pPr algn="ctr"/>
            <a:r>
              <a:rPr lang="zh-CN" altLang="en-US" sz="1000"/>
              <a:t>线程</a:t>
            </a:r>
            <a:r>
              <a:rPr lang="en-US" altLang="zh-CN" sz="1000" dirty="0"/>
              <a:t>:10</a:t>
            </a:r>
            <a:endParaRPr lang="zh-CN" altLang="en-US" sz="10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9F01ED2-80FF-53AB-5F50-535BE2CB7208}"/>
              </a:ext>
            </a:extLst>
          </p:cNvPr>
          <p:cNvSpPr/>
          <p:nvPr/>
        </p:nvSpPr>
        <p:spPr>
          <a:xfrm>
            <a:off x="7077802" y="4215093"/>
            <a:ext cx="751840" cy="406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业务</a:t>
            </a:r>
            <a:r>
              <a:rPr lang="en-US" altLang="zh-CN" sz="1000" dirty="0"/>
              <a:t>2</a:t>
            </a:r>
          </a:p>
          <a:p>
            <a:pPr algn="ctr"/>
            <a:r>
              <a:rPr lang="zh-CN" altLang="en-US" sz="1000"/>
              <a:t>线程</a:t>
            </a:r>
            <a:r>
              <a:rPr lang="en-US" altLang="zh-CN" sz="1000"/>
              <a:t>:4</a:t>
            </a:r>
            <a:endParaRPr lang="zh-CN" altLang="en-US" sz="100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A932830-7941-A9DF-0E39-ECD6E501DCA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255026" y="3868956"/>
            <a:ext cx="822776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E3070F3-E430-0F82-7B76-1177BCE2FE1E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7829642" y="3364886"/>
            <a:ext cx="2145790" cy="50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!!dzj1">
            <a:extLst>
              <a:ext uri="{FF2B5EF4-FFF2-40B4-BE49-F238E27FC236}">
                <a16:creationId xmlns:a16="http://schemas.microsoft.com/office/drawing/2014/main" id="{A60BC5DA-6089-4A3B-BC67-B28925DDA367}"/>
              </a:ext>
            </a:extLst>
          </p:cNvPr>
          <p:cNvCxnSpPr>
            <a:cxnSpLocks/>
          </p:cNvCxnSpPr>
          <p:nvPr/>
        </p:nvCxnSpPr>
        <p:spPr>
          <a:xfrm>
            <a:off x="6255026" y="4272297"/>
            <a:ext cx="822776" cy="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!!czj1">
            <a:extLst>
              <a:ext uri="{FF2B5EF4-FFF2-40B4-BE49-F238E27FC236}">
                <a16:creationId xmlns:a16="http://schemas.microsoft.com/office/drawing/2014/main" id="{0AA07AED-39AE-2320-4378-897A007A393B}"/>
              </a:ext>
            </a:extLst>
          </p:cNvPr>
          <p:cNvCxnSpPr>
            <a:cxnSpLocks/>
          </p:cNvCxnSpPr>
          <p:nvPr/>
        </p:nvCxnSpPr>
        <p:spPr>
          <a:xfrm>
            <a:off x="7829642" y="4272297"/>
            <a:ext cx="2145789" cy="46892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!!dzj2">
            <a:extLst>
              <a:ext uri="{FF2B5EF4-FFF2-40B4-BE49-F238E27FC236}">
                <a16:creationId xmlns:a16="http://schemas.microsoft.com/office/drawing/2014/main" id="{31D2609E-3042-11CA-0F1A-5DDBECDA7FDA}"/>
              </a:ext>
            </a:extLst>
          </p:cNvPr>
          <p:cNvCxnSpPr>
            <a:cxnSpLocks/>
          </p:cNvCxnSpPr>
          <p:nvPr/>
        </p:nvCxnSpPr>
        <p:spPr>
          <a:xfrm>
            <a:off x="6255026" y="4348063"/>
            <a:ext cx="822776" cy="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!!dzj3">
            <a:extLst>
              <a:ext uri="{FF2B5EF4-FFF2-40B4-BE49-F238E27FC236}">
                <a16:creationId xmlns:a16="http://schemas.microsoft.com/office/drawing/2014/main" id="{3A3F5509-DD46-0E5D-3388-E97C7E23C957}"/>
              </a:ext>
            </a:extLst>
          </p:cNvPr>
          <p:cNvCxnSpPr>
            <a:cxnSpLocks/>
          </p:cNvCxnSpPr>
          <p:nvPr/>
        </p:nvCxnSpPr>
        <p:spPr>
          <a:xfrm>
            <a:off x="6255026" y="4423829"/>
            <a:ext cx="822776" cy="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455775B-A9BD-845C-4184-BB02D71EDEE1}"/>
              </a:ext>
            </a:extLst>
          </p:cNvPr>
          <p:cNvCxnSpPr>
            <a:cxnSpLocks/>
          </p:cNvCxnSpPr>
          <p:nvPr/>
        </p:nvCxnSpPr>
        <p:spPr>
          <a:xfrm>
            <a:off x="6255026" y="4499595"/>
            <a:ext cx="822776" cy="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!!czj2">
            <a:extLst>
              <a:ext uri="{FF2B5EF4-FFF2-40B4-BE49-F238E27FC236}">
                <a16:creationId xmlns:a16="http://schemas.microsoft.com/office/drawing/2014/main" id="{491AE241-38A7-A66F-6344-D656BD0A44B8}"/>
              </a:ext>
            </a:extLst>
          </p:cNvPr>
          <p:cNvCxnSpPr>
            <a:cxnSpLocks/>
          </p:cNvCxnSpPr>
          <p:nvPr/>
        </p:nvCxnSpPr>
        <p:spPr>
          <a:xfrm>
            <a:off x="7826271" y="4347569"/>
            <a:ext cx="2145789" cy="46892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!!czj3">
            <a:extLst>
              <a:ext uri="{FF2B5EF4-FFF2-40B4-BE49-F238E27FC236}">
                <a16:creationId xmlns:a16="http://schemas.microsoft.com/office/drawing/2014/main" id="{26E0913C-9661-F480-E55F-C3D2D41CACB0}"/>
              </a:ext>
            </a:extLst>
          </p:cNvPr>
          <p:cNvCxnSpPr>
            <a:cxnSpLocks/>
          </p:cNvCxnSpPr>
          <p:nvPr/>
        </p:nvCxnSpPr>
        <p:spPr>
          <a:xfrm>
            <a:off x="7822900" y="4422841"/>
            <a:ext cx="2145789" cy="46892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3DAD86E-5E05-97C1-5C3A-BC09F3FA33C9}"/>
              </a:ext>
            </a:extLst>
          </p:cNvPr>
          <p:cNvCxnSpPr>
            <a:cxnSpLocks/>
          </p:cNvCxnSpPr>
          <p:nvPr/>
        </p:nvCxnSpPr>
        <p:spPr>
          <a:xfrm>
            <a:off x="7819529" y="4498113"/>
            <a:ext cx="2145789" cy="46892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069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9" grpId="0" animBg="1"/>
      <p:bldP spid="11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服务保护方案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zh-CN" altLang="en-US"/>
              <a:t>快速失败：给业务编写一个调用失败时的处理的逻辑，称为</a:t>
            </a:r>
            <a:r>
              <a:rPr lang="en-US" altLang="zh-CN"/>
              <a:t>fallback</a:t>
            </a:r>
            <a:r>
              <a:rPr lang="zh-CN" altLang="en-US"/>
              <a:t>。当调用出现故障（比如无线程可用）时，按照失败处理逻辑执行业务并返回，而不是直接抛出异常。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2807A1-E321-EFEF-9FA5-91C5B6E0DE38}"/>
              </a:ext>
            </a:extLst>
          </p:cNvPr>
          <p:cNvSpPr txBox="1"/>
          <p:nvPr/>
        </p:nvSpPr>
        <p:spPr>
          <a:xfrm>
            <a:off x="2256972" y="1060390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 - </a:t>
            </a: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失败处理</a:t>
            </a:r>
            <a:endParaRPr lang="zh-CN" altLang="en-US" sz="2000" dirty="0">
              <a:solidFill>
                <a:srgbClr val="AD2B2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F066201-674B-54FD-B6EA-B233C1A7A609}"/>
              </a:ext>
            </a:extLst>
          </p:cNvPr>
          <p:cNvSpPr/>
          <p:nvPr/>
        </p:nvSpPr>
        <p:spPr>
          <a:xfrm>
            <a:off x="4360689" y="3562611"/>
            <a:ext cx="1069524" cy="11786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99D31BB-B2AB-9067-B439-EA9CA3A85D98}"/>
              </a:ext>
            </a:extLst>
          </p:cNvPr>
          <p:cNvSpPr/>
          <p:nvPr/>
        </p:nvSpPr>
        <p:spPr>
          <a:xfrm>
            <a:off x="7417161" y="2883436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90DC08F-FC68-6CDD-1466-90D8A1C49A86}"/>
              </a:ext>
            </a:extLst>
          </p:cNvPr>
          <p:cNvSpPr/>
          <p:nvPr/>
        </p:nvSpPr>
        <p:spPr>
          <a:xfrm>
            <a:off x="7417161" y="4443390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3452C06-6FA2-9CF4-C210-BADBE93A7054}"/>
              </a:ext>
            </a:extLst>
          </p:cNvPr>
          <p:cNvSpPr/>
          <p:nvPr/>
        </p:nvSpPr>
        <p:spPr>
          <a:xfrm>
            <a:off x="7417160" y="4446451"/>
            <a:ext cx="1069525" cy="95677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A50982B-4D71-EC46-F994-53D8B37CFFFA}"/>
              </a:ext>
            </a:extLst>
          </p:cNvPr>
          <p:cNvSpPr/>
          <p:nvPr/>
        </p:nvSpPr>
        <p:spPr>
          <a:xfrm>
            <a:off x="4519531" y="3741956"/>
            <a:ext cx="751840" cy="406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业务</a:t>
            </a:r>
            <a:r>
              <a:rPr lang="en-US" altLang="zh-CN" sz="1000" dirty="0"/>
              <a:t>1</a:t>
            </a:r>
          </a:p>
          <a:p>
            <a:pPr algn="ctr"/>
            <a:r>
              <a:rPr lang="zh-CN" altLang="en-US" sz="1000"/>
              <a:t>线程</a:t>
            </a:r>
            <a:r>
              <a:rPr lang="en-US" altLang="zh-CN" sz="1000" dirty="0"/>
              <a:t>:10</a:t>
            </a:r>
            <a:endParaRPr lang="zh-CN" altLang="en-US" sz="100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626C388-22F2-A53C-E577-1230BEA725E1}"/>
              </a:ext>
            </a:extLst>
          </p:cNvPr>
          <p:cNvSpPr/>
          <p:nvPr/>
        </p:nvSpPr>
        <p:spPr>
          <a:xfrm>
            <a:off x="4519531" y="4215093"/>
            <a:ext cx="751840" cy="406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业务</a:t>
            </a:r>
            <a:r>
              <a:rPr lang="en-US" altLang="zh-CN" sz="1000" dirty="0"/>
              <a:t>2</a:t>
            </a:r>
          </a:p>
          <a:p>
            <a:pPr algn="ctr"/>
            <a:r>
              <a:rPr lang="zh-CN" altLang="en-US" sz="1000"/>
              <a:t>线程</a:t>
            </a:r>
            <a:r>
              <a:rPr lang="en-US" altLang="zh-CN" sz="1000"/>
              <a:t>:4</a:t>
            </a:r>
            <a:endParaRPr lang="zh-CN" altLang="en-US" sz="10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93C831D-0035-BD85-B756-D61BEF0222E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696755" y="3945156"/>
            <a:ext cx="822776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5860243-17A1-EA3F-FAE9-228D83E5120A}"/>
              </a:ext>
            </a:extLst>
          </p:cNvPr>
          <p:cNvCxnSpPr>
            <a:stCxn id="14" idx="3"/>
            <a:endCxn id="7" idx="1"/>
          </p:cNvCxnSpPr>
          <p:nvPr/>
        </p:nvCxnSpPr>
        <p:spPr>
          <a:xfrm flipV="1">
            <a:off x="5271371" y="3364886"/>
            <a:ext cx="2145790" cy="58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24A329F-56E4-586D-471D-468BB1C1062F}"/>
              </a:ext>
            </a:extLst>
          </p:cNvPr>
          <p:cNvCxnSpPr>
            <a:cxnSpLocks/>
          </p:cNvCxnSpPr>
          <p:nvPr/>
        </p:nvCxnSpPr>
        <p:spPr>
          <a:xfrm>
            <a:off x="3696755" y="4272297"/>
            <a:ext cx="822776" cy="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1E74DF9-7235-2039-FB37-2722CF77AFC5}"/>
              </a:ext>
            </a:extLst>
          </p:cNvPr>
          <p:cNvCxnSpPr>
            <a:cxnSpLocks/>
          </p:cNvCxnSpPr>
          <p:nvPr/>
        </p:nvCxnSpPr>
        <p:spPr>
          <a:xfrm>
            <a:off x="3696755" y="4348063"/>
            <a:ext cx="822776" cy="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C4F3D36-1A57-2741-F6D2-1A124F1BE1AB}"/>
              </a:ext>
            </a:extLst>
          </p:cNvPr>
          <p:cNvCxnSpPr>
            <a:cxnSpLocks/>
          </p:cNvCxnSpPr>
          <p:nvPr/>
        </p:nvCxnSpPr>
        <p:spPr>
          <a:xfrm>
            <a:off x="3696755" y="4423829"/>
            <a:ext cx="822776" cy="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4534D18-D2BB-4B8B-6066-A9D6DF5F2341}"/>
              </a:ext>
            </a:extLst>
          </p:cNvPr>
          <p:cNvCxnSpPr>
            <a:cxnSpLocks/>
          </p:cNvCxnSpPr>
          <p:nvPr/>
        </p:nvCxnSpPr>
        <p:spPr>
          <a:xfrm>
            <a:off x="3696755" y="4499595"/>
            <a:ext cx="822776" cy="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6E3626C-2A5E-23BE-5024-91514EDFBDCA}"/>
              </a:ext>
            </a:extLst>
          </p:cNvPr>
          <p:cNvSpPr/>
          <p:nvPr/>
        </p:nvSpPr>
        <p:spPr>
          <a:xfrm>
            <a:off x="4471253" y="5011160"/>
            <a:ext cx="848395" cy="406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2">
                    <a:lumMod val="75000"/>
                  </a:schemeClr>
                </a:solidFill>
              </a:rPr>
              <a:t>业务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  <a:p>
            <a:pPr algn="ctr"/>
            <a:r>
              <a:rPr lang="en-US" altLang="zh-CN" sz="1000">
                <a:solidFill>
                  <a:schemeClr val="accent2">
                    <a:lumMod val="75000"/>
                  </a:schemeClr>
                </a:solidFill>
              </a:rPr>
              <a:t>fallback</a:t>
            </a:r>
            <a:endParaRPr lang="zh-CN" altLang="en-US" sz="10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2DF1B72-E12E-CCF6-F204-8D99F475F1F2}"/>
              </a:ext>
            </a:extLst>
          </p:cNvPr>
          <p:cNvCxnSpPr>
            <a:cxnSpLocks/>
          </p:cNvCxnSpPr>
          <p:nvPr/>
        </p:nvCxnSpPr>
        <p:spPr>
          <a:xfrm>
            <a:off x="3696755" y="4578112"/>
            <a:ext cx="822776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556151C-5F96-1E28-C4D3-9E16009E437A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>
            <a:off x="4895451" y="4621493"/>
            <a:ext cx="0" cy="38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25C6C9D-0FFD-F038-BE2E-5CB05C2D3928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869204" y="5214360"/>
            <a:ext cx="1602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9A41B72C-DF72-9A61-A930-944FB51F8DC4}"/>
              </a:ext>
            </a:extLst>
          </p:cNvPr>
          <p:cNvCxnSpPr>
            <a:cxnSpLocks/>
          </p:cNvCxnSpPr>
          <p:nvPr/>
        </p:nvCxnSpPr>
        <p:spPr>
          <a:xfrm>
            <a:off x="5267267" y="4272297"/>
            <a:ext cx="2145789" cy="46892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DB49644-D57A-CC32-097C-0B024A6E2504}"/>
              </a:ext>
            </a:extLst>
          </p:cNvPr>
          <p:cNvCxnSpPr>
            <a:cxnSpLocks/>
          </p:cNvCxnSpPr>
          <p:nvPr/>
        </p:nvCxnSpPr>
        <p:spPr>
          <a:xfrm>
            <a:off x="5263896" y="4347569"/>
            <a:ext cx="2145789" cy="46892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D1F8364-5EB8-5161-3CA5-70A5F17CD060}"/>
              </a:ext>
            </a:extLst>
          </p:cNvPr>
          <p:cNvCxnSpPr>
            <a:cxnSpLocks/>
          </p:cNvCxnSpPr>
          <p:nvPr/>
        </p:nvCxnSpPr>
        <p:spPr>
          <a:xfrm>
            <a:off x="5262446" y="4422841"/>
            <a:ext cx="2145789" cy="46892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278FD47-9D6B-B5E8-529B-75DB6B9960DF}"/>
              </a:ext>
            </a:extLst>
          </p:cNvPr>
          <p:cNvCxnSpPr>
            <a:cxnSpLocks/>
          </p:cNvCxnSpPr>
          <p:nvPr/>
        </p:nvCxnSpPr>
        <p:spPr>
          <a:xfrm>
            <a:off x="5259075" y="4498113"/>
            <a:ext cx="2145789" cy="46892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799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服务保护方案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zh-CN" altLang="en-US"/>
              <a:t>服务熔断：由</a:t>
            </a:r>
            <a:r>
              <a:rPr lang="zh-CN" altLang="en-US" b="1"/>
              <a:t>断路器</a:t>
            </a:r>
            <a:r>
              <a:rPr lang="zh-CN" altLang="en-US"/>
              <a:t>统计请求的异常比例或慢调用比例，如果超出阈值则会</a:t>
            </a:r>
            <a:r>
              <a:rPr lang="zh-CN" altLang="en-US" b="1"/>
              <a:t>熔断</a:t>
            </a:r>
            <a:r>
              <a:rPr lang="zh-CN" altLang="en-US"/>
              <a:t>该业务，则拦截该接口的请求。</a:t>
            </a:r>
            <a:endParaRPr lang="en-US" altLang="zh-CN"/>
          </a:p>
          <a:p>
            <a:r>
              <a:rPr lang="zh-CN" altLang="en-US"/>
              <a:t>熔断期间，所有请求快速失败，全都走</a:t>
            </a:r>
            <a:r>
              <a:rPr lang="en-US" altLang="zh-CN"/>
              <a:t>fallback</a:t>
            </a:r>
            <a:r>
              <a:rPr lang="zh-CN" altLang="en-US"/>
              <a:t>逻辑。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2807A1-E321-EFEF-9FA5-91C5B6E0DE38}"/>
              </a:ext>
            </a:extLst>
          </p:cNvPr>
          <p:cNvSpPr txBox="1"/>
          <p:nvPr/>
        </p:nvSpPr>
        <p:spPr>
          <a:xfrm>
            <a:off x="2256972" y="1060390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 - </a:t>
            </a: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服务熔断</a:t>
            </a:r>
            <a:endParaRPr lang="zh-CN" altLang="en-US" sz="2000" dirty="0">
              <a:solidFill>
                <a:srgbClr val="AD2B2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F066201-674B-54FD-B6EA-B233C1A7A609}"/>
              </a:ext>
            </a:extLst>
          </p:cNvPr>
          <p:cNvSpPr/>
          <p:nvPr/>
        </p:nvSpPr>
        <p:spPr>
          <a:xfrm>
            <a:off x="4360689" y="3562611"/>
            <a:ext cx="1069524" cy="11786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99D31BB-B2AB-9067-B439-EA9CA3A85D98}"/>
              </a:ext>
            </a:extLst>
          </p:cNvPr>
          <p:cNvSpPr/>
          <p:nvPr/>
        </p:nvSpPr>
        <p:spPr>
          <a:xfrm>
            <a:off x="7417161" y="2883436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90DC08F-FC68-6CDD-1466-90D8A1C49A86}"/>
              </a:ext>
            </a:extLst>
          </p:cNvPr>
          <p:cNvSpPr/>
          <p:nvPr/>
        </p:nvSpPr>
        <p:spPr>
          <a:xfrm>
            <a:off x="7417161" y="4443390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3452C06-6FA2-9CF4-C210-BADBE93A7054}"/>
              </a:ext>
            </a:extLst>
          </p:cNvPr>
          <p:cNvSpPr/>
          <p:nvPr/>
        </p:nvSpPr>
        <p:spPr>
          <a:xfrm>
            <a:off x="7417160" y="4446451"/>
            <a:ext cx="1069525" cy="95677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A50982B-4D71-EC46-F994-53D8B37CFFFA}"/>
              </a:ext>
            </a:extLst>
          </p:cNvPr>
          <p:cNvSpPr/>
          <p:nvPr/>
        </p:nvSpPr>
        <p:spPr>
          <a:xfrm>
            <a:off x="4519531" y="3665756"/>
            <a:ext cx="751840" cy="406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业务</a:t>
            </a:r>
            <a:r>
              <a:rPr lang="en-US" altLang="zh-CN" sz="1000" dirty="0"/>
              <a:t>1</a:t>
            </a:r>
          </a:p>
          <a:p>
            <a:pPr algn="ctr"/>
            <a:r>
              <a:rPr lang="zh-CN" altLang="en-US" sz="1000"/>
              <a:t>线程</a:t>
            </a:r>
            <a:r>
              <a:rPr lang="en-US" altLang="zh-CN" sz="1000" dirty="0"/>
              <a:t>:10</a:t>
            </a:r>
            <a:endParaRPr lang="zh-CN" altLang="en-US" sz="100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626C388-22F2-A53C-E577-1230BEA725E1}"/>
              </a:ext>
            </a:extLst>
          </p:cNvPr>
          <p:cNvSpPr/>
          <p:nvPr/>
        </p:nvSpPr>
        <p:spPr>
          <a:xfrm>
            <a:off x="4519531" y="4215093"/>
            <a:ext cx="751840" cy="406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业务</a:t>
            </a:r>
            <a:r>
              <a:rPr lang="en-US" altLang="zh-CN" sz="1000" dirty="0"/>
              <a:t>2</a:t>
            </a:r>
          </a:p>
          <a:p>
            <a:pPr algn="ctr"/>
            <a:r>
              <a:rPr lang="zh-CN" altLang="en-US" sz="1000"/>
              <a:t>线程</a:t>
            </a:r>
            <a:r>
              <a:rPr lang="en-US" altLang="zh-CN" sz="1000"/>
              <a:t>:4</a:t>
            </a:r>
            <a:endParaRPr lang="zh-CN" altLang="en-US" sz="10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93C831D-0035-BD85-B756-D61BEF0222E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696755" y="3868956"/>
            <a:ext cx="822776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5860243-17A1-EA3F-FAE9-228D83E5120A}"/>
              </a:ext>
            </a:extLst>
          </p:cNvPr>
          <p:cNvCxnSpPr>
            <a:stCxn id="14" idx="3"/>
            <a:endCxn id="7" idx="1"/>
          </p:cNvCxnSpPr>
          <p:nvPr/>
        </p:nvCxnSpPr>
        <p:spPr>
          <a:xfrm flipV="1">
            <a:off x="5271371" y="3364886"/>
            <a:ext cx="2145790" cy="50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2DF1B72-E12E-CCF6-F204-8D99F475F1F2}"/>
              </a:ext>
            </a:extLst>
          </p:cNvPr>
          <p:cNvCxnSpPr>
            <a:cxnSpLocks/>
          </p:cNvCxnSpPr>
          <p:nvPr/>
        </p:nvCxnSpPr>
        <p:spPr>
          <a:xfrm>
            <a:off x="3696755" y="4491615"/>
            <a:ext cx="822776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556151C-5F96-1E28-C4D3-9E16009E437A}"/>
              </a:ext>
            </a:extLst>
          </p:cNvPr>
          <p:cNvCxnSpPr>
            <a:cxnSpLocks/>
          </p:cNvCxnSpPr>
          <p:nvPr/>
        </p:nvCxnSpPr>
        <p:spPr>
          <a:xfrm>
            <a:off x="4751613" y="4631017"/>
            <a:ext cx="0" cy="38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25C6C9D-0FFD-F038-BE2E-5CB05C2D3928}"/>
              </a:ext>
            </a:extLst>
          </p:cNvPr>
          <p:cNvCxnSpPr>
            <a:cxnSpLocks/>
          </p:cNvCxnSpPr>
          <p:nvPr/>
        </p:nvCxnSpPr>
        <p:spPr>
          <a:xfrm flipV="1">
            <a:off x="5034338" y="4621493"/>
            <a:ext cx="0" cy="38966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!!dzj1">
            <a:extLst>
              <a:ext uri="{FF2B5EF4-FFF2-40B4-BE49-F238E27FC236}">
                <a16:creationId xmlns:a16="http://schemas.microsoft.com/office/drawing/2014/main" id="{037D7A7E-AB7B-9967-86D3-FEC788F2030D}"/>
              </a:ext>
            </a:extLst>
          </p:cNvPr>
          <p:cNvCxnSpPr>
            <a:cxnSpLocks/>
          </p:cNvCxnSpPr>
          <p:nvPr/>
        </p:nvCxnSpPr>
        <p:spPr>
          <a:xfrm>
            <a:off x="3702658" y="4272297"/>
            <a:ext cx="822776" cy="0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!!czj1">
            <a:extLst>
              <a:ext uri="{FF2B5EF4-FFF2-40B4-BE49-F238E27FC236}">
                <a16:creationId xmlns:a16="http://schemas.microsoft.com/office/drawing/2014/main" id="{3CE02584-A349-28C8-D7FE-E1F0CB15AA4E}"/>
              </a:ext>
            </a:extLst>
          </p:cNvPr>
          <p:cNvCxnSpPr>
            <a:cxnSpLocks/>
          </p:cNvCxnSpPr>
          <p:nvPr/>
        </p:nvCxnSpPr>
        <p:spPr>
          <a:xfrm>
            <a:off x="5277274" y="4272297"/>
            <a:ext cx="2145789" cy="468926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!!dzj2">
            <a:extLst>
              <a:ext uri="{FF2B5EF4-FFF2-40B4-BE49-F238E27FC236}">
                <a16:creationId xmlns:a16="http://schemas.microsoft.com/office/drawing/2014/main" id="{EFA5205D-C6FA-07E4-D4A5-50232BCA2251}"/>
              </a:ext>
            </a:extLst>
          </p:cNvPr>
          <p:cNvCxnSpPr>
            <a:cxnSpLocks/>
          </p:cNvCxnSpPr>
          <p:nvPr/>
        </p:nvCxnSpPr>
        <p:spPr>
          <a:xfrm>
            <a:off x="3702658" y="4348063"/>
            <a:ext cx="822776" cy="0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!!dzj3">
            <a:extLst>
              <a:ext uri="{FF2B5EF4-FFF2-40B4-BE49-F238E27FC236}">
                <a16:creationId xmlns:a16="http://schemas.microsoft.com/office/drawing/2014/main" id="{CF0076CB-85DD-5F71-CB76-65B2088054CF}"/>
              </a:ext>
            </a:extLst>
          </p:cNvPr>
          <p:cNvCxnSpPr>
            <a:cxnSpLocks/>
          </p:cNvCxnSpPr>
          <p:nvPr/>
        </p:nvCxnSpPr>
        <p:spPr>
          <a:xfrm>
            <a:off x="3702658" y="4423829"/>
            <a:ext cx="822776" cy="0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!!czj2">
            <a:extLst>
              <a:ext uri="{FF2B5EF4-FFF2-40B4-BE49-F238E27FC236}">
                <a16:creationId xmlns:a16="http://schemas.microsoft.com/office/drawing/2014/main" id="{856E89CC-5623-70CD-9E2E-AFA735B9776B}"/>
              </a:ext>
            </a:extLst>
          </p:cNvPr>
          <p:cNvCxnSpPr>
            <a:cxnSpLocks/>
          </p:cNvCxnSpPr>
          <p:nvPr/>
        </p:nvCxnSpPr>
        <p:spPr>
          <a:xfrm>
            <a:off x="5273903" y="4347569"/>
            <a:ext cx="2145789" cy="468926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!!czj3">
            <a:extLst>
              <a:ext uri="{FF2B5EF4-FFF2-40B4-BE49-F238E27FC236}">
                <a16:creationId xmlns:a16="http://schemas.microsoft.com/office/drawing/2014/main" id="{21DF8F9D-C079-6B52-09A2-DA0B0A152210}"/>
              </a:ext>
            </a:extLst>
          </p:cNvPr>
          <p:cNvCxnSpPr>
            <a:cxnSpLocks/>
          </p:cNvCxnSpPr>
          <p:nvPr/>
        </p:nvCxnSpPr>
        <p:spPr>
          <a:xfrm>
            <a:off x="5270532" y="4422841"/>
            <a:ext cx="2145789" cy="468926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447A80E-09F0-56FD-1E4B-83B7E81FD946}"/>
              </a:ext>
            </a:extLst>
          </p:cNvPr>
          <p:cNvSpPr/>
          <p:nvPr/>
        </p:nvSpPr>
        <p:spPr>
          <a:xfrm>
            <a:off x="5189708" y="4161507"/>
            <a:ext cx="208932" cy="47227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熔断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3F60739-2B05-02C3-ED81-4896886DC08A}"/>
              </a:ext>
            </a:extLst>
          </p:cNvPr>
          <p:cNvCxnSpPr>
            <a:cxnSpLocks/>
          </p:cNvCxnSpPr>
          <p:nvPr/>
        </p:nvCxnSpPr>
        <p:spPr>
          <a:xfrm>
            <a:off x="3696480" y="4569676"/>
            <a:ext cx="822776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BEC9703-36F0-AC63-27FE-90165CC400DC}"/>
              </a:ext>
            </a:extLst>
          </p:cNvPr>
          <p:cNvCxnSpPr>
            <a:cxnSpLocks/>
          </p:cNvCxnSpPr>
          <p:nvPr/>
        </p:nvCxnSpPr>
        <p:spPr>
          <a:xfrm>
            <a:off x="4854585" y="4631016"/>
            <a:ext cx="0" cy="38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B43FA1C-7543-1885-22C4-9D714124749B}"/>
              </a:ext>
            </a:extLst>
          </p:cNvPr>
          <p:cNvCxnSpPr>
            <a:cxnSpLocks/>
          </p:cNvCxnSpPr>
          <p:nvPr/>
        </p:nvCxnSpPr>
        <p:spPr>
          <a:xfrm flipV="1">
            <a:off x="5161713" y="4621493"/>
            <a:ext cx="0" cy="38966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7B4AFFB-32B3-7112-DB82-57417C469BDC}"/>
              </a:ext>
            </a:extLst>
          </p:cNvPr>
          <p:cNvSpPr/>
          <p:nvPr/>
        </p:nvSpPr>
        <p:spPr>
          <a:xfrm>
            <a:off x="4471253" y="5011160"/>
            <a:ext cx="848395" cy="406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75000"/>
                  </a:schemeClr>
                </a:solidFill>
              </a:rPr>
              <a:t>服务</a:t>
            </a:r>
            <a:r>
              <a:rPr lang="en-US" altLang="zh-CN" sz="1000">
                <a:solidFill>
                  <a:schemeClr val="accent3">
                    <a:lumMod val="75000"/>
                  </a:schemeClr>
                </a:solidFill>
              </a:rPr>
              <a:t>c</a:t>
            </a:r>
            <a:r>
              <a:rPr lang="zh-CN" altLang="en-US" sz="1000">
                <a:solidFill>
                  <a:schemeClr val="accent3">
                    <a:lumMod val="75000"/>
                  </a:schemeClr>
                </a:solidFill>
              </a:rPr>
              <a:t>的</a:t>
            </a:r>
            <a:endParaRPr lang="en-US" altLang="zh-CN" sz="1000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altLang="zh-CN" sz="1000">
                <a:solidFill>
                  <a:schemeClr val="accent3">
                    <a:lumMod val="75000"/>
                  </a:schemeClr>
                </a:solidFill>
              </a:rPr>
              <a:t>fallback</a:t>
            </a:r>
            <a:endParaRPr lang="zh-CN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534000-58D1-21BE-4DE8-343B6C15D4D9}"/>
              </a:ext>
            </a:extLst>
          </p:cNvPr>
          <p:cNvSpPr txBox="1"/>
          <p:nvPr/>
        </p:nvSpPr>
        <p:spPr>
          <a:xfrm rot="725797">
            <a:off x="6207689" y="4318578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00ms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6766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" grpId="0" animBg="1"/>
      <p:bldP spid="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93EBFF4-BA6E-A431-463C-E5BB85F7B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解决雪崩问题的常见方案有哪些？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/>
              <a:t>请求限流</a:t>
            </a:r>
            <a:r>
              <a:rPr lang="zh-CN" altLang="en-US" sz="1400"/>
              <a:t>：限制流量在服务可以处理的范围，避免因突发流量而故障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/>
              <a:t>线程隔离</a:t>
            </a:r>
            <a:r>
              <a:rPr lang="zh-CN" altLang="en-US" sz="1400"/>
              <a:t>：控制业务可用的线程数量，将故障隔离在一定范围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/>
              <a:t>服务熔断</a:t>
            </a:r>
            <a:r>
              <a:rPr lang="zh-CN" altLang="en-US" sz="1400"/>
              <a:t>：将异常比例过高的接口断开，拒绝所有请求，直接走</a:t>
            </a:r>
            <a:r>
              <a:rPr lang="en-US" altLang="zh-CN" sz="1400"/>
              <a:t>fallback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/>
              <a:t>失败处理</a:t>
            </a:r>
            <a:r>
              <a:rPr lang="zh-CN" altLang="en-US" sz="1400"/>
              <a:t>：定义</a:t>
            </a:r>
            <a:r>
              <a:rPr lang="en-US" altLang="zh-CN" sz="1400"/>
              <a:t>fallback</a:t>
            </a:r>
            <a:r>
              <a:rPr lang="zh-CN" altLang="en-US" sz="1400"/>
              <a:t>逻辑，让业务失败时不再抛出异常，而是返回默认数据或友好提示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5001139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服务保护技术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3C45AD7-A0FE-0A07-EF13-8301F86FD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887151"/>
              </p:ext>
            </p:extLst>
          </p:nvPr>
        </p:nvGraphicFramePr>
        <p:xfrm>
          <a:off x="1129553" y="1623925"/>
          <a:ext cx="9989244" cy="3470591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1707195">
                  <a:extLst>
                    <a:ext uri="{9D8B030D-6E8A-4147-A177-3AD203B41FA5}">
                      <a16:colId xmlns:a16="http://schemas.microsoft.com/office/drawing/2014/main" val="2242634760"/>
                    </a:ext>
                  </a:extLst>
                </a:gridCol>
                <a:gridCol w="4501504">
                  <a:extLst>
                    <a:ext uri="{9D8B030D-6E8A-4147-A177-3AD203B41FA5}">
                      <a16:colId xmlns:a16="http://schemas.microsoft.com/office/drawing/2014/main" val="3805279344"/>
                    </a:ext>
                  </a:extLst>
                </a:gridCol>
                <a:gridCol w="3780545">
                  <a:extLst>
                    <a:ext uri="{9D8B030D-6E8A-4147-A177-3AD203B41FA5}">
                      <a16:colId xmlns:a16="http://schemas.microsoft.com/office/drawing/2014/main" val="3684801096"/>
                    </a:ext>
                  </a:extLst>
                </a:gridCol>
              </a:tblGrid>
              <a:tr h="588385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bg1"/>
                          </a:solidFill>
                          <a:effectLst/>
                        </a:rPr>
                        <a:t>Sentinel</a:t>
                      </a:r>
                      <a:endParaRPr lang="en-US" sz="16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bg1"/>
                          </a:solidFill>
                          <a:effectLst/>
                        </a:rPr>
                        <a:t>Hystrix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28627" marR="28627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887036"/>
                  </a:ext>
                </a:extLst>
              </a:tr>
              <a:tr h="5201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AD2B26"/>
                          </a:solidFill>
                          <a:effectLst/>
                        </a:rPr>
                        <a:t>线程隔离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</a:rPr>
                        <a:t>信号量隔离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</a:rPr>
                        <a:t>线程池隔离</a:t>
                      </a:r>
                      <a:r>
                        <a:rPr lang="en-US" altLang="zh-CN" sz="1400">
                          <a:solidFill>
                            <a:srgbClr val="4C5252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</a:rPr>
                        <a:t>信号量隔离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958265"/>
                  </a:ext>
                </a:extLst>
              </a:tr>
              <a:tr h="5296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AD2B26"/>
                          </a:solidFill>
                          <a:effectLst/>
                        </a:rPr>
                        <a:t>熔断策略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</a:rPr>
                        <a:t>基于慢调用比例或异常比例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</a:rPr>
                        <a:t>基于异常比率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445790"/>
                  </a:ext>
                </a:extLst>
              </a:tr>
              <a:tr h="4651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AD2B26"/>
                          </a:solidFill>
                          <a:effectLst/>
                        </a:rPr>
                        <a:t>限流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</a:rPr>
                        <a:t>基于 </a:t>
                      </a:r>
                      <a:r>
                        <a:rPr lang="en-US" altLang="zh-CN" sz="1400">
                          <a:solidFill>
                            <a:srgbClr val="4C5252"/>
                          </a:solidFill>
                          <a:effectLst/>
                        </a:rPr>
                        <a:t>QPS</a:t>
                      </a:r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</a:rPr>
                        <a:t>，支持流量整形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</a:rPr>
                        <a:t>有限的支持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627740"/>
                  </a:ext>
                </a:extLst>
              </a:tr>
              <a:tr h="461906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solidFill>
                            <a:srgbClr val="AD2B26"/>
                          </a:solidFill>
                          <a:effectLst/>
                        </a:rPr>
                        <a:t>Fallback</a:t>
                      </a:r>
                      <a:endParaRPr lang="zh-CN" altLang="en-US" sz="1400" b="1">
                        <a:solidFill>
                          <a:srgbClr val="AD2B26"/>
                        </a:solidFill>
                        <a:effectLst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</a:rPr>
                        <a:t>支持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</a:rPr>
                        <a:t>支持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300209"/>
                  </a:ext>
                </a:extLst>
              </a:tr>
              <a:tr h="4249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AD2B26"/>
                          </a:solidFill>
                          <a:effectLst/>
                        </a:rPr>
                        <a:t>控制台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</a:rPr>
                        <a:t>开箱即用，可配置规则、查看秒级监控、机器发现等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</a:rPr>
                        <a:t>不完善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6801"/>
                  </a:ext>
                </a:extLst>
              </a:tr>
              <a:tr h="4803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配置方式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</a:rPr>
                        <a:t>基于控制台，重启后失效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</a:rPr>
                        <a:t>基于注解或配置文件，永久生效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147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09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C8C50-9757-DC23-ADB3-78891AB1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Sentinel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DF225-6757-5DAF-2327-C3BE795184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666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1419505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初识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Sentinel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09083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请求限流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276216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线程隔离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60034D9-25C7-0C07-21F3-09F4CB4F726C}"/>
              </a:ext>
            </a:extLst>
          </p:cNvPr>
          <p:cNvSpPr txBox="1">
            <a:spLocks/>
          </p:cNvSpPr>
          <p:nvPr/>
        </p:nvSpPr>
        <p:spPr>
          <a:xfrm>
            <a:off x="4834163" y="3433501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Fallback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CE7FE11-4B0C-0720-3123-197091D7984A}"/>
              </a:ext>
            </a:extLst>
          </p:cNvPr>
          <p:cNvSpPr txBox="1">
            <a:spLocks/>
          </p:cNvSpPr>
          <p:nvPr/>
        </p:nvSpPr>
        <p:spPr>
          <a:xfrm>
            <a:off x="4834162" y="410483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服务熔断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280226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51953-F0B3-3675-E136-87D1A3EA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初识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Sentinel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26358-B88D-88BF-BF70-4A76FCD35E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57954"/>
          </a:xfrm>
        </p:spPr>
        <p:txBody>
          <a:bodyPr/>
          <a:lstStyle/>
          <a:p>
            <a:r>
              <a:rPr lang="en-US" altLang="zh-CN"/>
              <a:t>Sentinel</a:t>
            </a:r>
            <a:r>
              <a:rPr lang="zh-CN" altLang="en-US"/>
              <a:t>是阿里巴巴开源的一款微服务流量控制组件。官网地址：</a:t>
            </a:r>
            <a:r>
              <a:rPr lang="en-US" altLang="zh-CN">
                <a:hlinkClick r:id="rId2"/>
              </a:rPr>
              <a:t> https://sentinelguard.io/zh-cn/index.html</a:t>
            </a:r>
            <a:endParaRPr lang="en-US" altLang="zh-CN"/>
          </a:p>
          <a:p>
            <a:endParaRPr lang="zh-CN" altLang="en-US" sz="160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9F716C44-90A4-11A4-A529-536985FAB02F}"/>
              </a:ext>
            </a:extLst>
          </p:cNvPr>
          <p:cNvSpPr/>
          <p:nvPr/>
        </p:nvSpPr>
        <p:spPr>
          <a:xfrm>
            <a:off x="8214232" y="4852541"/>
            <a:ext cx="2182265" cy="1352390"/>
          </a:xfrm>
          <a:prstGeom prst="roundRect">
            <a:avLst>
              <a:gd name="adj" fmla="val 5872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/>
              <a:t>微服务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EEF887-CE4F-6431-03FB-40BA359FC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" y="3279236"/>
            <a:ext cx="4607859" cy="208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498872E2-9A4E-61AD-221A-E260ECAE8E3C}"/>
              </a:ext>
            </a:extLst>
          </p:cNvPr>
          <p:cNvSpPr/>
          <p:nvPr/>
        </p:nvSpPr>
        <p:spPr>
          <a:xfrm>
            <a:off x="8214231" y="2553734"/>
            <a:ext cx="2182265" cy="1352390"/>
          </a:xfrm>
          <a:prstGeom prst="roundRect">
            <a:avLst>
              <a:gd name="adj" fmla="val 5872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/>
              <a:t>微服务</a:t>
            </a: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F97DE494-3408-1DBC-CCE5-A204E712AAB3}"/>
              </a:ext>
            </a:extLst>
          </p:cNvPr>
          <p:cNvGrpSpPr/>
          <p:nvPr/>
        </p:nvGrpSpPr>
        <p:grpSpPr>
          <a:xfrm>
            <a:off x="8460119" y="3213847"/>
            <a:ext cx="1690487" cy="430306"/>
            <a:chOff x="8483173" y="3311818"/>
            <a:chExt cx="1690487" cy="430306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C649F3E-5E67-C38E-19AD-1BE41EE3721A}"/>
                </a:ext>
              </a:extLst>
            </p:cNvPr>
            <p:cNvSpPr/>
            <p:nvPr/>
          </p:nvSpPr>
          <p:spPr>
            <a:xfrm>
              <a:off x="8483173" y="3311818"/>
              <a:ext cx="1690487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rgbClr val="3C3D3F"/>
                  </a:solidFill>
                </a:rPr>
                <a:t>  核心库</a:t>
              </a:r>
              <a:endParaRPr lang="en-US" altLang="zh-CN" sz="1200">
                <a:solidFill>
                  <a:srgbClr val="3C3D3F"/>
                </a:solidFill>
              </a:endParaRPr>
            </a:p>
            <a:p>
              <a:pPr algn="ctr"/>
              <a:r>
                <a:rPr lang="en-US" altLang="zh-CN" sz="1200">
                  <a:solidFill>
                    <a:srgbClr val="3C3D3F"/>
                  </a:solidFill>
                </a:rPr>
                <a:t>  Sentinel</a:t>
              </a:r>
              <a:r>
                <a:rPr lang="zh-CN" altLang="en-US" sz="1200">
                  <a:solidFill>
                    <a:srgbClr val="3C3D3F"/>
                  </a:solidFill>
                </a:rPr>
                <a:t>客户端</a:t>
              </a:r>
            </a:p>
          </p:txBody>
        </p:sp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B0F0C8F0-5FF4-FAA2-D30A-77A3FA0A0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2242" y="3407628"/>
              <a:ext cx="238685" cy="238685"/>
            </a:xfrm>
            <a:prstGeom prst="rect">
              <a:avLst/>
            </a:prstGeom>
          </p:spPr>
        </p:pic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C61FB40D-3BB6-8760-51F8-4501C831C0E9}"/>
              </a:ext>
            </a:extLst>
          </p:cNvPr>
          <p:cNvGrpSpPr/>
          <p:nvPr/>
        </p:nvGrpSpPr>
        <p:grpSpPr>
          <a:xfrm>
            <a:off x="8460118" y="5528736"/>
            <a:ext cx="1690487" cy="430306"/>
            <a:chOff x="8483173" y="3311818"/>
            <a:chExt cx="1690487" cy="430306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4B99B330-D3DD-46DE-3CFD-983A671BB963}"/>
                </a:ext>
              </a:extLst>
            </p:cNvPr>
            <p:cNvSpPr/>
            <p:nvPr/>
          </p:nvSpPr>
          <p:spPr>
            <a:xfrm>
              <a:off x="8483173" y="3311818"/>
              <a:ext cx="1690487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rgbClr val="3C3D3F"/>
                  </a:solidFill>
                </a:rPr>
                <a:t>  核心库</a:t>
              </a:r>
              <a:endParaRPr lang="en-US" altLang="zh-CN" sz="1200">
                <a:solidFill>
                  <a:srgbClr val="3C3D3F"/>
                </a:solidFill>
              </a:endParaRPr>
            </a:p>
            <a:p>
              <a:pPr algn="ctr"/>
              <a:r>
                <a:rPr lang="en-US" altLang="zh-CN" sz="1200">
                  <a:solidFill>
                    <a:srgbClr val="3C3D3F"/>
                  </a:solidFill>
                </a:rPr>
                <a:t>  Sentinel</a:t>
              </a:r>
              <a:r>
                <a:rPr lang="zh-CN" altLang="en-US" sz="1200">
                  <a:solidFill>
                    <a:srgbClr val="3C3D3F"/>
                  </a:solidFill>
                </a:rPr>
                <a:t>客户端</a:t>
              </a:r>
            </a:p>
          </p:txBody>
        </p:sp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A6733935-9B88-2541-6EFB-B9EB90FF0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2242" y="3407628"/>
              <a:ext cx="238685" cy="238685"/>
            </a:xfrm>
            <a:prstGeom prst="rect">
              <a:avLst/>
            </a:prstGeom>
          </p:spPr>
        </p:pic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21DF8919-695A-F195-78AA-9DECCB6A1703}"/>
              </a:ext>
            </a:extLst>
          </p:cNvPr>
          <p:cNvGrpSpPr/>
          <p:nvPr/>
        </p:nvGrpSpPr>
        <p:grpSpPr>
          <a:xfrm>
            <a:off x="6096000" y="4104154"/>
            <a:ext cx="1690487" cy="430306"/>
            <a:chOff x="8483173" y="3311818"/>
            <a:chExt cx="1690487" cy="430306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EB11CEA1-8309-07A4-03F8-78F97008B1F7}"/>
                </a:ext>
              </a:extLst>
            </p:cNvPr>
            <p:cNvSpPr/>
            <p:nvPr/>
          </p:nvSpPr>
          <p:spPr>
            <a:xfrm>
              <a:off x="8483173" y="3311818"/>
              <a:ext cx="1690487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rgbClr val="3C3D3F"/>
                  </a:solidFill>
                </a:rPr>
                <a:t>  核心库</a:t>
              </a:r>
              <a:endParaRPr lang="en-US" altLang="zh-CN" sz="1200">
                <a:solidFill>
                  <a:srgbClr val="3C3D3F"/>
                </a:solidFill>
              </a:endParaRPr>
            </a:p>
            <a:p>
              <a:pPr algn="ctr"/>
              <a:r>
                <a:rPr lang="en-US" altLang="zh-CN" sz="1200">
                  <a:solidFill>
                    <a:srgbClr val="3C3D3F"/>
                  </a:solidFill>
                </a:rPr>
                <a:t>  Sentinel</a:t>
              </a:r>
              <a:r>
                <a:rPr lang="zh-CN" altLang="en-US" sz="1200">
                  <a:solidFill>
                    <a:srgbClr val="3C3D3F"/>
                  </a:solidFill>
                </a:rPr>
                <a:t>客户端</a:t>
              </a:r>
            </a:p>
          </p:txBody>
        </p:sp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89B78C45-F92C-5BEC-1A4E-84CDA4637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2242" y="3407628"/>
              <a:ext cx="238685" cy="238685"/>
            </a:xfrm>
            <a:prstGeom prst="rect">
              <a:avLst/>
            </a:prstGeom>
          </p:spPr>
        </p:pic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73A0F86D-C882-29E3-FC97-DAEA61483807}"/>
              </a:ext>
            </a:extLst>
          </p:cNvPr>
          <p:cNvGrpSpPr/>
          <p:nvPr/>
        </p:nvGrpSpPr>
        <p:grpSpPr>
          <a:xfrm>
            <a:off x="6095999" y="4104153"/>
            <a:ext cx="1690487" cy="430306"/>
            <a:chOff x="8483173" y="3311818"/>
            <a:chExt cx="1690487" cy="430306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7745A74-9E6C-2231-E2A7-4D41632B3A84}"/>
                </a:ext>
              </a:extLst>
            </p:cNvPr>
            <p:cNvSpPr/>
            <p:nvPr/>
          </p:nvSpPr>
          <p:spPr>
            <a:xfrm>
              <a:off x="8483173" y="3311818"/>
              <a:ext cx="1690487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rgbClr val="3C3D3F"/>
                  </a:solidFill>
                </a:rPr>
                <a:t>  核心库</a:t>
              </a:r>
              <a:endParaRPr lang="en-US" altLang="zh-CN" sz="1200">
                <a:solidFill>
                  <a:srgbClr val="3C3D3F"/>
                </a:solidFill>
              </a:endParaRPr>
            </a:p>
            <a:p>
              <a:pPr algn="ctr"/>
              <a:r>
                <a:rPr lang="en-US" altLang="zh-CN" sz="1200">
                  <a:solidFill>
                    <a:srgbClr val="3C3D3F"/>
                  </a:solidFill>
                </a:rPr>
                <a:t>  Sentinel</a:t>
              </a:r>
              <a:r>
                <a:rPr lang="zh-CN" altLang="en-US" sz="1200">
                  <a:solidFill>
                    <a:srgbClr val="3C3D3F"/>
                  </a:solidFill>
                </a:rPr>
                <a:t>客户端</a:t>
              </a:r>
            </a:p>
          </p:txBody>
        </p:sp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5FA84699-B050-DD47-E7F9-4115D3625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2242" y="3407628"/>
              <a:ext cx="238685" cy="238685"/>
            </a:xfrm>
            <a:prstGeom prst="rect">
              <a:avLst/>
            </a:prstGeom>
          </p:spPr>
        </p:pic>
      </p:grpSp>
      <p:cxnSp>
        <p:nvCxnSpPr>
          <p:cNvPr id="1024" name="直接箭头连接符 1023">
            <a:extLst>
              <a:ext uri="{FF2B5EF4-FFF2-40B4-BE49-F238E27FC236}">
                <a16:creationId xmlns:a16="http://schemas.microsoft.com/office/drawing/2014/main" id="{0543C58A-D9FE-135E-C7E2-CD648B641F2B}"/>
              </a:ext>
            </a:extLst>
          </p:cNvPr>
          <p:cNvCxnSpPr>
            <a:stCxn id="68" idx="1"/>
            <a:endCxn id="1026" idx="3"/>
          </p:cNvCxnSpPr>
          <p:nvPr/>
        </p:nvCxnSpPr>
        <p:spPr>
          <a:xfrm flipH="1">
            <a:off x="5390179" y="3429000"/>
            <a:ext cx="3069940" cy="890305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直接箭头连接符 1024">
            <a:extLst>
              <a:ext uri="{FF2B5EF4-FFF2-40B4-BE49-F238E27FC236}">
                <a16:creationId xmlns:a16="http://schemas.microsoft.com/office/drawing/2014/main" id="{FCEB20D5-7B8E-0FE9-2EBE-23F3B6E5DD1C}"/>
              </a:ext>
            </a:extLst>
          </p:cNvPr>
          <p:cNvCxnSpPr>
            <a:cxnSpLocks/>
            <a:stCxn id="85" idx="1"/>
            <a:endCxn id="1026" idx="3"/>
          </p:cNvCxnSpPr>
          <p:nvPr/>
        </p:nvCxnSpPr>
        <p:spPr>
          <a:xfrm flipH="1" flipV="1">
            <a:off x="5390179" y="4319305"/>
            <a:ext cx="3069939" cy="1424584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474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16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7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8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9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3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24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25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26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xit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193908 -0.12982 E" pathEditMode="relative" ptsTypes="">
                                      <p:cBhvr>
                                        <p:cTn id="3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93908 0.12982 L 0 0 E" pathEditMode="relative" ptsTypes="">
                                      <p:cBhvr>
                                        <p:cTn id="3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" presetClass="emp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38" dur="1000" fill="hold"/>
                                        <p:tgtEl>
                                          <p:spTgt spid="9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0" presetClass="exit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193907 0.207726 E" pathEditMode="relative" ptsTypes="">
                                      <p:cBhvr>
                                        <p:cTn id="4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93907 -0.207726 L 0 0 E" pathEditMode="relative" ptsTypes="">
                                      <p:cBhvr>
                                        <p:cTn id="5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52" dur="1000" fill="hold"/>
                                        <p:tgtEl>
                                          <p:spTgt spid="8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54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60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61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62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63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簇点链路</a:t>
            </a:r>
            <a:endParaRPr lang="en-US" altLang="zh-CN" sz="2000">
              <a:solidFill>
                <a:srgbClr val="AD2A2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zh-CN" altLang="en-US" b="1"/>
              <a:t>簇点链路</a:t>
            </a:r>
            <a:r>
              <a:rPr lang="zh-CN" altLang="en-US"/>
              <a:t>，就是单机调用链路。是一次请求进入服务后经过的每一个被</a:t>
            </a:r>
            <a:r>
              <a:rPr lang="en-US" altLang="zh-CN"/>
              <a:t>Sentinel</a:t>
            </a:r>
            <a:r>
              <a:rPr lang="zh-CN" altLang="en-US"/>
              <a:t>监控的资源链。默认</a:t>
            </a:r>
            <a:r>
              <a:rPr lang="en-US" altLang="zh-CN"/>
              <a:t>Sentinel</a:t>
            </a:r>
            <a:r>
              <a:rPr lang="zh-CN" altLang="en-US"/>
              <a:t>会监控</a:t>
            </a:r>
            <a:r>
              <a:rPr lang="en-US" altLang="zh-CN"/>
              <a:t>SpringMVC</a:t>
            </a:r>
            <a:r>
              <a:rPr lang="zh-CN" altLang="en-US"/>
              <a:t>的每一个</a:t>
            </a:r>
            <a:r>
              <a:rPr lang="en-US" altLang="zh-CN"/>
              <a:t>Endpoint</a:t>
            </a:r>
            <a:r>
              <a:rPr lang="zh-CN" altLang="en-US"/>
              <a:t>（</a:t>
            </a:r>
            <a:r>
              <a:rPr lang="en-US" altLang="zh-CN"/>
              <a:t>http</a:t>
            </a:r>
            <a:r>
              <a:rPr lang="zh-CN" altLang="en-US"/>
              <a:t>接口）。限流、熔断等都是针对簇点链路中的</a:t>
            </a:r>
            <a:r>
              <a:rPr lang="zh-CN" altLang="en-US" b="1"/>
              <a:t>资源</a:t>
            </a:r>
            <a:r>
              <a:rPr lang="zh-CN" altLang="en-US"/>
              <a:t>设置的。而资源名默认就是接口的请求路径：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B47A57A0-1D08-81FB-03FF-0A71D3D3B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28" y="2844076"/>
            <a:ext cx="9056914" cy="355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23451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!!jx3">
            <a:extLst>
              <a:ext uri="{FF2B5EF4-FFF2-40B4-BE49-F238E27FC236}">
                <a16:creationId xmlns:a16="http://schemas.microsoft.com/office/drawing/2014/main" id="{0D634976-63BD-83C5-2359-43E4D11E666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900773" y="2732927"/>
            <a:ext cx="2260315" cy="1458930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094EC11-464B-72AB-7750-A2A1465BFB60}"/>
              </a:ext>
            </a:extLst>
          </p:cNvPr>
          <p:cNvSpPr txBox="1"/>
          <p:nvPr/>
        </p:nvSpPr>
        <p:spPr>
          <a:xfrm>
            <a:off x="5331929" y="2212746"/>
            <a:ext cx="152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黑马商城</a:t>
            </a:r>
          </a:p>
        </p:txBody>
      </p:sp>
      <p:sp>
        <p:nvSpPr>
          <p:cNvPr id="49" name="PA-!!xj9">
            <a:extLst>
              <a:ext uri="{FF2B5EF4-FFF2-40B4-BE49-F238E27FC236}">
                <a16:creationId xmlns:a16="http://schemas.microsoft.com/office/drawing/2014/main" id="{61CB9DD3-56E3-E3E7-0373-ABEEFC307A8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500228" y="3752777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短信</a:t>
            </a:r>
          </a:p>
        </p:txBody>
      </p:sp>
      <p:sp>
        <p:nvSpPr>
          <p:cNvPr id="51" name="PA-!!xj7">
            <a:extLst>
              <a:ext uri="{FF2B5EF4-FFF2-40B4-BE49-F238E27FC236}">
                <a16:creationId xmlns:a16="http://schemas.microsoft.com/office/drawing/2014/main" id="{133B077B-E1F1-0C45-E669-EE6DAAB6C60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129894" y="3752777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积分</a:t>
            </a:r>
          </a:p>
        </p:txBody>
      </p:sp>
      <p:sp>
        <p:nvSpPr>
          <p:cNvPr id="53" name="PA-!!xj8">
            <a:extLst>
              <a:ext uri="{FF2B5EF4-FFF2-40B4-BE49-F238E27FC236}">
                <a16:creationId xmlns:a16="http://schemas.microsoft.com/office/drawing/2014/main" id="{54BB9B21-865B-2980-5C4F-38571C45FAF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815061" y="3752777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优惠券</a:t>
            </a:r>
          </a:p>
        </p:txBody>
      </p:sp>
      <p:sp>
        <p:nvSpPr>
          <p:cNvPr id="52" name="PA-MG-!!xj4">
            <a:extLst>
              <a:ext uri="{FF2B5EF4-FFF2-40B4-BE49-F238E27FC236}">
                <a16:creationId xmlns:a16="http://schemas.microsoft.com/office/drawing/2014/main" id="{AD180123-190B-1B13-31AB-3D72B705AA4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130078" y="3320406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54" name="PA-MG-!!xj2">
            <a:extLst>
              <a:ext uri="{FF2B5EF4-FFF2-40B4-BE49-F238E27FC236}">
                <a16:creationId xmlns:a16="http://schemas.microsoft.com/office/drawing/2014/main" id="{81354D59-4AFE-C8E1-4F28-25E46BAFE52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823428" y="2905936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订单</a:t>
            </a:r>
          </a:p>
        </p:txBody>
      </p:sp>
      <p:sp>
        <p:nvSpPr>
          <p:cNvPr id="55" name="PA-MG-!!xj1">
            <a:extLst>
              <a:ext uri="{FF2B5EF4-FFF2-40B4-BE49-F238E27FC236}">
                <a16:creationId xmlns:a16="http://schemas.microsoft.com/office/drawing/2014/main" id="{2431FD8E-6928-36F1-5D83-F6EEC060BF3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130078" y="2905936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商品</a:t>
            </a:r>
          </a:p>
        </p:txBody>
      </p:sp>
      <p:sp>
        <p:nvSpPr>
          <p:cNvPr id="56" name="PA-MG-!!xj5">
            <a:extLst>
              <a:ext uri="{FF2B5EF4-FFF2-40B4-BE49-F238E27FC236}">
                <a16:creationId xmlns:a16="http://schemas.microsoft.com/office/drawing/2014/main" id="{41F12C93-6CBB-BA30-4D6C-E08BA98A9F0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821742" y="3323018"/>
            <a:ext cx="509102" cy="285619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支付</a:t>
            </a:r>
          </a:p>
        </p:txBody>
      </p:sp>
      <p:sp>
        <p:nvSpPr>
          <p:cNvPr id="46" name="MG-!!xj6">
            <a:extLst>
              <a:ext uri="{FF2B5EF4-FFF2-40B4-BE49-F238E27FC236}">
                <a16:creationId xmlns:a16="http://schemas.microsoft.com/office/drawing/2014/main" id="{684A7F99-F8A4-AD78-653E-4E96606E62A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500228" y="3320406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购物车</a:t>
            </a:r>
          </a:p>
        </p:txBody>
      </p:sp>
      <p:sp>
        <p:nvSpPr>
          <p:cNvPr id="48" name="PA-MG-!!xj3">
            <a:extLst>
              <a:ext uri="{FF2B5EF4-FFF2-40B4-BE49-F238E27FC236}">
                <a16:creationId xmlns:a16="http://schemas.microsoft.com/office/drawing/2014/main" id="{E8140148-8723-6C60-FFEF-C8D15A05048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500228" y="2905063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评价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F77E204-47F6-88D5-ED35-A76FC52930B2}"/>
              </a:ext>
            </a:extLst>
          </p:cNvPr>
          <p:cNvSpPr txBox="1"/>
          <p:nvPr/>
        </p:nvSpPr>
        <p:spPr>
          <a:xfrm>
            <a:off x="710880" y="1002232"/>
            <a:ext cx="160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单体架构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286952-188F-C94C-6864-3644B14101BC}"/>
              </a:ext>
            </a:extLst>
          </p:cNvPr>
          <p:cNvSpPr txBox="1"/>
          <p:nvPr/>
        </p:nvSpPr>
        <p:spPr>
          <a:xfrm rot="20449339">
            <a:off x="2481001" y="614068"/>
            <a:ext cx="160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>
                <a:solidFill>
                  <a:srgbClr val="AD2B26">
                    <a:alpha val="0"/>
                  </a:srgbClr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微服务</a:t>
            </a:r>
          </a:p>
        </p:txBody>
      </p:sp>
    </p:spTree>
    <p:extLst>
      <p:ext uri="{BB962C8B-B14F-4D97-AF65-F5344CB8AC3E}">
        <p14:creationId xmlns:p14="http://schemas.microsoft.com/office/powerpoint/2010/main" val="290786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6" dur="75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5" grpId="2" animBg="1"/>
      <p:bldP spid="29" grpId="1"/>
      <p:bldP spid="29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簇点链路</a:t>
            </a:r>
            <a:endParaRPr lang="en-US" altLang="zh-CN" sz="2000">
              <a:solidFill>
                <a:srgbClr val="AD2A2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en-US" altLang="zh-CN"/>
              <a:t>Restful</a:t>
            </a:r>
            <a:r>
              <a:rPr lang="zh-CN" altLang="en-US"/>
              <a:t>风格的</a:t>
            </a:r>
            <a:r>
              <a:rPr lang="en-US" altLang="zh-CN"/>
              <a:t>API</a:t>
            </a:r>
            <a:r>
              <a:rPr lang="zh-CN" altLang="en-US"/>
              <a:t>请求路径一般都相同，这会导致簇点资源名称重复。因此我们要修改配置，把</a:t>
            </a:r>
            <a:r>
              <a:rPr lang="zh-CN" altLang="en-US" b="1"/>
              <a:t>请求方式</a:t>
            </a:r>
            <a:r>
              <a:rPr lang="en-US" altLang="zh-CN" b="1"/>
              <a:t>+</a:t>
            </a:r>
            <a:r>
              <a:rPr lang="zh-CN" altLang="en-US" b="1"/>
              <a:t>请求路径</a:t>
            </a:r>
            <a:r>
              <a:rPr lang="zh-CN" altLang="en-US"/>
              <a:t>作为簇点资源名称：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4D02A98-6AB2-3ACF-97C6-8BBF5DDBA8D8}"/>
              </a:ext>
            </a:extLst>
          </p:cNvPr>
          <p:cNvGrpSpPr/>
          <p:nvPr/>
        </p:nvGrpSpPr>
        <p:grpSpPr>
          <a:xfrm>
            <a:off x="1507021" y="2586759"/>
            <a:ext cx="6541151" cy="2557184"/>
            <a:chOff x="1351995" y="3006666"/>
            <a:chExt cx="6541151" cy="2557184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4A2196B-13C4-9000-29D7-A5F93B6765E8}"/>
                </a:ext>
              </a:extLst>
            </p:cNvPr>
            <p:cNvSpPr/>
            <p:nvPr/>
          </p:nvSpPr>
          <p:spPr>
            <a:xfrm>
              <a:off x="1351995" y="3006666"/>
              <a:ext cx="6541151" cy="2557184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39B1945-3A03-9084-3287-1E37F890EF67}"/>
                </a:ext>
              </a:extLst>
            </p:cNvPr>
            <p:cNvSpPr txBox="1"/>
            <p:nvPr/>
          </p:nvSpPr>
          <p:spPr>
            <a:xfrm>
              <a:off x="1351995" y="3350126"/>
              <a:ext cx="5454507" cy="1726563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spring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cloud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sentinel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transport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dashboard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localhost:8090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http-method-specify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true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开启请求方式前缀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30526D00-1F76-285D-0A5B-7DBF2133006D}"/>
                </a:ext>
              </a:extLst>
            </p:cNvPr>
            <p:cNvSpPr/>
            <p:nvPr/>
          </p:nvSpPr>
          <p:spPr>
            <a:xfrm>
              <a:off x="1351996" y="3028401"/>
              <a:ext cx="65411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7EA02BF-2724-06D6-1C21-9F35F642BABE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4DB3D656-899D-7CF1-F6C5-EEC9278C6D78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ED1CC04B-BCA5-53E5-8333-35D8326AA876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FE987CD5-962A-0143-1CA5-6FC757D7C612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67774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1419505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初识</a:t>
            </a:r>
            <a:r>
              <a:rPr lang="en-US" altLang="zh-CN"/>
              <a:t>Sentinel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09083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请求限流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276216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线程隔离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60034D9-25C7-0C07-21F3-09F4CB4F726C}"/>
              </a:ext>
            </a:extLst>
          </p:cNvPr>
          <p:cNvSpPr txBox="1">
            <a:spLocks/>
          </p:cNvSpPr>
          <p:nvPr/>
        </p:nvSpPr>
        <p:spPr>
          <a:xfrm>
            <a:off x="4834163" y="3433501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Fallback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CE7FE11-4B0C-0720-3123-197091D7984A}"/>
              </a:ext>
            </a:extLst>
          </p:cNvPr>
          <p:cNvSpPr txBox="1">
            <a:spLocks/>
          </p:cNvSpPr>
          <p:nvPr/>
        </p:nvSpPr>
        <p:spPr>
          <a:xfrm>
            <a:off x="4834162" y="410483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服务熔断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941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请求限流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zh-CN" altLang="en-US"/>
              <a:t>在簇点链路后面点击流控按钮，即可对其做限流配置：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3840A4-4BA9-57BA-A9EE-BD6DFF19B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42" y="2205584"/>
            <a:ext cx="9368972" cy="408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A6567CE-3137-842A-6DAA-EFED244D1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51" y="3194754"/>
            <a:ext cx="6331697" cy="3527001"/>
          </a:xfrm>
          <a:prstGeom prst="roundRect">
            <a:avLst>
              <a:gd name="adj" fmla="val 159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61E174C-8583-7FEC-1DCB-90FC42B927EF}"/>
              </a:ext>
            </a:extLst>
          </p:cNvPr>
          <p:cNvSpPr/>
          <p:nvPr/>
        </p:nvSpPr>
        <p:spPr>
          <a:xfrm>
            <a:off x="3152274" y="3938336"/>
            <a:ext cx="689810" cy="2326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BB0B808-365A-6622-8AFB-F4E85E50E038}"/>
              </a:ext>
            </a:extLst>
          </p:cNvPr>
          <p:cNvSpPr/>
          <p:nvPr/>
        </p:nvSpPr>
        <p:spPr>
          <a:xfrm>
            <a:off x="6312567" y="3938334"/>
            <a:ext cx="320843" cy="2326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519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-0.28555 -0.12107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84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1419505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初识</a:t>
            </a:r>
            <a:r>
              <a:rPr lang="en-US" altLang="zh-CN"/>
              <a:t>Sentinel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09083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请求限流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276216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线程隔离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60034D9-25C7-0C07-21F3-09F4CB4F726C}"/>
              </a:ext>
            </a:extLst>
          </p:cNvPr>
          <p:cNvSpPr txBox="1">
            <a:spLocks/>
          </p:cNvSpPr>
          <p:nvPr/>
        </p:nvSpPr>
        <p:spPr>
          <a:xfrm>
            <a:off x="4834163" y="3433501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Fallback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CE7FE11-4B0C-0720-3123-197091D7984A}"/>
              </a:ext>
            </a:extLst>
          </p:cNvPr>
          <p:cNvSpPr txBox="1">
            <a:spLocks/>
          </p:cNvSpPr>
          <p:nvPr/>
        </p:nvSpPr>
        <p:spPr>
          <a:xfrm>
            <a:off x="4834162" y="410483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服务熔断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1616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线程隔离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A1B0673-5AFE-561D-9626-B2EF9AD067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当商品服务出现阻塞或故障时，调用商品服务的购物车服务可能因此而被拖慢，甚至资源耗尽。所以必须限制购物车服务中查询商品这个业务的可用线程数，实现线程隔离。</a:t>
            </a:r>
            <a:endParaRPr lang="en-US" altLang="zh-CN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9032B01-7FE0-0363-F25D-1287456D9886}"/>
              </a:ext>
            </a:extLst>
          </p:cNvPr>
          <p:cNvSpPr/>
          <p:nvPr/>
        </p:nvSpPr>
        <p:spPr>
          <a:xfrm>
            <a:off x="3867358" y="3253500"/>
            <a:ext cx="1069524" cy="11786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购物车服务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EF9CCF6-D057-54DA-7062-945CD6A7C538}"/>
              </a:ext>
            </a:extLst>
          </p:cNvPr>
          <p:cNvSpPr/>
          <p:nvPr/>
        </p:nvSpPr>
        <p:spPr>
          <a:xfrm>
            <a:off x="6923830" y="2574325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F96FF02-D0E7-1EBC-73F6-D8C7F19F713D}"/>
              </a:ext>
            </a:extLst>
          </p:cNvPr>
          <p:cNvSpPr/>
          <p:nvPr/>
        </p:nvSpPr>
        <p:spPr>
          <a:xfrm>
            <a:off x="6923830" y="4134279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商品服务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629B4C9-527F-7FAE-1B1F-F1B6E7D32F11}"/>
              </a:ext>
            </a:extLst>
          </p:cNvPr>
          <p:cNvSpPr/>
          <p:nvPr/>
        </p:nvSpPr>
        <p:spPr>
          <a:xfrm>
            <a:off x="6923829" y="4147991"/>
            <a:ext cx="1069525" cy="95677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B94C1C8-FBA6-7080-9259-67B869F88A19}"/>
              </a:ext>
            </a:extLst>
          </p:cNvPr>
          <p:cNvSpPr/>
          <p:nvPr/>
        </p:nvSpPr>
        <p:spPr>
          <a:xfrm>
            <a:off x="4026200" y="3348866"/>
            <a:ext cx="751840" cy="406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72F4F95-7C73-D0DB-6998-581715F88517}"/>
              </a:ext>
            </a:extLst>
          </p:cNvPr>
          <p:cNvSpPr/>
          <p:nvPr/>
        </p:nvSpPr>
        <p:spPr>
          <a:xfrm>
            <a:off x="4026200" y="3933975"/>
            <a:ext cx="751840" cy="406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100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92EAAB9-0E1C-AEF9-9DC4-38EE98B4C64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203424" y="3552066"/>
            <a:ext cx="822776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3E9CE23-B577-7DE3-53CE-C70BFAD102C9}"/>
              </a:ext>
            </a:extLst>
          </p:cNvPr>
          <p:cNvCxnSpPr>
            <a:stCxn id="27" idx="3"/>
            <a:endCxn id="17" idx="1"/>
          </p:cNvCxnSpPr>
          <p:nvPr/>
        </p:nvCxnSpPr>
        <p:spPr>
          <a:xfrm flipV="1">
            <a:off x="4778040" y="3055775"/>
            <a:ext cx="2145790" cy="49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620E9A5-FC21-8660-EEC6-DE81AF85FA5D}"/>
              </a:ext>
            </a:extLst>
          </p:cNvPr>
          <p:cNvCxnSpPr>
            <a:cxnSpLocks/>
          </p:cNvCxnSpPr>
          <p:nvPr/>
        </p:nvCxnSpPr>
        <p:spPr>
          <a:xfrm>
            <a:off x="3203424" y="3991179"/>
            <a:ext cx="822776" cy="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37570FD-BF61-3C1D-CD9F-CA74C7A1BBFB}"/>
              </a:ext>
            </a:extLst>
          </p:cNvPr>
          <p:cNvCxnSpPr>
            <a:cxnSpLocks/>
          </p:cNvCxnSpPr>
          <p:nvPr/>
        </p:nvCxnSpPr>
        <p:spPr>
          <a:xfrm>
            <a:off x="4778040" y="3991179"/>
            <a:ext cx="2145789" cy="46892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0A4A36A-3118-0D47-343D-EB18AA9C1774}"/>
              </a:ext>
            </a:extLst>
          </p:cNvPr>
          <p:cNvCxnSpPr>
            <a:cxnSpLocks/>
          </p:cNvCxnSpPr>
          <p:nvPr/>
        </p:nvCxnSpPr>
        <p:spPr>
          <a:xfrm>
            <a:off x="3203424" y="4066945"/>
            <a:ext cx="822776" cy="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0C20DD3-B1EC-BC33-EF03-96EDD92D1D76}"/>
              </a:ext>
            </a:extLst>
          </p:cNvPr>
          <p:cNvCxnSpPr>
            <a:cxnSpLocks/>
          </p:cNvCxnSpPr>
          <p:nvPr/>
        </p:nvCxnSpPr>
        <p:spPr>
          <a:xfrm>
            <a:off x="3203424" y="4142711"/>
            <a:ext cx="822776" cy="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F53C9B4-A606-D50B-D313-C75E95D9276B}"/>
              </a:ext>
            </a:extLst>
          </p:cNvPr>
          <p:cNvCxnSpPr>
            <a:cxnSpLocks/>
          </p:cNvCxnSpPr>
          <p:nvPr/>
        </p:nvCxnSpPr>
        <p:spPr>
          <a:xfrm>
            <a:off x="3203424" y="4218477"/>
            <a:ext cx="822776" cy="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8A5FD16-081A-5A68-5C0E-D2486A3498FE}"/>
              </a:ext>
            </a:extLst>
          </p:cNvPr>
          <p:cNvCxnSpPr>
            <a:cxnSpLocks/>
          </p:cNvCxnSpPr>
          <p:nvPr/>
        </p:nvCxnSpPr>
        <p:spPr>
          <a:xfrm>
            <a:off x="4774669" y="4066451"/>
            <a:ext cx="2145789" cy="46892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AAFFBD6-C903-28E2-CD7E-E92A08509F10}"/>
              </a:ext>
            </a:extLst>
          </p:cNvPr>
          <p:cNvCxnSpPr>
            <a:cxnSpLocks/>
          </p:cNvCxnSpPr>
          <p:nvPr/>
        </p:nvCxnSpPr>
        <p:spPr>
          <a:xfrm>
            <a:off x="4771298" y="4141723"/>
            <a:ext cx="2145789" cy="46892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3EA049E-8DEF-F9CB-7F3A-07571B8B3B10}"/>
              </a:ext>
            </a:extLst>
          </p:cNvPr>
          <p:cNvCxnSpPr>
            <a:cxnSpLocks/>
          </p:cNvCxnSpPr>
          <p:nvPr/>
        </p:nvCxnSpPr>
        <p:spPr>
          <a:xfrm>
            <a:off x="4767927" y="4216995"/>
            <a:ext cx="2145789" cy="46892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FEEABB4-BAA9-7DB3-19A2-20214B77A27C}"/>
              </a:ext>
            </a:extLst>
          </p:cNvPr>
          <p:cNvSpPr txBox="1"/>
          <p:nvPr/>
        </p:nvSpPr>
        <p:spPr>
          <a:xfrm>
            <a:off x="3978481" y="4014011"/>
            <a:ext cx="8490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</a:rPr>
              <a:t>查询购物车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B5F510-10DB-BC6F-8C5E-E10E931C0CDB}"/>
              </a:ext>
            </a:extLst>
          </p:cNvPr>
          <p:cNvSpPr txBox="1"/>
          <p:nvPr/>
        </p:nvSpPr>
        <p:spPr>
          <a:xfrm>
            <a:off x="4058683" y="3427944"/>
            <a:ext cx="686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</a:rPr>
              <a:t>业务</a:t>
            </a:r>
            <a:r>
              <a:rPr lang="en-US" altLang="zh-CN" sz="1050">
                <a:solidFill>
                  <a:schemeClr val="bg1"/>
                </a:solidFill>
              </a:rPr>
              <a:t>1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DD137E-A538-8256-BE33-394D2BB2023D}"/>
              </a:ext>
            </a:extLst>
          </p:cNvPr>
          <p:cNvSpPr txBox="1"/>
          <p:nvPr/>
        </p:nvSpPr>
        <p:spPr>
          <a:xfrm>
            <a:off x="3997981" y="3533772"/>
            <a:ext cx="835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</a:rPr>
              <a:t>线程数：</a:t>
            </a:r>
            <a:r>
              <a:rPr lang="en-US" altLang="zh-CN" sz="1050">
                <a:solidFill>
                  <a:schemeClr val="bg1"/>
                </a:solidFill>
              </a:rPr>
              <a:t>5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E56D26-CF8D-6BA7-A5E2-4A3AAD75DA9A}"/>
              </a:ext>
            </a:extLst>
          </p:cNvPr>
          <p:cNvSpPr txBox="1"/>
          <p:nvPr/>
        </p:nvSpPr>
        <p:spPr>
          <a:xfrm>
            <a:off x="3984693" y="4109290"/>
            <a:ext cx="835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</a:rPr>
              <a:t>线程数：</a:t>
            </a:r>
            <a:r>
              <a:rPr lang="en-US" altLang="zh-CN" sz="1050">
                <a:solidFill>
                  <a:schemeClr val="bg1"/>
                </a:solidFill>
              </a:rPr>
              <a:t>5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7501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7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96296E-6 L 2.29167E-6 -0.01204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14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96296E-6 L 2.29167E-6 -0.01204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38992C5-B349-F2CE-BC5A-5F6438EA7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31" y="2242908"/>
            <a:ext cx="9368972" cy="408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线程隔离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A1B0673-5AFE-561D-9626-B2EF9AD067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sentinel</a:t>
            </a:r>
            <a:r>
              <a:rPr lang="zh-CN" altLang="en-US"/>
              <a:t>控制台中，会出现</a:t>
            </a:r>
            <a:r>
              <a:rPr lang="en-US" altLang="zh-CN"/>
              <a:t>Feign</a:t>
            </a:r>
            <a:r>
              <a:rPr lang="zh-CN" altLang="en-US"/>
              <a:t>接口的簇点资源，点击后面的流控按钮，即可配置线程隔离：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1573D5-23D7-3CD1-87DA-C8EA03413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261" y="3429000"/>
            <a:ext cx="6393170" cy="3657631"/>
          </a:xfrm>
          <a:prstGeom prst="roundRect">
            <a:avLst>
              <a:gd name="adj" fmla="val 266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88900" sx="101000" sy="101000" algn="ctr" rotWithShape="0">
              <a:prstClr val="black">
                <a:alpha val="23000"/>
              </a:prstClr>
            </a:outerShdw>
          </a:effectLst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4D72E8C9-8EE8-DE19-89D0-250F6B927A63}"/>
              </a:ext>
            </a:extLst>
          </p:cNvPr>
          <p:cNvSpPr/>
          <p:nvPr/>
        </p:nvSpPr>
        <p:spPr>
          <a:xfrm>
            <a:off x="4382796" y="4039596"/>
            <a:ext cx="1138988" cy="2967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4FBC35-7475-B48A-1FB9-7BABEF0259BC}"/>
              </a:ext>
            </a:extLst>
          </p:cNvPr>
          <p:cNvSpPr txBox="1"/>
          <p:nvPr/>
        </p:nvSpPr>
        <p:spPr>
          <a:xfrm>
            <a:off x="4494172" y="4413009"/>
            <a:ext cx="3328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5</a:t>
            </a:r>
            <a:r>
              <a:rPr lang="zh-CN" altLang="en-US" sz="1050">
                <a:solidFill>
                  <a:srgbClr val="AD2B26"/>
                </a:solidFill>
                <a:latin typeface="+mn-lt"/>
                <a:ea typeface="+mn-ea"/>
              </a:rPr>
              <a:t>个并发线程，如果单线程</a:t>
            </a: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QPS</a:t>
            </a:r>
            <a:r>
              <a:rPr lang="zh-CN" altLang="en-US" sz="1050">
                <a:solidFill>
                  <a:srgbClr val="AD2B26"/>
                </a:solidFill>
                <a:latin typeface="+mn-lt"/>
                <a:ea typeface="+mn-ea"/>
              </a:rPr>
              <a:t>为</a:t>
            </a: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2</a:t>
            </a:r>
            <a:r>
              <a:rPr lang="zh-CN" altLang="en-US" sz="1050">
                <a:solidFill>
                  <a:srgbClr val="AD2B26"/>
                </a:solidFill>
                <a:latin typeface="+mn-lt"/>
                <a:ea typeface="+mn-ea"/>
              </a:rPr>
              <a:t>，则</a:t>
            </a: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5</a:t>
            </a:r>
            <a:r>
              <a:rPr lang="zh-CN" altLang="en-US" sz="1050">
                <a:solidFill>
                  <a:srgbClr val="AD2B26"/>
                </a:solidFill>
                <a:latin typeface="+mn-lt"/>
                <a:ea typeface="+mn-ea"/>
              </a:rPr>
              <a:t>线程</a:t>
            </a: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QPS</a:t>
            </a:r>
            <a:r>
              <a:rPr lang="zh-CN" altLang="en-US" sz="1050">
                <a:solidFill>
                  <a:srgbClr val="AD2B26"/>
                </a:solidFill>
                <a:latin typeface="+mn-lt"/>
                <a:ea typeface="+mn-ea"/>
              </a:rPr>
              <a:t>为</a:t>
            </a: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10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7D59011-28A4-23CA-1CB0-C33C95E7A2E0}"/>
              </a:ext>
            </a:extLst>
          </p:cNvPr>
          <p:cNvSpPr/>
          <p:nvPr/>
        </p:nvSpPr>
        <p:spPr>
          <a:xfrm>
            <a:off x="6896469" y="4042363"/>
            <a:ext cx="394744" cy="2967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028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33333E-6 L -0.25703 -0.14283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2" y="-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1419505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初识</a:t>
            </a:r>
            <a:r>
              <a:rPr lang="en-US" altLang="zh-CN"/>
              <a:t>Sentinel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09083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请求限流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276216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线程隔离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60034D9-25C7-0C07-21F3-09F4CB4F726C}"/>
              </a:ext>
            </a:extLst>
          </p:cNvPr>
          <p:cNvSpPr txBox="1">
            <a:spLocks/>
          </p:cNvSpPr>
          <p:nvPr/>
        </p:nvSpPr>
        <p:spPr>
          <a:xfrm>
            <a:off x="4834163" y="3433501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AD2B26"/>
                </a:solidFill>
              </a:rPr>
              <a:t>Fallback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CE7FE11-4B0C-0720-3123-197091D7984A}"/>
              </a:ext>
            </a:extLst>
          </p:cNvPr>
          <p:cNvSpPr txBox="1">
            <a:spLocks/>
          </p:cNvSpPr>
          <p:nvPr/>
        </p:nvSpPr>
        <p:spPr>
          <a:xfrm>
            <a:off x="4834162" y="410483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服务熔断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884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Fallback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1200" y="4194906"/>
            <a:ext cx="10546005" cy="829748"/>
          </a:xfrm>
        </p:spPr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zh-CN"/>
              <a:t>FeignClient</a:t>
            </a:r>
            <a:r>
              <a:rPr lang="zh-CN" altLang="en-US"/>
              <a:t>的</a:t>
            </a:r>
            <a:r>
              <a:rPr lang="en-US" altLang="zh-CN"/>
              <a:t>Fallback</a:t>
            </a:r>
            <a:r>
              <a:rPr lang="zh-CN" altLang="en-US"/>
              <a:t>有两种配置方式：</a:t>
            </a:r>
            <a:endParaRPr lang="en-US" altLang="zh-CN"/>
          </a:p>
          <a:p>
            <a:pPr marL="720000" lvl="1" indent="-4334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方式一：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FallbackClass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，无法对远程调用的异常做处理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4334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方式二：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FallbackFactory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，可以对远程调用的异常做处理，通常都会选择这种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46AB77F-F6CA-B63D-478F-9A242EC8F635}"/>
              </a:ext>
            </a:extLst>
          </p:cNvPr>
          <p:cNvSpPr/>
          <p:nvPr/>
        </p:nvSpPr>
        <p:spPr>
          <a:xfrm>
            <a:off x="6724510" y="2549709"/>
            <a:ext cx="1069524" cy="11786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购物车服务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F2F2ADF-7973-87F6-4F28-2FE1788C0138}"/>
              </a:ext>
            </a:extLst>
          </p:cNvPr>
          <p:cNvSpPr/>
          <p:nvPr/>
        </p:nvSpPr>
        <p:spPr>
          <a:xfrm>
            <a:off x="9780982" y="1870534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EE3BCBD-7465-F702-D3EF-9DB9828640AD}"/>
              </a:ext>
            </a:extLst>
          </p:cNvPr>
          <p:cNvSpPr/>
          <p:nvPr/>
        </p:nvSpPr>
        <p:spPr>
          <a:xfrm>
            <a:off x="9780982" y="3430488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商品服务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EC0F7C1-7A82-D3C0-5E56-2B9669D8A941}"/>
              </a:ext>
            </a:extLst>
          </p:cNvPr>
          <p:cNvSpPr/>
          <p:nvPr/>
        </p:nvSpPr>
        <p:spPr>
          <a:xfrm>
            <a:off x="9780981" y="3432634"/>
            <a:ext cx="1069525" cy="95677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C641E72-232E-0E79-C062-AE3C88E1A10D}"/>
              </a:ext>
            </a:extLst>
          </p:cNvPr>
          <p:cNvSpPr/>
          <p:nvPr/>
        </p:nvSpPr>
        <p:spPr>
          <a:xfrm>
            <a:off x="6883352" y="2644530"/>
            <a:ext cx="751840" cy="406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业务</a:t>
            </a:r>
            <a:r>
              <a:rPr lang="en-US" altLang="zh-CN" sz="1000" dirty="0"/>
              <a:t>1</a:t>
            </a:r>
          </a:p>
          <a:p>
            <a:pPr algn="ctr"/>
            <a:r>
              <a:rPr lang="zh-CN" altLang="en-US" sz="1000"/>
              <a:t>线程</a:t>
            </a:r>
            <a:r>
              <a:rPr lang="en-US" altLang="zh-CN" sz="1000" dirty="0"/>
              <a:t>:10</a:t>
            </a:r>
            <a:endParaRPr lang="zh-CN" altLang="en-US" sz="10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9A3BDF9-58FE-877D-D6FE-EB987DF147C6}"/>
              </a:ext>
            </a:extLst>
          </p:cNvPr>
          <p:cNvSpPr/>
          <p:nvPr/>
        </p:nvSpPr>
        <p:spPr>
          <a:xfrm>
            <a:off x="6883352" y="3225243"/>
            <a:ext cx="751840" cy="406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/>
              <a:t>查询购物车</a:t>
            </a:r>
            <a:endParaRPr lang="en-US" altLang="zh-CN" sz="1000" dirty="0"/>
          </a:p>
          <a:p>
            <a:pPr algn="ctr"/>
            <a:r>
              <a:rPr lang="zh-CN" altLang="en-US" sz="1000"/>
              <a:t>线程</a:t>
            </a:r>
            <a:r>
              <a:rPr lang="en-US" altLang="zh-CN" sz="1000"/>
              <a:t>:3</a:t>
            </a:r>
            <a:endParaRPr lang="zh-CN" altLang="en-US" sz="100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E12EF0B-0217-C1A5-D1D3-1AFAF5AE805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060576" y="2847730"/>
            <a:ext cx="822776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A267433-FF9D-4CFD-82BF-1CEECEA3A287}"/>
              </a:ext>
            </a:extLst>
          </p:cNvPr>
          <p:cNvCxnSpPr>
            <a:stCxn id="18" idx="3"/>
            <a:endCxn id="8" idx="1"/>
          </p:cNvCxnSpPr>
          <p:nvPr/>
        </p:nvCxnSpPr>
        <p:spPr>
          <a:xfrm flipV="1">
            <a:off x="7635192" y="2351984"/>
            <a:ext cx="2145790" cy="4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CAF17D2-4A8D-8B8A-233D-82898858E90E}"/>
              </a:ext>
            </a:extLst>
          </p:cNvPr>
          <p:cNvCxnSpPr>
            <a:cxnSpLocks/>
          </p:cNvCxnSpPr>
          <p:nvPr/>
        </p:nvCxnSpPr>
        <p:spPr>
          <a:xfrm>
            <a:off x="7115434" y="3641167"/>
            <a:ext cx="0" cy="38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ED6AC71-CDBE-5D20-A68E-9FDFEB97663D}"/>
              </a:ext>
            </a:extLst>
          </p:cNvPr>
          <p:cNvCxnSpPr>
            <a:cxnSpLocks/>
          </p:cNvCxnSpPr>
          <p:nvPr/>
        </p:nvCxnSpPr>
        <p:spPr>
          <a:xfrm flipV="1">
            <a:off x="7398159" y="3631643"/>
            <a:ext cx="0" cy="38966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!!dzj1">
            <a:extLst>
              <a:ext uri="{FF2B5EF4-FFF2-40B4-BE49-F238E27FC236}">
                <a16:creationId xmlns:a16="http://schemas.microsoft.com/office/drawing/2014/main" id="{EB9D123B-2324-B06C-8E4B-A66312C7CE30}"/>
              </a:ext>
            </a:extLst>
          </p:cNvPr>
          <p:cNvCxnSpPr>
            <a:cxnSpLocks/>
          </p:cNvCxnSpPr>
          <p:nvPr/>
        </p:nvCxnSpPr>
        <p:spPr>
          <a:xfrm>
            <a:off x="6066479" y="3282447"/>
            <a:ext cx="822776" cy="0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!!czj1">
            <a:extLst>
              <a:ext uri="{FF2B5EF4-FFF2-40B4-BE49-F238E27FC236}">
                <a16:creationId xmlns:a16="http://schemas.microsoft.com/office/drawing/2014/main" id="{7017ECAC-8C93-6324-BA85-96A9DDB84A19}"/>
              </a:ext>
            </a:extLst>
          </p:cNvPr>
          <p:cNvCxnSpPr>
            <a:cxnSpLocks/>
          </p:cNvCxnSpPr>
          <p:nvPr/>
        </p:nvCxnSpPr>
        <p:spPr>
          <a:xfrm>
            <a:off x="7641095" y="3282447"/>
            <a:ext cx="2145789" cy="468926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!!dzj2">
            <a:extLst>
              <a:ext uri="{FF2B5EF4-FFF2-40B4-BE49-F238E27FC236}">
                <a16:creationId xmlns:a16="http://schemas.microsoft.com/office/drawing/2014/main" id="{A61E2CCB-DACE-A73B-1EA5-8088A31EF847}"/>
              </a:ext>
            </a:extLst>
          </p:cNvPr>
          <p:cNvCxnSpPr>
            <a:cxnSpLocks/>
          </p:cNvCxnSpPr>
          <p:nvPr/>
        </p:nvCxnSpPr>
        <p:spPr>
          <a:xfrm>
            <a:off x="6066479" y="3358213"/>
            <a:ext cx="822776" cy="0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!!dzj3">
            <a:extLst>
              <a:ext uri="{FF2B5EF4-FFF2-40B4-BE49-F238E27FC236}">
                <a16:creationId xmlns:a16="http://schemas.microsoft.com/office/drawing/2014/main" id="{D871285A-AB82-9AFF-E20C-B1E3057454E7}"/>
              </a:ext>
            </a:extLst>
          </p:cNvPr>
          <p:cNvCxnSpPr>
            <a:cxnSpLocks/>
          </p:cNvCxnSpPr>
          <p:nvPr/>
        </p:nvCxnSpPr>
        <p:spPr>
          <a:xfrm>
            <a:off x="6066479" y="3433979"/>
            <a:ext cx="822776" cy="0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!!czj2">
            <a:extLst>
              <a:ext uri="{FF2B5EF4-FFF2-40B4-BE49-F238E27FC236}">
                <a16:creationId xmlns:a16="http://schemas.microsoft.com/office/drawing/2014/main" id="{686E6157-071C-7DB4-D10C-D3B4FEB7B43E}"/>
              </a:ext>
            </a:extLst>
          </p:cNvPr>
          <p:cNvCxnSpPr>
            <a:cxnSpLocks/>
          </p:cNvCxnSpPr>
          <p:nvPr/>
        </p:nvCxnSpPr>
        <p:spPr>
          <a:xfrm>
            <a:off x="7637724" y="3357719"/>
            <a:ext cx="2145789" cy="468926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!!czj3">
            <a:extLst>
              <a:ext uri="{FF2B5EF4-FFF2-40B4-BE49-F238E27FC236}">
                <a16:creationId xmlns:a16="http://schemas.microsoft.com/office/drawing/2014/main" id="{CE4EFFB2-E6BE-7002-8280-BC5A6E4AF9AB}"/>
              </a:ext>
            </a:extLst>
          </p:cNvPr>
          <p:cNvCxnSpPr>
            <a:cxnSpLocks/>
          </p:cNvCxnSpPr>
          <p:nvPr/>
        </p:nvCxnSpPr>
        <p:spPr>
          <a:xfrm>
            <a:off x="7634353" y="3432991"/>
            <a:ext cx="2145789" cy="468926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9A2A722-4704-6833-2AD8-24D511786741}"/>
              </a:ext>
            </a:extLst>
          </p:cNvPr>
          <p:cNvCxnSpPr>
            <a:cxnSpLocks/>
          </p:cNvCxnSpPr>
          <p:nvPr/>
        </p:nvCxnSpPr>
        <p:spPr>
          <a:xfrm>
            <a:off x="6066479" y="3579826"/>
            <a:ext cx="822776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935C6EB-C34B-0915-CF93-D36794E0FBB2}"/>
              </a:ext>
            </a:extLst>
          </p:cNvPr>
          <p:cNvSpPr/>
          <p:nvPr/>
        </p:nvSpPr>
        <p:spPr>
          <a:xfrm>
            <a:off x="6835074" y="4021310"/>
            <a:ext cx="848395" cy="406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75000"/>
                  </a:schemeClr>
                </a:solidFill>
              </a:rPr>
              <a:t>查询商品</a:t>
            </a:r>
            <a:endParaRPr lang="en-US" altLang="zh-CN" sz="1000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altLang="zh-CN" sz="1000">
                <a:solidFill>
                  <a:schemeClr val="accent3">
                    <a:lumMod val="75000"/>
                  </a:schemeClr>
                </a:solidFill>
              </a:rPr>
              <a:t>fallback</a:t>
            </a:r>
            <a:endParaRPr lang="zh-CN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A15BCD4-FC48-5DD1-D5CB-E711612E8772}"/>
              </a:ext>
            </a:extLst>
          </p:cNvPr>
          <p:cNvSpPr txBox="1"/>
          <p:nvPr/>
        </p:nvSpPr>
        <p:spPr>
          <a:xfrm rot="725797">
            <a:off x="8611585" y="3328728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500ms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93A0778-6222-D8EF-440C-CD7323E567E5}"/>
              </a:ext>
            </a:extLst>
          </p:cNvPr>
          <p:cNvCxnSpPr>
            <a:cxnSpLocks/>
          </p:cNvCxnSpPr>
          <p:nvPr/>
        </p:nvCxnSpPr>
        <p:spPr>
          <a:xfrm>
            <a:off x="6066479" y="3505263"/>
            <a:ext cx="822776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54097F6-51B2-C07A-A42A-1C2F65E100FA}"/>
              </a:ext>
            </a:extLst>
          </p:cNvPr>
          <p:cNvSpPr txBox="1"/>
          <p:nvPr/>
        </p:nvSpPr>
        <p:spPr>
          <a:xfrm>
            <a:off x="700556" y="1638882"/>
            <a:ext cx="6649001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</a:t>
            </a:r>
            <a:r>
              <a:rPr lang="en-US" altLang="zh-CN" sz="160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FeignClient</a:t>
            </a:r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作为</a:t>
            </a:r>
            <a:r>
              <a:rPr lang="en-US" altLang="zh-CN" sz="160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Sentinel</a:t>
            </a:r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的簇点资源：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EF65F58-C9A7-4B63-DDB1-489B1AC887CC}"/>
              </a:ext>
            </a:extLst>
          </p:cNvPr>
          <p:cNvGrpSpPr/>
          <p:nvPr/>
        </p:nvGrpSpPr>
        <p:grpSpPr>
          <a:xfrm>
            <a:off x="1126486" y="2162962"/>
            <a:ext cx="4200382" cy="1520622"/>
            <a:chOff x="1351995" y="3028401"/>
            <a:chExt cx="4200382" cy="1520622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B68E690-ABF6-B4D6-2DC1-EC0EC519958B}"/>
                </a:ext>
              </a:extLst>
            </p:cNvPr>
            <p:cNvSpPr/>
            <p:nvPr/>
          </p:nvSpPr>
          <p:spPr>
            <a:xfrm>
              <a:off x="1351995" y="3028403"/>
              <a:ext cx="4200382" cy="1520620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255F62E-F2F4-FC14-885F-21B71D0EA765}"/>
                </a:ext>
              </a:extLst>
            </p:cNvPr>
            <p:cNvSpPr txBox="1"/>
            <p:nvPr/>
          </p:nvSpPr>
          <p:spPr>
            <a:xfrm>
              <a:off x="1351995" y="3372184"/>
              <a:ext cx="2808516" cy="84882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feign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  sentinel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enabled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true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48047F89-3FE8-0AA0-046F-6452CA97CE92}"/>
                </a:ext>
              </a:extLst>
            </p:cNvPr>
            <p:cNvSpPr/>
            <p:nvPr/>
          </p:nvSpPr>
          <p:spPr>
            <a:xfrm>
              <a:off x="1351997" y="3028401"/>
              <a:ext cx="420038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F2809D1-D66E-26D6-937D-E0F07916FCD8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B2C32D6-65F0-4072-5D4B-8E9D78C12D80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FC186D9D-FEF6-38F5-07ED-F5943148BF90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D9D0FF8-C48E-39DF-249D-E60376BB2B53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6483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1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B1EA9A-2958-3E99-C427-12F47ED22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给</a:t>
            </a:r>
            <a:r>
              <a:rPr lang="en-US" altLang="zh-CN"/>
              <a:t>FeignClient</a:t>
            </a:r>
            <a:r>
              <a:rPr lang="zh-CN" altLang="en-US"/>
              <a:t>编写</a:t>
            </a:r>
            <a:r>
              <a:rPr lang="en-US" altLang="zh-CN"/>
              <a:t>Fallback</a:t>
            </a:r>
            <a:r>
              <a:rPr lang="zh-CN" altLang="en-US"/>
              <a:t>逻辑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EBB9EE-A16D-19C8-7DA2-323D568335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假如我们有一个</a:t>
            </a:r>
            <a:r>
              <a:rPr lang="en-US" altLang="zh-CN"/>
              <a:t>FeignClient</a:t>
            </a:r>
            <a:r>
              <a:rPr lang="zh-CN" altLang="en-US"/>
              <a:t>如下：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为其编写</a:t>
            </a:r>
            <a:r>
              <a:rPr lang="en-US" altLang="zh-CN"/>
              <a:t>Fallback</a:t>
            </a:r>
            <a:r>
              <a:rPr lang="zh-CN" altLang="en-US"/>
              <a:t>逻辑</a:t>
            </a:r>
            <a:endParaRPr lang="en-US" altLang="zh-CN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EF269FF-D1A7-EB39-A7A9-17F67DB930AF}"/>
              </a:ext>
            </a:extLst>
          </p:cNvPr>
          <p:cNvGrpSpPr/>
          <p:nvPr/>
        </p:nvGrpSpPr>
        <p:grpSpPr>
          <a:xfrm>
            <a:off x="2459763" y="2249155"/>
            <a:ext cx="8320584" cy="1942702"/>
            <a:chOff x="1351995" y="3028401"/>
            <a:chExt cx="8320584" cy="194270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933CDC34-4369-C70A-925D-52E92DDA9530}"/>
                </a:ext>
              </a:extLst>
            </p:cNvPr>
            <p:cNvSpPr/>
            <p:nvPr/>
          </p:nvSpPr>
          <p:spPr>
            <a:xfrm>
              <a:off x="1351995" y="3028402"/>
              <a:ext cx="8320584" cy="1942701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6223ECA-90BB-A025-2E9F-9B71DC76D627}"/>
                </a:ext>
              </a:extLst>
            </p:cNvPr>
            <p:cNvSpPr txBox="1"/>
            <p:nvPr/>
          </p:nvSpPr>
          <p:spPr>
            <a:xfrm>
              <a:off x="1351995" y="3372184"/>
              <a:ext cx="8104826" cy="1271695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@FeignClient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(value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"userservice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interface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UserClient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@GetMapping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"/user/{id}"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User findById(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@PathVariable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"id"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Long id);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40B728D8-E379-D752-8C50-0F4AA25B0DD8}"/>
                </a:ext>
              </a:extLst>
            </p:cNvPr>
            <p:cNvSpPr/>
            <p:nvPr/>
          </p:nvSpPr>
          <p:spPr>
            <a:xfrm>
              <a:off x="1351996" y="3028401"/>
              <a:ext cx="8320581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76782AF-AA14-4032-DD4D-01054FD1C2B1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1D788EA4-4901-98BC-FFA1-DA11208E655E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ECE6FF97-A00B-517B-6536-11269D9CC469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4B094E9-3426-5DA8-C60D-3D9DBAB5CBD2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4460150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FBB18-E158-449A-9C28-193A77CF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Fallback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F2378-5409-4E5F-8A57-3C02F18F17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1400" b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步骤一：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自定义类，实现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FallbackFactory</a:t>
            </a:r>
            <a:r>
              <a:rPr lang="zh-CN" altLang="en-US" sz="1400"/>
              <a:t>，编写对某个</a:t>
            </a:r>
            <a:r>
              <a:rPr lang="en-US" altLang="zh-CN" sz="1400"/>
              <a:t>FeignClient</a:t>
            </a:r>
            <a:r>
              <a:rPr lang="zh-CN" altLang="en-US" sz="1400"/>
              <a:t>的</a:t>
            </a:r>
            <a:r>
              <a:rPr lang="en-US" altLang="zh-CN" sz="1400"/>
              <a:t>fallback</a:t>
            </a:r>
            <a:r>
              <a:rPr lang="zh-CN" altLang="en-US" sz="1400"/>
              <a:t>逻辑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485CB0-B0F7-0F8A-3C30-BD6354396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4C5A1E7-BEAD-AD5A-D527-6C01B280D5D6}"/>
              </a:ext>
            </a:extLst>
          </p:cNvPr>
          <p:cNvGrpSpPr/>
          <p:nvPr/>
        </p:nvGrpSpPr>
        <p:grpSpPr>
          <a:xfrm>
            <a:off x="1069997" y="2178097"/>
            <a:ext cx="8320584" cy="3861223"/>
            <a:chOff x="1351995" y="3028401"/>
            <a:chExt cx="8320584" cy="3861223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8EC4E9A-304A-4A14-B8D5-B1EF671BC483}"/>
                </a:ext>
              </a:extLst>
            </p:cNvPr>
            <p:cNvSpPr/>
            <p:nvPr/>
          </p:nvSpPr>
          <p:spPr>
            <a:xfrm>
              <a:off x="1351995" y="3028402"/>
              <a:ext cx="8320584" cy="386122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7ACC622-5EED-A741-D9A9-A1E5F68D82DA}"/>
                </a:ext>
              </a:extLst>
            </p:cNvPr>
            <p:cNvSpPr txBox="1"/>
            <p:nvPr/>
          </p:nvSpPr>
          <p:spPr>
            <a:xfrm>
              <a:off x="1351995" y="3372184"/>
              <a:ext cx="8104826" cy="339997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@Slf4j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UserClientFallbackFactory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implements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FallbackFactory&lt;UserClient&gt;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@Override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UserClient create(Throwable throwable)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创建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UserClient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接口实现类，实现其中的方法，编写失败降级的处理逻辑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new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UserClient()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@Override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    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 findById(Long id)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记录异常信息</a:t>
              </a:r>
              <a:r>
                <a:rPr lang="zh-CN" altLang="en-US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，可以返回空或抛出异常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log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.error(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查询用户失败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throwable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null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};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D6ED0AF0-1332-1733-31FA-53B41A32C29C}"/>
                </a:ext>
              </a:extLst>
            </p:cNvPr>
            <p:cNvSpPr/>
            <p:nvPr/>
          </p:nvSpPr>
          <p:spPr>
            <a:xfrm>
              <a:off x="1351996" y="3028401"/>
              <a:ext cx="8320581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AEA9F73-E63C-66C4-F8BA-6E8BFBD62BE3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C9B18075-4549-8D4E-A38B-36DCF99A1751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59CFDA5-8F0E-DF13-2C03-F681CF8775AC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21D99A26-370A-BDBC-A0E5-27FF68BAF9DB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3909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A-!!xj9">
            <a:extLst>
              <a:ext uri="{FF2B5EF4-FFF2-40B4-BE49-F238E27FC236}">
                <a16:creationId xmlns:a16="http://schemas.microsoft.com/office/drawing/2014/main" id="{61CB9DD3-56E3-E3E7-0373-ABEEFC307A8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816305" y="3676626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短信</a:t>
            </a:r>
          </a:p>
        </p:txBody>
      </p:sp>
      <p:sp>
        <p:nvSpPr>
          <p:cNvPr id="51" name="PA-!!xj7">
            <a:extLst>
              <a:ext uri="{FF2B5EF4-FFF2-40B4-BE49-F238E27FC236}">
                <a16:creationId xmlns:a16="http://schemas.microsoft.com/office/drawing/2014/main" id="{133B077B-E1F1-0C45-E669-EE6DAAB6C60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893150" y="3676626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积分</a:t>
            </a:r>
          </a:p>
        </p:txBody>
      </p:sp>
      <p:sp>
        <p:nvSpPr>
          <p:cNvPr id="53" name="PA-!!xj8">
            <a:extLst>
              <a:ext uri="{FF2B5EF4-FFF2-40B4-BE49-F238E27FC236}">
                <a16:creationId xmlns:a16="http://schemas.microsoft.com/office/drawing/2014/main" id="{54BB9B21-865B-2980-5C4F-38571C45FAF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832201" y="3675973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优惠券</a:t>
            </a:r>
          </a:p>
        </p:txBody>
      </p:sp>
      <p:sp>
        <p:nvSpPr>
          <p:cNvPr id="52" name="PA-MG-!!xj4">
            <a:extLst>
              <a:ext uri="{FF2B5EF4-FFF2-40B4-BE49-F238E27FC236}">
                <a16:creationId xmlns:a16="http://schemas.microsoft.com/office/drawing/2014/main" id="{AD180123-190B-1B13-31AB-3D72B705AA4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893150" y="3100097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54" name="PA-MG-!!xj2">
            <a:extLst>
              <a:ext uri="{FF2B5EF4-FFF2-40B4-BE49-F238E27FC236}">
                <a16:creationId xmlns:a16="http://schemas.microsoft.com/office/drawing/2014/main" id="{81354D59-4AFE-C8E1-4F28-25E46BAFE52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832201" y="2524221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订单</a:t>
            </a:r>
          </a:p>
        </p:txBody>
      </p:sp>
      <p:sp>
        <p:nvSpPr>
          <p:cNvPr id="55" name="PA-MG-!!xj1">
            <a:extLst>
              <a:ext uri="{FF2B5EF4-FFF2-40B4-BE49-F238E27FC236}">
                <a16:creationId xmlns:a16="http://schemas.microsoft.com/office/drawing/2014/main" id="{2431FD8E-6928-36F1-5D83-F6EEC060BF3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893150" y="2523568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商品</a:t>
            </a:r>
          </a:p>
        </p:txBody>
      </p:sp>
      <p:sp>
        <p:nvSpPr>
          <p:cNvPr id="56" name="PA-MG-!!xj5">
            <a:extLst>
              <a:ext uri="{FF2B5EF4-FFF2-40B4-BE49-F238E27FC236}">
                <a16:creationId xmlns:a16="http://schemas.microsoft.com/office/drawing/2014/main" id="{41F12C93-6CBB-BA30-4D6C-E08BA98A9F0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832201" y="3101403"/>
            <a:ext cx="509102" cy="285619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支付</a:t>
            </a:r>
          </a:p>
        </p:txBody>
      </p:sp>
      <p:sp>
        <p:nvSpPr>
          <p:cNvPr id="46" name="MG-!!xj6">
            <a:extLst>
              <a:ext uri="{FF2B5EF4-FFF2-40B4-BE49-F238E27FC236}">
                <a16:creationId xmlns:a16="http://schemas.microsoft.com/office/drawing/2014/main" id="{684A7F99-F8A4-AD78-653E-4E96606E62A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816305" y="3100097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购物车</a:t>
            </a:r>
          </a:p>
        </p:txBody>
      </p:sp>
      <p:sp>
        <p:nvSpPr>
          <p:cNvPr id="48" name="PA-MG-!!xj3">
            <a:extLst>
              <a:ext uri="{FF2B5EF4-FFF2-40B4-BE49-F238E27FC236}">
                <a16:creationId xmlns:a16="http://schemas.microsoft.com/office/drawing/2014/main" id="{E8140148-8723-6C60-FFEF-C8D15A05048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816305" y="2523568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评价</a:t>
            </a:r>
          </a:p>
        </p:txBody>
      </p:sp>
      <p:sp>
        <p:nvSpPr>
          <p:cNvPr id="25" name="PA-文本框 9">
            <a:extLst>
              <a:ext uri="{FF2B5EF4-FFF2-40B4-BE49-F238E27FC236}">
                <a16:creationId xmlns:a16="http://schemas.microsoft.com/office/drawing/2014/main" id="{7EE95A4D-C92A-E827-32D1-2AAE340DD26A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389785" y="2494130"/>
            <a:ext cx="149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服务治理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PA-文本框 10">
            <a:extLst>
              <a:ext uri="{FF2B5EF4-FFF2-40B4-BE49-F238E27FC236}">
                <a16:creationId xmlns:a16="http://schemas.microsoft.com/office/drawing/2014/main" id="{00B22C2E-7ADD-8C85-3540-A3C006106EA7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389785" y="2085565"/>
            <a:ext cx="149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远程调用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9AEC910-931A-035C-8F81-10816B0FDEC7}"/>
              </a:ext>
            </a:extLst>
          </p:cNvPr>
          <p:cNvCxnSpPr>
            <a:cxnSpLocks/>
            <a:stCxn id="54" idx="1"/>
            <a:endCxn id="55" idx="3"/>
          </p:cNvCxnSpPr>
          <p:nvPr/>
        </p:nvCxnSpPr>
        <p:spPr>
          <a:xfrm flipH="1" flipV="1">
            <a:off x="6400566" y="2667684"/>
            <a:ext cx="431635" cy="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PA-StraightArrowConnector 69">
            <a:extLst>
              <a:ext uri="{FF2B5EF4-FFF2-40B4-BE49-F238E27FC236}">
                <a16:creationId xmlns:a16="http://schemas.microsoft.com/office/drawing/2014/main" id="{64D66A3D-0786-68D7-1B1F-0F4FB3504AE5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7064304" y="2819613"/>
            <a:ext cx="958818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PA-StraightArrowConnector 70">
            <a:extLst>
              <a:ext uri="{FF2B5EF4-FFF2-40B4-BE49-F238E27FC236}">
                <a16:creationId xmlns:a16="http://schemas.microsoft.com/office/drawing/2014/main" id="{945A1FF7-5A2C-F101-2772-12E50972F055}"/>
              </a:ext>
            </a:extLst>
          </p:cNvPr>
          <p:cNvCxnSpPr>
            <a:cxnSpLocks/>
            <a:stCxn id="54" idx="2"/>
            <a:endCxn id="56" idx="0"/>
          </p:cNvCxnSpPr>
          <p:nvPr>
            <p:custDataLst>
              <p:tags r:id="rId13"/>
            </p:custDataLst>
          </p:nvPr>
        </p:nvCxnSpPr>
        <p:spPr>
          <a:xfrm>
            <a:off x="7085909" y="2812452"/>
            <a:ext cx="843" cy="2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PA-StraightArrowConnector 88">
            <a:extLst>
              <a:ext uri="{FF2B5EF4-FFF2-40B4-BE49-F238E27FC236}">
                <a16:creationId xmlns:a16="http://schemas.microsoft.com/office/drawing/2014/main" id="{407422F6-C498-003F-E5F4-B85EC0E1926C}"/>
              </a:ext>
            </a:extLst>
          </p:cNvPr>
          <p:cNvCxnSpPr>
            <a:cxnSpLocks/>
            <a:stCxn id="52" idx="2"/>
            <a:endCxn id="51" idx="0"/>
          </p:cNvCxnSpPr>
          <p:nvPr>
            <p:custDataLst>
              <p:tags r:id="rId14"/>
            </p:custDataLst>
          </p:nvPr>
        </p:nvCxnSpPr>
        <p:spPr>
          <a:xfrm>
            <a:off x="6146858" y="3388328"/>
            <a:ext cx="0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PA-StraightArrowConnector 94">
            <a:extLst>
              <a:ext uri="{FF2B5EF4-FFF2-40B4-BE49-F238E27FC236}">
                <a16:creationId xmlns:a16="http://schemas.microsoft.com/office/drawing/2014/main" id="{1C7F8447-8E39-7FEF-D68D-0823A114CDCB}"/>
              </a:ext>
            </a:extLst>
          </p:cNvPr>
          <p:cNvCxnSpPr>
            <a:cxnSpLocks/>
            <a:stCxn id="52" idx="2"/>
            <a:endCxn id="53" idx="0"/>
          </p:cNvCxnSpPr>
          <p:nvPr>
            <p:custDataLst>
              <p:tags r:id="rId15"/>
            </p:custDataLst>
          </p:nvPr>
        </p:nvCxnSpPr>
        <p:spPr>
          <a:xfrm>
            <a:off x="6146858" y="3388328"/>
            <a:ext cx="939051" cy="28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PA-StraightArrowConnector 97">
            <a:extLst>
              <a:ext uri="{FF2B5EF4-FFF2-40B4-BE49-F238E27FC236}">
                <a16:creationId xmlns:a16="http://schemas.microsoft.com/office/drawing/2014/main" id="{40C91A89-F877-DB61-1D1D-94A29C5C65AC}"/>
              </a:ext>
            </a:extLst>
          </p:cNvPr>
          <p:cNvCxnSpPr>
            <a:cxnSpLocks/>
            <a:stCxn id="56" idx="2"/>
            <a:endCxn id="49" idx="0"/>
          </p:cNvCxnSpPr>
          <p:nvPr>
            <p:custDataLst>
              <p:tags r:id="rId16"/>
            </p:custDataLst>
          </p:nvPr>
        </p:nvCxnSpPr>
        <p:spPr>
          <a:xfrm>
            <a:off x="7086752" y="3387022"/>
            <a:ext cx="983261" cy="28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9E50E09-DA77-07E4-6532-82EFCA49681B}"/>
              </a:ext>
            </a:extLst>
          </p:cNvPr>
          <p:cNvSpPr txBox="1"/>
          <p:nvPr/>
        </p:nvSpPr>
        <p:spPr>
          <a:xfrm>
            <a:off x="710880" y="1002232"/>
            <a:ext cx="160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微服务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30A6EFB-4892-2A34-2D49-8B5E0F89F622}"/>
              </a:ext>
            </a:extLst>
          </p:cNvPr>
          <p:cNvSpPr txBox="1"/>
          <p:nvPr/>
        </p:nvSpPr>
        <p:spPr>
          <a:xfrm rot="4315481">
            <a:off x="326704" y="1601678"/>
            <a:ext cx="160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>
                <a:solidFill>
                  <a:srgbClr val="AD2B26">
                    <a:alpha val="0"/>
                  </a:srgbClr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单体架构</a:t>
            </a:r>
          </a:p>
        </p:txBody>
      </p:sp>
      <p:cxnSp>
        <p:nvCxnSpPr>
          <p:cNvPr id="40" name="PA-StraightArrowConnector 70">
            <a:extLst>
              <a:ext uri="{FF2B5EF4-FFF2-40B4-BE49-F238E27FC236}">
                <a16:creationId xmlns:a16="http://schemas.microsoft.com/office/drawing/2014/main" id="{66A4DEC8-594A-B0FF-6640-A30E5C29EB5F}"/>
              </a:ext>
            </a:extLst>
          </p:cNvPr>
          <p:cNvCxnSpPr>
            <a:cxnSpLocks/>
            <a:stCxn id="54" idx="2"/>
            <a:endCxn id="52" idx="0"/>
          </p:cNvCxnSpPr>
          <p:nvPr>
            <p:custDataLst>
              <p:tags r:id="rId17"/>
            </p:custDataLst>
          </p:nvPr>
        </p:nvCxnSpPr>
        <p:spPr>
          <a:xfrm flipH="1">
            <a:off x="6146858" y="2812452"/>
            <a:ext cx="939051" cy="28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PA-StraightArrowConnector 70">
            <a:extLst>
              <a:ext uri="{FF2B5EF4-FFF2-40B4-BE49-F238E27FC236}">
                <a16:creationId xmlns:a16="http://schemas.microsoft.com/office/drawing/2014/main" id="{88744685-6F6B-AC61-3872-2E4FC6A72636}"/>
              </a:ext>
            </a:extLst>
          </p:cNvPr>
          <p:cNvCxnSpPr>
            <a:cxnSpLocks/>
            <a:stCxn id="48" idx="2"/>
            <a:endCxn id="52" idx="0"/>
          </p:cNvCxnSpPr>
          <p:nvPr>
            <p:custDataLst>
              <p:tags r:id="rId18"/>
            </p:custDataLst>
          </p:nvPr>
        </p:nvCxnSpPr>
        <p:spPr>
          <a:xfrm flipH="1">
            <a:off x="6146858" y="2811799"/>
            <a:ext cx="1923155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PA-StraightArrowConnector 70">
            <a:extLst>
              <a:ext uri="{FF2B5EF4-FFF2-40B4-BE49-F238E27FC236}">
                <a16:creationId xmlns:a16="http://schemas.microsoft.com/office/drawing/2014/main" id="{33916682-90B6-9508-54FE-4C10D72121D8}"/>
              </a:ext>
            </a:extLst>
          </p:cNvPr>
          <p:cNvCxnSpPr>
            <a:cxnSpLocks/>
            <a:stCxn id="46" idx="2"/>
            <a:endCxn id="53" idx="0"/>
          </p:cNvCxnSpPr>
          <p:nvPr>
            <p:custDataLst>
              <p:tags r:id="rId19"/>
            </p:custDataLst>
          </p:nvPr>
        </p:nvCxnSpPr>
        <p:spPr>
          <a:xfrm flipH="1">
            <a:off x="7085909" y="3388328"/>
            <a:ext cx="984104" cy="28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PA-StraightArrowConnector 70">
            <a:extLst>
              <a:ext uri="{FF2B5EF4-FFF2-40B4-BE49-F238E27FC236}">
                <a16:creationId xmlns:a16="http://schemas.microsoft.com/office/drawing/2014/main" id="{07EAD3F8-3A66-CD2A-8AE5-6641F3E4F1AB}"/>
              </a:ext>
            </a:extLst>
          </p:cNvPr>
          <p:cNvCxnSpPr>
            <a:cxnSpLocks/>
            <a:stCxn id="56" idx="2"/>
            <a:endCxn id="53" idx="0"/>
          </p:cNvCxnSpPr>
          <p:nvPr>
            <p:custDataLst>
              <p:tags r:id="rId20"/>
            </p:custDataLst>
          </p:nvPr>
        </p:nvCxnSpPr>
        <p:spPr>
          <a:xfrm flipH="1">
            <a:off x="7085909" y="3387022"/>
            <a:ext cx="843" cy="2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11FB9A23-1283-4D9E-5B08-4300F2DEC3B4}"/>
              </a:ext>
            </a:extLst>
          </p:cNvPr>
          <p:cNvSpPr txBox="1"/>
          <p:nvPr/>
        </p:nvSpPr>
        <p:spPr>
          <a:xfrm>
            <a:off x="2887909" y="2085565"/>
            <a:ext cx="1098464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>
                <a:solidFill>
                  <a:schemeClr val="bg1"/>
                </a:solidFill>
                <a:latin typeface="+mn-lt"/>
                <a:ea typeface="+mn-ea"/>
              </a:rPr>
              <a:t>OpenFeign</a:t>
            </a:r>
            <a:endParaRPr lang="zh-CN" altLang="en-US" sz="105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2254F34-2D16-73FA-7A42-E06C663E2D6C}"/>
              </a:ext>
            </a:extLst>
          </p:cNvPr>
          <p:cNvSpPr txBox="1"/>
          <p:nvPr/>
        </p:nvSpPr>
        <p:spPr>
          <a:xfrm>
            <a:off x="2887909" y="2499678"/>
            <a:ext cx="1098464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05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/>
              <a:t>Nacos</a:t>
            </a:r>
            <a:endParaRPr lang="zh-CN" altLang="en-US" dirty="0"/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BB0E943C-7414-8E2F-78C5-A5C02CBD34B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92307" y="3026557"/>
            <a:ext cx="364473" cy="276999"/>
          </a:xfrm>
          <a:prstGeom prst="rect">
            <a:avLst/>
          </a:prstGeom>
          <a:effectLst>
            <a:softEdge rad="1270000"/>
          </a:effectLst>
        </p:spPr>
      </p:pic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7716616-9398-2EEB-64BC-C646B412D87F}"/>
              </a:ext>
            </a:extLst>
          </p:cNvPr>
          <p:cNvCxnSpPr>
            <a:cxnSpLocks/>
          </p:cNvCxnSpPr>
          <p:nvPr/>
        </p:nvCxnSpPr>
        <p:spPr>
          <a:xfrm>
            <a:off x="5270643" y="3244212"/>
            <a:ext cx="1923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softEdge rad="6858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B51DDA93-2D5C-356C-11DE-25DE9C4C1BAA}"/>
              </a:ext>
            </a:extLst>
          </p:cNvPr>
          <p:cNvSpPr txBox="1"/>
          <p:nvPr/>
        </p:nvSpPr>
        <p:spPr>
          <a:xfrm>
            <a:off x="5752871" y="3012544"/>
            <a:ext cx="87331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latin typeface="+mn-lt"/>
                <a:ea typeface="+mn-ea"/>
              </a:rPr>
              <a:t>?</a:t>
            </a:r>
            <a:endParaRPr lang="zh-CN" altLang="en-US" sz="200" dirty="0">
              <a:solidFill>
                <a:schemeClr val="tx1">
                  <a:lumMod val="65000"/>
                  <a:lumOff val="35000"/>
                  <a:alpha val="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571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471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281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954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612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612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73" grpId="0" animBg="1"/>
      <p:bldP spid="7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FBB18-E158-449A-9C28-193A77CF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Fallback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F2378-5409-4E5F-8A57-3C02F18F17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1400" b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步骤二：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将刚刚定义的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UserClientFallbackFactory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注册为一个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/>
          </a:p>
          <a:p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/>
          </a:p>
          <a:p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b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b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步骤三：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UserClient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接口中使用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UserClientFallbackFactory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5D8E487-6D63-48AC-164C-123761F2DCC3}"/>
              </a:ext>
            </a:extLst>
          </p:cNvPr>
          <p:cNvGrpSpPr/>
          <p:nvPr/>
        </p:nvGrpSpPr>
        <p:grpSpPr>
          <a:xfrm>
            <a:off x="939186" y="2093398"/>
            <a:ext cx="8320584" cy="1306162"/>
            <a:chOff x="1351995" y="3028401"/>
            <a:chExt cx="8320584" cy="130616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B38FB849-9FAE-B5AE-D09A-B172802F10C9}"/>
                </a:ext>
              </a:extLst>
            </p:cNvPr>
            <p:cNvSpPr/>
            <p:nvPr/>
          </p:nvSpPr>
          <p:spPr>
            <a:xfrm>
              <a:off x="1351995" y="3028402"/>
              <a:ext cx="8320584" cy="1306161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8CCABF8-C637-BFC6-C1C8-4C4009E4A27B}"/>
                </a:ext>
              </a:extLst>
            </p:cNvPr>
            <p:cNvSpPr txBox="1"/>
            <p:nvPr/>
          </p:nvSpPr>
          <p:spPr>
            <a:xfrm>
              <a:off x="1351995" y="3331088"/>
              <a:ext cx="8104826" cy="96237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@Bean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UserClientFallbackFactory userClientFallback(){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new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UserClientFallbackFactory();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88301B1E-C360-2149-7D29-C94301AD93CB}"/>
                </a:ext>
              </a:extLst>
            </p:cNvPr>
            <p:cNvSpPr/>
            <p:nvPr/>
          </p:nvSpPr>
          <p:spPr>
            <a:xfrm>
              <a:off x="1351996" y="3028401"/>
              <a:ext cx="8320581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BC81C63-0F9D-AC83-3107-300651535810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337F451-F0D9-1812-6843-C31893F77B4C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21C4E7FC-474D-5334-537A-4C6859AF244B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004606C-61D9-9A68-D21C-8420AB644EF0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A40DA24-CBBF-A74A-D5A7-03D27F378E37}"/>
              </a:ext>
            </a:extLst>
          </p:cNvPr>
          <p:cNvGrpSpPr/>
          <p:nvPr/>
        </p:nvGrpSpPr>
        <p:grpSpPr>
          <a:xfrm>
            <a:off x="939187" y="4304179"/>
            <a:ext cx="8944551" cy="1880864"/>
            <a:chOff x="1351994" y="3028401"/>
            <a:chExt cx="8944551" cy="188086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7DC7F2C6-1F1B-2270-5403-FFB24D179FC8}"/>
                </a:ext>
              </a:extLst>
            </p:cNvPr>
            <p:cNvSpPr/>
            <p:nvPr/>
          </p:nvSpPr>
          <p:spPr>
            <a:xfrm>
              <a:off x="1351995" y="3028402"/>
              <a:ext cx="8320584" cy="1880863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522BF27-6143-E25C-02A3-9B54571EB093}"/>
                </a:ext>
              </a:extLst>
            </p:cNvPr>
            <p:cNvSpPr txBox="1"/>
            <p:nvPr/>
          </p:nvSpPr>
          <p:spPr>
            <a:xfrm>
              <a:off x="1351994" y="3331088"/>
              <a:ext cx="8944551" cy="1405578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@FeignClient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(value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"userservice"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fallbackFactory = UserClientFallbackFactory.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class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interface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UserClient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@GetMapping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"/user/{id}"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User findById(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@PathVariable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"id"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Long id);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AC36C4D4-6ED9-8A76-A81B-C97E9F065FEF}"/>
                </a:ext>
              </a:extLst>
            </p:cNvPr>
            <p:cNvSpPr/>
            <p:nvPr/>
          </p:nvSpPr>
          <p:spPr>
            <a:xfrm>
              <a:off x="1351996" y="3028401"/>
              <a:ext cx="8320581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6DD4F75-39E8-B7F7-1798-D2A4FE797302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B208748E-B796-F4E2-B983-6B1DF6A12640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DA93C46B-AB3F-141A-1F2E-7FD74A0F8AAE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3A7C24B6-FE10-B5B2-A2DE-2185E2888258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9064194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1419505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初识</a:t>
            </a:r>
            <a:r>
              <a:rPr lang="en-US" altLang="zh-CN"/>
              <a:t>Sentinel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09083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请求限流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276216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线程隔离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60034D9-25C7-0C07-21F3-09F4CB4F726C}"/>
              </a:ext>
            </a:extLst>
          </p:cNvPr>
          <p:cNvSpPr txBox="1">
            <a:spLocks/>
          </p:cNvSpPr>
          <p:nvPr/>
        </p:nvSpPr>
        <p:spPr>
          <a:xfrm>
            <a:off x="4834163" y="3433501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Fallback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CE7FE11-4B0C-0720-3123-197091D7984A}"/>
              </a:ext>
            </a:extLst>
          </p:cNvPr>
          <p:cNvSpPr txBox="1">
            <a:spLocks/>
          </p:cNvSpPr>
          <p:nvPr/>
        </p:nvSpPr>
        <p:spPr>
          <a:xfrm>
            <a:off x="4834162" y="410483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服务熔断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150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服务熔断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0D77070-1FF4-F032-DB5F-7CB4D13CB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熔断是解决雪崩问题的重要手段。思路是由</a:t>
            </a:r>
            <a:r>
              <a:rPr lang="zh-CN" altLang="en-US" b="1">
                <a:solidFill>
                  <a:srgbClr val="AD2B26"/>
                </a:solidFill>
              </a:rPr>
              <a:t>断路器</a:t>
            </a:r>
            <a:r>
              <a:rPr lang="zh-CN" altLang="en-US"/>
              <a:t>统计服务调用的异常比例、慢请求比例，如果超出阈值则会</a:t>
            </a:r>
            <a:r>
              <a:rPr lang="zh-CN" altLang="en-US" b="1">
                <a:solidFill>
                  <a:srgbClr val="AD2B26"/>
                </a:solidFill>
              </a:rPr>
              <a:t>熔断</a:t>
            </a:r>
            <a:r>
              <a:rPr lang="zh-CN" altLang="en-US"/>
              <a:t>该服务。即拦截访问该服务的一切请求；而当服务恢复时，断路器会放行访问该服务的请求。</a:t>
            </a:r>
            <a:endParaRPr lang="en-US" altLang="zh-CN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49B18D6-223E-B170-A675-5EFD7C677EE1}"/>
              </a:ext>
            </a:extLst>
          </p:cNvPr>
          <p:cNvSpPr/>
          <p:nvPr/>
        </p:nvSpPr>
        <p:spPr>
          <a:xfrm>
            <a:off x="3786101" y="3373775"/>
            <a:ext cx="1069524" cy="11786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购物车服务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E5FC90E-D710-E382-A072-8CD2297BCCA1}"/>
              </a:ext>
            </a:extLst>
          </p:cNvPr>
          <p:cNvSpPr/>
          <p:nvPr/>
        </p:nvSpPr>
        <p:spPr>
          <a:xfrm>
            <a:off x="6842573" y="2694600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784807C-62F2-1E82-44C2-59C870F91EBE}"/>
              </a:ext>
            </a:extLst>
          </p:cNvPr>
          <p:cNvSpPr/>
          <p:nvPr/>
        </p:nvSpPr>
        <p:spPr>
          <a:xfrm>
            <a:off x="6842573" y="4254554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商品服务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038C967-A3B6-C0C8-1637-B1730D26405B}"/>
              </a:ext>
            </a:extLst>
          </p:cNvPr>
          <p:cNvSpPr/>
          <p:nvPr/>
        </p:nvSpPr>
        <p:spPr>
          <a:xfrm>
            <a:off x="6842572" y="4256700"/>
            <a:ext cx="1069525" cy="95677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B047EBC-0489-970B-61A4-8841B7FED36B}"/>
              </a:ext>
            </a:extLst>
          </p:cNvPr>
          <p:cNvSpPr/>
          <p:nvPr/>
        </p:nvSpPr>
        <p:spPr>
          <a:xfrm>
            <a:off x="3944943" y="3468596"/>
            <a:ext cx="751840" cy="406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业务</a:t>
            </a:r>
            <a:r>
              <a:rPr lang="en-US" altLang="zh-CN" sz="1000" dirty="0"/>
              <a:t>1</a:t>
            </a:r>
          </a:p>
          <a:p>
            <a:pPr algn="ctr"/>
            <a:r>
              <a:rPr lang="zh-CN" altLang="en-US" sz="1000"/>
              <a:t>线程</a:t>
            </a:r>
            <a:r>
              <a:rPr lang="en-US" altLang="zh-CN" sz="1000" dirty="0"/>
              <a:t>:10</a:t>
            </a:r>
            <a:endParaRPr lang="zh-CN" altLang="en-US" sz="100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B65AA9F-8736-DBE8-BF1B-9BE5E6CCB50F}"/>
              </a:ext>
            </a:extLst>
          </p:cNvPr>
          <p:cNvSpPr/>
          <p:nvPr/>
        </p:nvSpPr>
        <p:spPr>
          <a:xfrm>
            <a:off x="3944943" y="4049309"/>
            <a:ext cx="751840" cy="406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/>
              <a:t>查询购物车</a:t>
            </a:r>
            <a:endParaRPr lang="en-US" altLang="zh-CN" sz="1000" dirty="0"/>
          </a:p>
          <a:p>
            <a:pPr algn="ctr"/>
            <a:r>
              <a:rPr lang="zh-CN" altLang="en-US" sz="1000"/>
              <a:t>线程</a:t>
            </a:r>
            <a:r>
              <a:rPr lang="en-US" altLang="zh-CN" sz="1000"/>
              <a:t>:3</a:t>
            </a:r>
            <a:endParaRPr lang="zh-CN" altLang="en-US" sz="100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7C3855C-824B-940A-3BB4-A416A9196F9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122167" y="3671796"/>
            <a:ext cx="822776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65F5399-96BD-2C82-DA31-63AB69F4F6B1}"/>
              </a:ext>
            </a:extLst>
          </p:cNvPr>
          <p:cNvCxnSpPr>
            <a:stCxn id="6" idx="3"/>
            <a:endCxn id="3" idx="1"/>
          </p:cNvCxnSpPr>
          <p:nvPr/>
        </p:nvCxnSpPr>
        <p:spPr>
          <a:xfrm flipV="1">
            <a:off x="4696783" y="3176050"/>
            <a:ext cx="2145790" cy="4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FB1AFA6-3B0A-BA9E-5AE5-25F6E2927DFC}"/>
              </a:ext>
            </a:extLst>
          </p:cNvPr>
          <p:cNvCxnSpPr>
            <a:cxnSpLocks/>
          </p:cNvCxnSpPr>
          <p:nvPr/>
        </p:nvCxnSpPr>
        <p:spPr>
          <a:xfrm>
            <a:off x="4177025" y="4465233"/>
            <a:ext cx="0" cy="38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7EB9B66-2B0E-86CE-5A09-AE7DC1BEEF2A}"/>
              </a:ext>
            </a:extLst>
          </p:cNvPr>
          <p:cNvCxnSpPr>
            <a:cxnSpLocks/>
          </p:cNvCxnSpPr>
          <p:nvPr/>
        </p:nvCxnSpPr>
        <p:spPr>
          <a:xfrm flipV="1">
            <a:off x="4459750" y="4455709"/>
            <a:ext cx="0" cy="38966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!!dzj1">
            <a:extLst>
              <a:ext uri="{FF2B5EF4-FFF2-40B4-BE49-F238E27FC236}">
                <a16:creationId xmlns:a16="http://schemas.microsoft.com/office/drawing/2014/main" id="{65EB1A03-0A53-9DDC-C891-FE3C1AF3A1BC}"/>
              </a:ext>
            </a:extLst>
          </p:cNvPr>
          <p:cNvCxnSpPr>
            <a:cxnSpLocks/>
          </p:cNvCxnSpPr>
          <p:nvPr/>
        </p:nvCxnSpPr>
        <p:spPr>
          <a:xfrm>
            <a:off x="3128070" y="4106513"/>
            <a:ext cx="822776" cy="0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!!czj1">
            <a:extLst>
              <a:ext uri="{FF2B5EF4-FFF2-40B4-BE49-F238E27FC236}">
                <a16:creationId xmlns:a16="http://schemas.microsoft.com/office/drawing/2014/main" id="{52D165EC-C4FC-4ECE-19A9-278118AB16F0}"/>
              </a:ext>
            </a:extLst>
          </p:cNvPr>
          <p:cNvCxnSpPr>
            <a:cxnSpLocks/>
          </p:cNvCxnSpPr>
          <p:nvPr/>
        </p:nvCxnSpPr>
        <p:spPr>
          <a:xfrm>
            <a:off x="4702686" y="4106513"/>
            <a:ext cx="2145789" cy="468926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!!dzj2">
            <a:extLst>
              <a:ext uri="{FF2B5EF4-FFF2-40B4-BE49-F238E27FC236}">
                <a16:creationId xmlns:a16="http://schemas.microsoft.com/office/drawing/2014/main" id="{BBB0EE66-42DF-F986-2D06-1B13421DA321}"/>
              </a:ext>
            </a:extLst>
          </p:cNvPr>
          <p:cNvCxnSpPr>
            <a:cxnSpLocks/>
          </p:cNvCxnSpPr>
          <p:nvPr/>
        </p:nvCxnSpPr>
        <p:spPr>
          <a:xfrm>
            <a:off x="3128070" y="4182279"/>
            <a:ext cx="822776" cy="0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!!dzj3">
            <a:extLst>
              <a:ext uri="{FF2B5EF4-FFF2-40B4-BE49-F238E27FC236}">
                <a16:creationId xmlns:a16="http://schemas.microsoft.com/office/drawing/2014/main" id="{A93D527C-78D4-6143-E2A0-653E19E564D6}"/>
              </a:ext>
            </a:extLst>
          </p:cNvPr>
          <p:cNvCxnSpPr>
            <a:cxnSpLocks/>
          </p:cNvCxnSpPr>
          <p:nvPr/>
        </p:nvCxnSpPr>
        <p:spPr>
          <a:xfrm>
            <a:off x="3128070" y="4258045"/>
            <a:ext cx="822776" cy="0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!!czj2">
            <a:extLst>
              <a:ext uri="{FF2B5EF4-FFF2-40B4-BE49-F238E27FC236}">
                <a16:creationId xmlns:a16="http://schemas.microsoft.com/office/drawing/2014/main" id="{AA78FDB5-786F-6FCD-ED07-802A8DF43E16}"/>
              </a:ext>
            </a:extLst>
          </p:cNvPr>
          <p:cNvCxnSpPr>
            <a:cxnSpLocks/>
          </p:cNvCxnSpPr>
          <p:nvPr/>
        </p:nvCxnSpPr>
        <p:spPr>
          <a:xfrm>
            <a:off x="4699315" y="4181785"/>
            <a:ext cx="2145789" cy="468926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!!czj3">
            <a:extLst>
              <a:ext uri="{FF2B5EF4-FFF2-40B4-BE49-F238E27FC236}">
                <a16:creationId xmlns:a16="http://schemas.microsoft.com/office/drawing/2014/main" id="{CC1CE479-A03C-FD91-2D87-026A0B4A49D4}"/>
              </a:ext>
            </a:extLst>
          </p:cNvPr>
          <p:cNvCxnSpPr>
            <a:cxnSpLocks/>
          </p:cNvCxnSpPr>
          <p:nvPr/>
        </p:nvCxnSpPr>
        <p:spPr>
          <a:xfrm>
            <a:off x="4695944" y="4257057"/>
            <a:ext cx="2145789" cy="468926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99E52BE-05CB-910F-243B-530E65A50FA4}"/>
              </a:ext>
            </a:extLst>
          </p:cNvPr>
          <p:cNvCxnSpPr>
            <a:cxnSpLocks/>
          </p:cNvCxnSpPr>
          <p:nvPr/>
        </p:nvCxnSpPr>
        <p:spPr>
          <a:xfrm>
            <a:off x="3128070" y="4383344"/>
            <a:ext cx="822776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6E60670-1364-9D56-CFCC-C3C2EC5E7A67}"/>
              </a:ext>
            </a:extLst>
          </p:cNvPr>
          <p:cNvSpPr/>
          <p:nvPr/>
        </p:nvSpPr>
        <p:spPr>
          <a:xfrm>
            <a:off x="3896665" y="4845376"/>
            <a:ext cx="848395" cy="406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75000"/>
                  </a:schemeClr>
                </a:solidFill>
              </a:rPr>
              <a:t>查询商品</a:t>
            </a:r>
            <a:endParaRPr lang="en-US" altLang="zh-CN" sz="1000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altLang="zh-CN" sz="1000">
                <a:solidFill>
                  <a:schemeClr val="accent3">
                    <a:lumMod val="75000"/>
                  </a:schemeClr>
                </a:solidFill>
              </a:rPr>
              <a:t>fallback</a:t>
            </a:r>
            <a:endParaRPr lang="zh-CN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9E71968-1666-4252-7E9B-054AC1CB6A47}"/>
              </a:ext>
            </a:extLst>
          </p:cNvPr>
          <p:cNvSpPr txBox="1"/>
          <p:nvPr/>
        </p:nvSpPr>
        <p:spPr>
          <a:xfrm rot="725797">
            <a:off x="5673176" y="4152794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500ms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3946C146-80AD-DF46-C1D7-A81D58CB7996}"/>
              </a:ext>
            </a:extLst>
          </p:cNvPr>
          <p:cNvSpPr/>
          <p:nvPr/>
        </p:nvSpPr>
        <p:spPr>
          <a:xfrm>
            <a:off x="4656432" y="4002856"/>
            <a:ext cx="208932" cy="47227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熔断</a:t>
            </a:r>
          </a:p>
        </p:txBody>
      </p:sp>
    </p:spTree>
    <p:extLst>
      <p:ext uri="{BB962C8B-B14F-4D97-AF65-F5344CB8AC3E}">
        <p14:creationId xmlns:p14="http://schemas.microsoft.com/office/powerpoint/2010/main" val="3254441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服务熔断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0D77070-1FF4-F032-DB5F-7CB4D13CB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熔断是解决雪崩问题的重要手段。思路是由</a:t>
            </a:r>
            <a:r>
              <a:rPr lang="zh-CN" altLang="en-US" b="1">
                <a:solidFill>
                  <a:srgbClr val="AD2B26"/>
                </a:solidFill>
              </a:rPr>
              <a:t>断路器</a:t>
            </a:r>
            <a:r>
              <a:rPr lang="zh-CN" altLang="en-US"/>
              <a:t>统计服务调用的异常比例、慢请求比例，如果超出阈值则会</a:t>
            </a:r>
            <a:r>
              <a:rPr lang="zh-CN" altLang="en-US" b="1">
                <a:solidFill>
                  <a:srgbClr val="AD2B26"/>
                </a:solidFill>
              </a:rPr>
              <a:t>熔断</a:t>
            </a:r>
            <a:r>
              <a:rPr lang="zh-CN" altLang="en-US"/>
              <a:t>该服务。即拦截访问该服务的一切请求；而当服务恢复时，断路器会放行访问该服务的请求。</a:t>
            </a:r>
            <a:endParaRPr lang="en-US" altLang="zh-CN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4A95943-25A6-EC31-C9B4-356E978C4251}"/>
              </a:ext>
            </a:extLst>
          </p:cNvPr>
          <p:cNvSpPr/>
          <p:nvPr/>
        </p:nvSpPr>
        <p:spPr>
          <a:xfrm>
            <a:off x="1934366" y="3026659"/>
            <a:ext cx="1351721" cy="654956"/>
          </a:xfrm>
          <a:prstGeom prst="roundRect">
            <a:avLst>
              <a:gd name="adj" fmla="val 9887"/>
            </a:avLst>
          </a:prstGeom>
          <a:gradFill flip="none" rotWithShape="1">
            <a:gsLst>
              <a:gs pos="0">
                <a:srgbClr val="00D47C"/>
              </a:gs>
              <a:gs pos="70000">
                <a:srgbClr val="00B050"/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Closed</a:t>
            </a:r>
            <a:endParaRPr lang="zh-CN" altLang="en-US" sz="140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A11E9C1-9CF6-254D-3C33-832B9B062EE1}"/>
              </a:ext>
            </a:extLst>
          </p:cNvPr>
          <p:cNvSpPr/>
          <p:nvPr/>
        </p:nvSpPr>
        <p:spPr>
          <a:xfrm>
            <a:off x="5419688" y="3864933"/>
            <a:ext cx="1351721" cy="654956"/>
          </a:xfrm>
          <a:prstGeom prst="roundRect">
            <a:avLst>
              <a:gd name="adj" fmla="val 988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Open</a:t>
            </a:r>
            <a:endParaRPr lang="zh-CN" altLang="en-US" sz="140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AF85CB4-54AF-9096-B755-690E5A183852}"/>
              </a:ext>
            </a:extLst>
          </p:cNvPr>
          <p:cNvSpPr/>
          <p:nvPr/>
        </p:nvSpPr>
        <p:spPr>
          <a:xfrm>
            <a:off x="8905009" y="4703207"/>
            <a:ext cx="1351721" cy="654956"/>
          </a:xfrm>
          <a:prstGeom prst="roundRect">
            <a:avLst>
              <a:gd name="adj" fmla="val 988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Half-Open</a:t>
            </a:r>
            <a:endParaRPr lang="zh-CN" altLang="en-US" sz="1400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376FB6D2-A3B0-A883-BEA4-98D17E42613E}"/>
              </a:ext>
            </a:extLst>
          </p:cNvPr>
          <p:cNvCxnSpPr>
            <a:cxnSpLocks/>
            <a:endCxn id="2" idx="1"/>
          </p:cNvCxnSpPr>
          <p:nvPr/>
        </p:nvCxnSpPr>
        <p:spPr>
          <a:xfrm rot="16200000" flipV="1">
            <a:off x="1929653" y="3358850"/>
            <a:ext cx="327478" cy="318052"/>
          </a:xfrm>
          <a:prstGeom prst="bentConnector4">
            <a:avLst>
              <a:gd name="adj1" fmla="val -159148"/>
              <a:gd name="adj2" fmla="val 201042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E349A92-8382-8980-DBB5-5CE4768842D3}"/>
              </a:ext>
            </a:extLst>
          </p:cNvPr>
          <p:cNvSpPr txBox="1"/>
          <p:nvPr/>
        </p:nvSpPr>
        <p:spPr>
          <a:xfrm>
            <a:off x="1516623" y="4170810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success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930A45C6-69EE-5121-28A4-626E9BB3B47B}"/>
              </a:ext>
            </a:extLst>
          </p:cNvPr>
          <p:cNvCxnSpPr>
            <a:stCxn id="2" idx="3"/>
            <a:endCxn id="3" idx="0"/>
          </p:cNvCxnSpPr>
          <p:nvPr/>
        </p:nvCxnSpPr>
        <p:spPr>
          <a:xfrm>
            <a:off x="3286087" y="3354137"/>
            <a:ext cx="2809462" cy="510796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85CDCFD-C47E-F332-2FFF-B7716D00A0AB}"/>
              </a:ext>
            </a:extLst>
          </p:cNvPr>
          <p:cNvSpPr txBox="1"/>
          <p:nvPr/>
        </p:nvSpPr>
        <p:spPr>
          <a:xfrm>
            <a:off x="3988452" y="3026658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达到失败阈值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E4B80975-24CD-76CF-9C16-F51CF56EF53A}"/>
              </a:ext>
            </a:extLst>
          </p:cNvPr>
          <p:cNvCxnSpPr>
            <a:endCxn id="3" idx="1"/>
          </p:cNvCxnSpPr>
          <p:nvPr/>
        </p:nvCxnSpPr>
        <p:spPr>
          <a:xfrm rot="16200000" flipV="1">
            <a:off x="5414992" y="4197108"/>
            <a:ext cx="353949" cy="344556"/>
          </a:xfrm>
          <a:prstGeom prst="bentConnector4">
            <a:avLst>
              <a:gd name="adj1" fmla="val -101098"/>
              <a:gd name="adj2" fmla="val 197116"/>
            </a:avLst>
          </a:prstGeom>
          <a:ln w="127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D0288F7-71C6-3D78-11AE-5137446AC5DD}"/>
              </a:ext>
            </a:extLst>
          </p:cNvPr>
          <p:cNvSpPr txBox="1"/>
          <p:nvPr/>
        </p:nvSpPr>
        <p:spPr>
          <a:xfrm>
            <a:off x="5050707" y="487462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快速失败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C8C102B5-8B41-8D0E-733C-C2F3F404B0FC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>
            <a:off x="6771409" y="4192411"/>
            <a:ext cx="2809461" cy="510796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4507F12-43A9-30EB-B9D2-8715ABB1C123}"/>
              </a:ext>
            </a:extLst>
          </p:cNvPr>
          <p:cNvSpPr txBox="1"/>
          <p:nvPr/>
        </p:nvSpPr>
        <p:spPr>
          <a:xfrm>
            <a:off x="7631759" y="3857104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熔断时间结束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70DE9FD0-3A58-9149-7FFE-D1F1C2F9017A}"/>
              </a:ext>
            </a:extLst>
          </p:cNvPr>
          <p:cNvCxnSpPr>
            <a:cxnSpLocks/>
            <a:stCxn id="4" idx="1"/>
            <a:endCxn id="3" idx="2"/>
          </p:cNvCxnSpPr>
          <p:nvPr/>
        </p:nvCxnSpPr>
        <p:spPr>
          <a:xfrm rot="10800000">
            <a:off x="6095549" y="4519889"/>
            <a:ext cx="2809460" cy="510796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362CBEE-2E00-85C5-F76C-9A55AC2D4BAF}"/>
              </a:ext>
            </a:extLst>
          </p:cNvPr>
          <p:cNvSpPr txBox="1"/>
          <p:nvPr/>
        </p:nvSpPr>
        <p:spPr>
          <a:xfrm>
            <a:off x="7363862" y="4748320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fail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2CAA57C4-3BEA-3344-1450-1248A63B06D3}"/>
              </a:ext>
            </a:extLst>
          </p:cNvPr>
          <p:cNvCxnSpPr>
            <a:cxnSpLocks/>
            <a:stCxn id="4" idx="2"/>
            <a:endCxn id="2" idx="2"/>
          </p:cNvCxnSpPr>
          <p:nvPr/>
        </p:nvCxnSpPr>
        <p:spPr>
          <a:xfrm rot="5400000" flipH="1">
            <a:off x="5257275" y="1034568"/>
            <a:ext cx="1676548" cy="6970643"/>
          </a:xfrm>
          <a:prstGeom prst="bentConnector3">
            <a:avLst>
              <a:gd name="adj1" fmla="val -13635"/>
            </a:avLst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3886918-55A6-C270-E9A4-1ABB05C892FE}"/>
              </a:ext>
            </a:extLst>
          </p:cNvPr>
          <p:cNvSpPr txBox="1"/>
          <p:nvPr/>
        </p:nvSpPr>
        <p:spPr>
          <a:xfrm>
            <a:off x="7173106" y="5053242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打开断路器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91DF8FA-9DB8-04F6-3C41-D10630558D4F}"/>
              </a:ext>
            </a:extLst>
          </p:cNvPr>
          <p:cNvSpPr txBox="1"/>
          <p:nvPr/>
        </p:nvSpPr>
        <p:spPr>
          <a:xfrm>
            <a:off x="3378851" y="5329967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success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133F21F-628D-0152-11D6-C675AC2725C4}"/>
              </a:ext>
            </a:extLst>
          </p:cNvPr>
          <p:cNvSpPr txBox="1"/>
          <p:nvPr/>
        </p:nvSpPr>
        <p:spPr>
          <a:xfrm>
            <a:off x="3327554" y="5578769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关闭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断路器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0D43D8F-8817-B317-F076-9DA4C7C6B0C8}"/>
              </a:ext>
            </a:extLst>
          </p:cNvPr>
          <p:cNvSpPr txBox="1"/>
          <p:nvPr/>
        </p:nvSpPr>
        <p:spPr>
          <a:xfrm>
            <a:off x="10342605" y="4822409"/>
            <a:ext cx="835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尝试放行一次请求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C7DB037-3FCD-E01B-029D-8F82A3092C2B}"/>
              </a:ext>
            </a:extLst>
          </p:cNvPr>
          <p:cNvSpPr/>
          <p:nvPr/>
        </p:nvSpPr>
        <p:spPr>
          <a:xfrm>
            <a:off x="-5207574" y="3443304"/>
            <a:ext cx="1069524" cy="11786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购物车服务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A4C6014-0145-5721-A7AA-AFF84F7F4EB0}"/>
              </a:ext>
            </a:extLst>
          </p:cNvPr>
          <p:cNvSpPr/>
          <p:nvPr/>
        </p:nvSpPr>
        <p:spPr>
          <a:xfrm>
            <a:off x="-2151102" y="2764129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6522807-4387-174C-5D67-2C4F2C1C101B}"/>
              </a:ext>
            </a:extLst>
          </p:cNvPr>
          <p:cNvSpPr/>
          <p:nvPr/>
        </p:nvSpPr>
        <p:spPr>
          <a:xfrm>
            <a:off x="-2151102" y="4324083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商品服务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1A994B8-C304-87B2-AAA4-4F2C2B3EE77A}"/>
              </a:ext>
            </a:extLst>
          </p:cNvPr>
          <p:cNvSpPr/>
          <p:nvPr/>
        </p:nvSpPr>
        <p:spPr>
          <a:xfrm>
            <a:off x="-2151103" y="4326229"/>
            <a:ext cx="1069525" cy="95677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59CF797-B89C-667C-0E2C-F20329764CE2}"/>
              </a:ext>
            </a:extLst>
          </p:cNvPr>
          <p:cNvSpPr/>
          <p:nvPr/>
        </p:nvSpPr>
        <p:spPr>
          <a:xfrm>
            <a:off x="-5048732" y="3538125"/>
            <a:ext cx="751840" cy="406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业务</a:t>
            </a:r>
            <a:r>
              <a:rPr lang="en-US" altLang="zh-CN" sz="1000" dirty="0"/>
              <a:t>1</a:t>
            </a:r>
          </a:p>
          <a:p>
            <a:pPr algn="ctr"/>
            <a:r>
              <a:rPr lang="zh-CN" altLang="en-US" sz="1000"/>
              <a:t>线程</a:t>
            </a:r>
            <a:r>
              <a:rPr lang="en-US" altLang="zh-CN" sz="1000" dirty="0"/>
              <a:t>:10</a:t>
            </a:r>
            <a:endParaRPr lang="zh-CN" altLang="en-US" sz="100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A3D060D-826D-5B90-BF22-80F84825A12F}"/>
              </a:ext>
            </a:extLst>
          </p:cNvPr>
          <p:cNvSpPr/>
          <p:nvPr/>
        </p:nvSpPr>
        <p:spPr>
          <a:xfrm>
            <a:off x="-5048732" y="4118838"/>
            <a:ext cx="751840" cy="406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/>
              <a:t>查询购物车</a:t>
            </a:r>
            <a:endParaRPr lang="en-US" altLang="zh-CN" sz="1000" dirty="0"/>
          </a:p>
          <a:p>
            <a:pPr algn="ctr"/>
            <a:r>
              <a:rPr lang="zh-CN" altLang="en-US" sz="1000"/>
              <a:t>线程</a:t>
            </a:r>
            <a:r>
              <a:rPr lang="en-US" altLang="zh-CN" sz="1000"/>
              <a:t>:3</a:t>
            </a:r>
            <a:endParaRPr lang="zh-CN" altLang="en-US" sz="100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C2BD092-43C1-ACD1-0626-3FD0ACDCEC85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-5871508" y="3741325"/>
            <a:ext cx="822776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E950116-D535-D989-607C-C37738325CB4}"/>
              </a:ext>
            </a:extLst>
          </p:cNvPr>
          <p:cNvCxnSpPr>
            <a:stCxn id="34" idx="3"/>
            <a:endCxn id="28" idx="1"/>
          </p:cNvCxnSpPr>
          <p:nvPr/>
        </p:nvCxnSpPr>
        <p:spPr>
          <a:xfrm flipV="1">
            <a:off x="-4296892" y="3245579"/>
            <a:ext cx="2145790" cy="4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170FA61-E2AA-23BC-23B5-B76B5811E475}"/>
              </a:ext>
            </a:extLst>
          </p:cNvPr>
          <p:cNvCxnSpPr>
            <a:cxnSpLocks/>
          </p:cNvCxnSpPr>
          <p:nvPr/>
        </p:nvCxnSpPr>
        <p:spPr>
          <a:xfrm>
            <a:off x="-4816650" y="4534762"/>
            <a:ext cx="0" cy="38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585B40E-4946-23CE-9CB7-E0827028B282}"/>
              </a:ext>
            </a:extLst>
          </p:cNvPr>
          <p:cNvCxnSpPr>
            <a:cxnSpLocks/>
          </p:cNvCxnSpPr>
          <p:nvPr/>
        </p:nvCxnSpPr>
        <p:spPr>
          <a:xfrm flipV="1">
            <a:off x="-4533925" y="4525238"/>
            <a:ext cx="0" cy="38966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!!dzj1">
            <a:extLst>
              <a:ext uri="{FF2B5EF4-FFF2-40B4-BE49-F238E27FC236}">
                <a16:creationId xmlns:a16="http://schemas.microsoft.com/office/drawing/2014/main" id="{B9595CA4-04BA-FF71-4270-84E9508421C8}"/>
              </a:ext>
            </a:extLst>
          </p:cNvPr>
          <p:cNvCxnSpPr>
            <a:cxnSpLocks/>
          </p:cNvCxnSpPr>
          <p:nvPr/>
        </p:nvCxnSpPr>
        <p:spPr>
          <a:xfrm>
            <a:off x="-5865605" y="4176042"/>
            <a:ext cx="822776" cy="0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!!czj1">
            <a:extLst>
              <a:ext uri="{FF2B5EF4-FFF2-40B4-BE49-F238E27FC236}">
                <a16:creationId xmlns:a16="http://schemas.microsoft.com/office/drawing/2014/main" id="{5565EBDE-D1F3-635B-2A2B-362B7A42AA9C}"/>
              </a:ext>
            </a:extLst>
          </p:cNvPr>
          <p:cNvCxnSpPr>
            <a:cxnSpLocks/>
          </p:cNvCxnSpPr>
          <p:nvPr/>
        </p:nvCxnSpPr>
        <p:spPr>
          <a:xfrm>
            <a:off x="-4290989" y="4176042"/>
            <a:ext cx="2145789" cy="468926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!!dzj2">
            <a:extLst>
              <a:ext uri="{FF2B5EF4-FFF2-40B4-BE49-F238E27FC236}">
                <a16:creationId xmlns:a16="http://schemas.microsoft.com/office/drawing/2014/main" id="{35A983E9-E74D-F0F8-9AC9-37623D919B71}"/>
              </a:ext>
            </a:extLst>
          </p:cNvPr>
          <p:cNvCxnSpPr>
            <a:cxnSpLocks/>
          </p:cNvCxnSpPr>
          <p:nvPr/>
        </p:nvCxnSpPr>
        <p:spPr>
          <a:xfrm>
            <a:off x="-5865605" y="4251808"/>
            <a:ext cx="822776" cy="0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!!dzj3">
            <a:extLst>
              <a:ext uri="{FF2B5EF4-FFF2-40B4-BE49-F238E27FC236}">
                <a16:creationId xmlns:a16="http://schemas.microsoft.com/office/drawing/2014/main" id="{A3D59421-5977-4E0E-4D8D-6F804CCA2577}"/>
              </a:ext>
            </a:extLst>
          </p:cNvPr>
          <p:cNvCxnSpPr>
            <a:cxnSpLocks/>
          </p:cNvCxnSpPr>
          <p:nvPr/>
        </p:nvCxnSpPr>
        <p:spPr>
          <a:xfrm>
            <a:off x="-5865605" y="4327574"/>
            <a:ext cx="822776" cy="0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!!czj2">
            <a:extLst>
              <a:ext uri="{FF2B5EF4-FFF2-40B4-BE49-F238E27FC236}">
                <a16:creationId xmlns:a16="http://schemas.microsoft.com/office/drawing/2014/main" id="{0738E58D-1521-7B2B-2A18-D4436F5C2FCA}"/>
              </a:ext>
            </a:extLst>
          </p:cNvPr>
          <p:cNvCxnSpPr>
            <a:cxnSpLocks/>
          </p:cNvCxnSpPr>
          <p:nvPr/>
        </p:nvCxnSpPr>
        <p:spPr>
          <a:xfrm>
            <a:off x="-4294360" y="4251314"/>
            <a:ext cx="2145789" cy="468926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!!czj3">
            <a:extLst>
              <a:ext uri="{FF2B5EF4-FFF2-40B4-BE49-F238E27FC236}">
                <a16:creationId xmlns:a16="http://schemas.microsoft.com/office/drawing/2014/main" id="{FAD15167-FDB9-5FEB-211A-47B99DC2A58C}"/>
              </a:ext>
            </a:extLst>
          </p:cNvPr>
          <p:cNvCxnSpPr>
            <a:cxnSpLocks/>
          </p:cNvCxnSpPr>
          <p:nvPr/>
        </p:nvCxnSpPr>
        <p:spPr>
          <a:xfrm>
            <a:off x="-4297731" y="4326586"/>
            <a:ext cx="2145789" cy="468926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1EA0764-980D-048C-5590-930EBE1499E1}"/>
              </a:ext>
            </a:extLst>
          </p:cNvPr>
          <p:cNvCxnSpPr>
            <a:cxnSpLocks/>
          </p:cNvCxnSpPr>
          <p:nvPr/>
        </p:nvCxnSpPr>
        <p:spPr>
          <a:xfrm>
            <a:off x="-5865605" y="4452873"/>
            <a:ext cx="822776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7372C13-6F0F-F860-0FC9-AE5409810169}"/>
              </a:ext>
            </a:extLst>
          </p:cNvPr>
          <p:cNvSpPr/>
          <p:nvPr/>
        </p:nvSpPr>
        <p:spPr>
          <a:xfrm>
            <a:off x="-5097010" y="4914905"/>
            <a:ext cx="848395" cy="406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75000"/>
                  </a:schemeClr>
                </a:solidFill>
              </a:rPr>
              <a:t>查询商品</a:t>
            </a:r>
            <a:endParaRPr lang="en-US" altLang="zh-CN" sz="1000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altLang="zh-CN" sz="1000">
                <a:solidFill>
                  <a:schemeClr val="accent3">
                    <a:lumMod val="75000"/>
                  </a:schemeClr>
                </a:solidFill>
              </a:rPr>
              <a:t>fallback</a:t>
            </a:r>
            <a:endParaRPr lang="zh-CN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98C5577-E05B-DA40-8DC1-8A44CD23FA05}"/>
              </a:ext>
            </a:extLst>
          </p:cNvPr>
          <p:cNvSpPr txBox="1"/>
          <p:nvPr/>
        </p:nvSpPr>
        <p:spPr>
          <a:xfrm rot="725797">
            <a:off x="-3320499" y="4222323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500ms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DE6AFBED-CD19-C1C9-A1C4-328CDDE89299}"/>
              </a:ext>
            </a:extLst>
          </p:cNvPr>
          <p:cNvSpPr/>
          <p:nvPr/>
        </p:nvSpPr>
        <p:spPr>
          <a:xfrm>
            <a:off x="-4337243" y="4072385"/>
            <a:ext cx="208932" cy="47227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熔断</a:t>
            </a:r>
          </a:p>
        </p:txBody>
      </p:sp>
    </p:spTree>
    <p:extLst>
      <p:ext uri="{BB962C8B-B14F-4D97-AF65-F5344CB8AC3E}">
        <p14:creationId xmlns:p14="http://schemas.microsoft.com/office/powerpoint/2010/main" val="1400997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/>
      <p:bldP spid="9" grpId="0"/>
      <p:bldP spid="12" grpId="0"/>
      <p:bldP spid="14" grpId="0"/>
      <p:bldP spid="19" grpId="0"/>
      <p:bldP spid="21" grpId="0"/>
      <p:bldP spid="22" grpId="0"/>
      <p:bldP spid="23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服务熔断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0D77070-1FF4-F032-DB5F-7CB4D13CB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点击控制台中簇点资源后的熔断按钮，即可配置熔断策略：</a:t>
            </a:r>
            <a:endParaRPr lang="en-US" altLang="zh-CN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F91A26E-29C1-948E-FD2D-E1F119485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45" y="2030189"/>
            <a:ext cx="9550407" cy="448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B1195DD-6176-99E8-80DA-E92329EBF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785" y="3521515"/>
            <a:ext cx="7423658" cy="4295390"/>
          </a:xfrm>
          <a:prstGeom prst="roundRect">
            <a:avLst>
              <a:gd name="adj" fmla="val 220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378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7 L -0.38411 -0.20972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06" y="-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分布式事务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926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51953-F0B3-3675-E136-87D1A3EA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分布式事务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26358-B88D-88BF-BF70-4A76FCD35E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57954"/>
          </a:xfrm>
        </p:spPr>
        <p:txBody>
          <a:bodyPr/>
          <a:lstStyle/>
          <a:p>
            <a:r>
              <a:rPr lang="zh-CN" altLang="en-US"/>
              <a:t>下单业务，前端请求首先进入订单服务，创建订单并写入数据库。然后订单服务调用购物车服务和库存服务：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购物车服务负责清理购物车信息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库存服务负责扣减商品库存</a:t>
            </a:r>
            <a:endParaRPr lang="en-US" altLang="zh-CN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69473E8-0E11-344D-D853-A74F44EA51AA}"/>
              </a:ext>
            </a:extLst>
          </p:cNvPr>
          <p:cNvSpPr/>
          <p:nvPr/>
        </p:nvSpPr>
        <p:spPr>
          <a:xfrm>
            <a:off x="3750555" y="3355203"/>
            <a:ext cx="1204857" cy="670874"/>
          </a:xfrm>
          <a:prstGeom prst="roundRect">
            <a:avLst/>
          </a:prstGeom>
          <a:solidFill>
            <a:srgbClr val="4C5252"/>
          </a:solidFill>
          <a:ln>
            <a:solidFill>
              <a:srgbClr val="4C525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订单服务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9EB74EE-9A6B-8EDC-0845-90739F98A6FA}"/>
              </a:ext>
            </a:extLst>
          </p:cNvPr>
          <p:cNvSpPr/>
          <p:nvPr/>
        </p:nvSpPr>
        <p:spPr>
          <a:xfrm>
            <a:off x="6138754" y="4237333"/>
            <a:ext cx="1204857" cy="670874"/>
          </a:xfrm>
          <a:prstGeom prst="roundRect">
            <a:avLst/>
          </a:prstGeom>
          <a:solidFill>
            <a:srgbClr val="4C5252"/>
          </a:solidFill>
          <a:ln>
            <a:solidFill>
              <a:srgbClr val="4C525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购物车服务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9728999-265E-CA44-2BF2-80321905242C}"/>
              </a:ext>
            </a:extLst>
          </p:cNvPr>
          <p:cNvSpPr/>
          <p:nvPr/>
        </p:nvSpPr>
        <p:spPr>
          <a:xfrm>
            <a:off x="8440890" y="4237333"/>
            <a:ext cx="1204857" cy="670874"/>
          </a:xfrm>
          <a:prstGeom prst="roundRect">
            <a:avLst/>
          </a:prstGeom>
          <a:solidFill>
            <a:srgbClr val="4C5252"/>
          </a:solidFill>
          <a:ln>
            <a:solidFill>
              <a:srgbClr val="4C525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库存服务</a:t>
            </a:r>
          </a:p>
        </p:txBody>
      </p:sp>
      <p:sp>
        <p:nvSpPr>
          <p:cNvPr id="24" name="圆柱体 23">
            <a:extLst>
              <a:ext uri="{FF2B5EF4-FFF2-40B4-BE49-F238E27FC236}">
                <a16:creationId xmlns:a16="http://schemas.microsoft.com/office/drawing/2014/main" id="{B50AEE18-D75A-3D3E-FC09-E254E830C669}"/>
              </a:ext>
            </a:extLst>
          </p:cNvPr>
          <p:cNvSpPr/>
          <p:nvPr/>
        </p:nvSpPr>
        <p:spPr>
          <a:xfrm>
            <a:off x="3944192" y="5676343"/>
            <a:ext cx="817581" cy="796066"/>
          </a:xfrm>
          <a:prstGeom prst="can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DB</a:t>
            </a:r>
            <a:endParaRPr lang="zh-CN" altLang="en-US" sz="1400"/>
          </a:p>
        </p:txBody>
      </p:sp>
      <p:sp>
        <p:nvSpPr>
          <p:cNvPr id="25" name="圆柱体 24">
            <a:extLst>
              <a:ext uri="{FF2B5EF4-FFF2-40B4-BE49-F238E27FC236}">
                <a16:creationId xmlns:a16="http://schemas.microsoft.com/office/drawing/2014/main" id="{B826F3EC-BA4C-5C25-1115-8361D854611F}"/>
              </a:ext>
            </a:extLst>
          </p:cNvPr>
          <p:cNvSpPr/>
          <p:nvPr/>
        </p:nvSpPr>
        <p:spPr>
          <a:xfrm>
            <a:off x="6332391" y="5676343"/>
            <a:ext cx="817581" cy="796066"/>
          </a:xfrm>
          <a:prstGeom prst="can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DB</a:t>
            </a:r>
            <a:endParaRPr lang="zh-CN" altLang="en-US" sz="1400"/>
          </a:p>
        </p:txBody>
      </p:sp>
      <p:sp>
        <p:nvSpPr>
          <p:cNvPr id="26" name="圆柱体 25">
            <a:extLst>
              <a:ext uri="{FF2B5EF4-FFF2-40B4-BE49-F238E27FC236}">
                <a16:creationId xmlns:a16="http://schemas.microsoft.com/office/drawing/2014/main" id="{27BA6A12-5EC5-9029-5EC1-B8689D563EDA}"/>
              </a:ext>
            </a:extLst>
          </p:cNvPr>
          <p:cNvSpPr/>
          <p:nvPr/>
        </p:nvSpPr>
        <p:spPr>
          <a:xfrm>
            <a:off x="8634527" y="5676343"/>
            <a:ext cx="817581" cy="796066"/>
          </a:xfrm>
          <a:prstGeom prst="can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DB</a:t>
            </a:r>
            <a:endParaRPr lang="zh-CN" altLang="en-US" sz="140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E259FBF-4A31-FAF2-6178-988EAC895A95}"/>
              </a:ext>
            </a:extLst>
          </p:cNvPr>
          <p:cNvCxnSpPr>
            <a:stCxn id="21" idx="2"/>
            <a:endCxn id="24" idx="1"/>
          </p:cNvCxnSpPr>
          <p:nvPr/>
        </p:nvCxnSpPr>
        <p:spPr>
          <a:xfrm flipH="1">
            <a:off x="4352983" y="4026077"/>
            <a:ext cx="1" cy="16502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688AD24-653F-5036-152D-ACB5532C4AA7}"/>
              </a:ext>
            </a:extLst>
          </p:cNvPr>
          <p:cNvCxnSpPr>
            <a:cxnSpLocks/>
            <a:stCxn id="22" idx="2"/>
            <a:endCxn id="25" idx="1"/>
          </p:cNvCxnSpPr>
          <p:nvPr/>
        </p:nvCxnSpPr>
        <p:spPr>
          <a:xfrm flipH="1">
            <a:off x="6741182" y="4908207"/>
            <a:ext cx="1" cy="7681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B5D81D8-7C53-FC96-1BA6-FE6093924A5F}"/>
              </a:ext>
            </a:extLst>
          </p:cNvPr>
          <p:cNvCxnSpPr>
            <a:cxnSpLocks/>
            <a:stCxn id="23" idx="2"/>
            <a:endCxn id="26" idx="1"/>
          </p:cNvCxnSpPr>
          <p:nvPr/>
        </p:nvCxnSpPr>
        <p:spPr>
          <a:xfrm flipH="1">
            <a:off x="9043318" y="4908207"/>
            <a:ext cx="1" cy="7681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C168B503-90A0-C0E8-4F79-0C8A3CF99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18" y="3182347"/>
            <a:ext cx="626730" cy="1016585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8642E5B-4787-EC45-D1D8-FAF8D037C77F}"/>
              </a:ext>
            </a:extLst>
          </p:cNvPr>
          <p:cNvCxnSpPr>
            <a:stCxn id="30" idx="3"/>
            <a:endCxn id="21" idx="1"/>
          </p:cNvCxnSpPr>
          <p:nvPr/>
        </p:nvCxnSpPr>
        <p:spPr>
          <a:xfrm>
            <a:off x="1847848" y="3690640"/>
            <a:ext cx="19027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2A3B5280-843F-E760-B65E-9C330D309719}"/>
              </a:ext>
            </a:extLst>
          </p:cNvPr>
          <p:cNvCxnSpPr>
            <a:stCxn id="21" idx="3"/>
            <a:endCxn id="22" idx="0"/>
          </p:cNvCxnSpPr>
          <p:nvPr/>
        </p:nvCxnSpPr>
        <p:spPr>
          <a:xfrm>
            <a:off x="4955412" y="3690640"/>
            <a:ext cx="1785771" cy="5466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0356C8F6-993A-AA2A-8E06-D5CDFAFA98F5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>
            <a:off x="4955412" y="3690640"/>
            <a:ext cx="4087907" cy="5466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BE253A1B-3F30-B73B-3F93-382BB9F2C954}"/>
              </a:ext>
            </a:extLst>
          </p:cNvPr>
          <p:cNvSpPr txBox="1"/>
          <p:nvPr/>
        </p:nvSpPr>
        <p:spPr>
          <a:xfrm>
            <a:off x="3394203" y="4769707"/>
            <a:ext cx="1011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创建订单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DEE61F0-1F4B-2F5B-2880-7E4FBE5C56ED}"/>
              </a:ext>
            </a:extLst>
          </p:cNvPr>
          <p:cNvSpPr txBox="1"/>
          <p:nvPr/>
        </p:nvSpPr>
        <p:spPr>
          <a:xfrm>
            <a:off x="5657897" y="5167740"/>
            <a:ext cx="1176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清理购物车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4B2A7C7-D720-6AF6-3219-B4B05FB527E2}"/>
              </a:ext>
            </a:extLst>
          </p:cNvPr>
          <p:cNvSpPr txBox="1"/>
          <p:nvPr/>
        </p:nvSpPr>
        <p:spPr>
          <a:xfrm>
            <a:off x="7821230" y="5167740"/>
            <a:ext cx="143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扣减商品库存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1A6CF1E-5CD3-BB63-9714-E72CA73CAD20}"/>
              </a:ext>
            </a:extLst>
          </p:cNvPr>
          <p:cNvSpPr txBox="1"/>
          <p:nvPr/>
        </p:nvSpPr>
        <p:spPr>
          <a:xfrm>
            <a:off x="3224459" y="476970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00B050"/>
                </a:solidFill>
                <a:latin typeface="+mn-lt"/>
                <a:ea typeface="+mn-ea"/>
              </a:rPr>
              <a:t>√</a:t>
            </a:r>
            <a:endParaRPr lang="zh-CN" altLang="en-US" sz="12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C5DF081-4DEE-41E8-83E8-81300C5D8278}"/>
              </a:ext>
            </a:extLst>
          </p:cNvPr>
          <p:cNvSpPr txBox="1"/>
          <p:nvPr/>
        </p:nvSpPr>
        <p:spPr>
          <a:xfrm>
            <a:off x="5479892" y="517455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00B050"/>
                </a:solidFill>
              </a:rPr>
              <a:t>√</a:t>
            </a:r>
            <a:endParaRPr lang="zh-CN" altLang="en-US" sz="12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B225313-22B7-B9DB-D2E6-ACF0ED11C8CF}"/>
              </a:ext>
            </a:extLst>
          </p:cNvPr>
          <p:cNvSpPr txBox="1"/>
          <p:nvPr/>
        </p:nvSpPr>
        <p:spPr>
          <a:xfrm>
            <a:off x="7646784" y="51745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0000"/>
                </a:solidFill>
              </a:rPr>
              <a:t>×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87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C8E1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C8E1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69" grpId="1"/>
      <p:bldP spid="71" grpId="0"/>
      <p:bldP spid="71" grpId="1"/>
      <p:bldP spid="72" grpId="0"/>
      <p:bldP spid="72" grpId="1"/>
      <p:bldP spid="75" grpId="0"/>
      <p:bldP spid="76" grpId="0"/>
      <p:bldP spid="7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51953-F0B3-3675-E136-87D1A3EA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分布式事务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26358-B88D-88BF-BF70-4A76FCD35E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57954"/>
          </a:xfrm>
        </p:spPr>
        <p:txBody>
          <a:bodyPr/>
          <a:lstStyle/>
          <a:p>
            <a:r>
              <a:rPr lang="zh-CN" altLang="en-US"/>
              <a:t>在分布式系统中，如果一个业务需要多个服务合作完成，而且每一个服务都有事务，多个事务必须同时成功或失败，这样的事务就是</a:t>
            </a:r>
            <a:r>
              <a:rPr lang="zh-CN" altLang="en-US" b="1"/>
              <a:t>分布式事务</a:t>
            </a:r>
            <a:r>
              <a:rPr lang="zh-CN" altLang="en-US"/>
              <a:t>。其中的每个服务的事务就是一个</a:t>
            </a:r>
            <a:r>
              <a:rPr lang="zh-CN" altLang="en-US" b="1"/>
              <a:t>分支事务</a:t>
            </a:r>
            <a:r>
              <a:rPr lang="zh-CN" altLang="en-US"/>
              <a:t>。整个业务称为</a:t>
            </a:r>
            <a:r>
              <a:rPr lang="zh-CN" altLang="en-US" b="1"/>
              <a:t>全局事务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69473E8-0E11-344D-D853-A74F44EA51AA}"/>
              </a:ext>
            </a:extLst>
          </p:cNvPr>
          <p:cNvSpPr/>
          <p:nvPr/>
        </p:nvSpPr>
        <p:spPr>
          <a:xfrm>
            <a:off x="3750555" y="3355203"/>
            <a:ext cx="1204857" cy="670874"/>
          </a:xfrm>
          <a:prstGeom prst="roundRect">
            <a:avLst/>
          </a:prstGeom>
          <a:solidFill>
            <a:srgbClr val="4C5252"/>
          </a:solidFill>
          <a:ln>
            <a:solidFill>
              <a:srgbClr val="4C525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订单服务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9EB74EE-9A6B-8EDC-0845-90739F98A6FA}"/>
              </a:ext>
            </a:extLst>
          </p:cNvPr>
          <p:cNvSpPr/>
          <p:nvPr/>
        </p:nvSpPr>
        <p:spPr>
          <a:xfrm>
            <a:off x="6138754" y="4237333"/>
            <a:ext cx="1204857" cy="670874"/>
          </a:xfrm>
          <a:prstGeom prst="roundRect">
            <a:avLst/>
          </a:prstGeom>
          <a:solidFill>
            <a:srgbClr val="4C5252"/>
          </a:solidFill>
          <a:ln>
            <a:solidFill>
              <a:srgbClr val="4C525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购物车服务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9728999-265E-CA44-2BF2-80321905242C}"/>
              </a:ext>
            </a:extLst>
          </p:cNvPr>
          <p:cNvSpPr/>
          <p:nvPr/>
        </p:nvSpPr>
        <p:spPr>
          <a:xfrm>
            <a:off x="8440890" y="4237333"/>
            <a:ext cx="1204857" cy="670874"/>
          </a:xfrm>
          <a:prstGeom prst="roundRect">
            <a:avLst/>
          </a:prstGeom>
          <a:solidFill>
            <a:srgbClr val="4C5252"/>
          </a:solidFill>
          <a:ln>
            <a:solidFill>
              <a:srgbClr val="4C525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库存服务</a:t>
            </a:r>
          </a:p>
        </p:txBody>
      </p:sp>
      <p:sp>
        <p:nvSpPr>
          <p:cNvPr id="24" name="圆柱体 23">
            <a:extLst>
              <a:ext uri="{FF2B5EF4-FFF2-40B4-BE49-F238E27FC236}">
                <a16:creationId xmlns:a16="http://schemas.microsoft.com/office/drawing/2014/main" id="{B50AEE18-D75A-3D3E-FC09-E254E830C669}"/>
              </a:ext>
            </a:extLst>
          </p:cNvPr>
          <p:cNvSpPr/>
          <p:nvPr/>
        </p:nvSpPr>
        <p:spPr>
          <a:xfrm>
            <a:off x="3944192" y="5676343"/>
            <a:ext cx="817581" cy="796066"/>
          </a:xfrm>
          <a:prstGeom prst="can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DB</a:t>
            </a:r>
            <a:endParaRPr lang="zh-CN" altLang="en-US" sz="1400"/>
          </a:p>
        </p:txBody>
      </p:sp>
      <p:sp>
        <p:nvSpPr>
          <p:cNvPr id="25" name="圆柱体 24">
            <a:extLst>
              <a:ext uri="{FF2B5EF4-FFF2-40B4-BE49-F238E27FC236}">
                <a16:creationId xmlns:a16="http://schemas.microsoft.com/office/drawing/2014/main" id="{B826F3EC-BA4C-5C25-1115-8361D854611F}"/>
              </a:ext>
            </a:extLst>
          </p:cNvPr>
          <p:cNvSpPr/>
          <p:nvPr/>
        </p:nvSpPr>
        <p:spPr>
          <a:xfrm>
            <a:off x="6332391" y="5676343"/>
            <a:ext cx="817581" cy="796066"/>
          </a:xfrm>
          <a:prstGeom prst="can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DB</a:t>
            </a:r>
            <a:endParaRPr lang="zh-CN" altLang="en-US" sz="1400"/>
          </a:p>
        </p:txBody>
      </p:sp>
      <p:sp>
        <p:nvSpPr>
          <p:cNvPr id="26" name="圆柱体 25">
            <a:extLst>
              <a:ext uri="{FF2B5EF4-FFF2-40B4-BE49-F238E27FC236}">
                <a16:creationId xmlns:a16="http://schemas.microsoft.com/office/drawing/2014/main" id="{27BA6A12-5EC5-9029-5EC1-B8689D563EDA}"/>
              </a:ext>
            </a:extLst>
          </p:cNvPr>
          <p:cNvSpPr/>
          <p:nvPr/>
        </p:nvSpPr>
        <p:spPr>
          <a:xfrm>
            <a:off x="8634527" y="5676343"/>
            <a:ext cx="817581" cy="796066"/>
          </a:xfrm>
          <a:prstGeom prst="can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DB</a:t>
            </a:r>
            <a:endParaRPr lang="zh-CN" altLang="en-US" sz="140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E259FBF-4A31-FAF2-6178-988EAC895A95}"/>
              </a:ext>
            </a:extLst>
          </p:cNvPr>
          <p:cNvCxnSpPr>
            <a:stCxn id="21" idx="2"/>
            <a:endCxn id="24" idx="1"/>
          </p:cNvCxnSpPr>
          <p:nvPr/>
        </p:nvCxnSpPr>
        <p:spPr>
          <a:xfrm flipH="1">
            <a:off x="4352983" y="4026077"/>
            <a:ext cx="1" cy="16502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688AD24-653F-5036-152D-ACB5532C4AA7}"/>
              </a:ext>
            </a:extLst>
          </p:cNvPr>
          <p:cNvCxnSpPr>
            <a:cxnSpLocks/>
            <a:stCxn id="22" idx="2"/>
            <a:endCxn id="25" idx="1"/>
          </p:cNvCxnSpPr>
          <p:nvPr/>
        </p:nvCxnSpPr>
        <p:spPr>
          <a:xfrm flipH="1">
            <a:off x="6741182" y="4908207"/>
            <a:ext cx="1" cy="7681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B5D81D8-7C53-FC96-1BA6-FE6093924A5F}"/>
              </a:ext>
            </a:extLst>
          </p:cNvPr>
          <p:cNvCxnSpPr>
            <a:cxnSpLocks/>
            <a:stCxn id="23" idx="2"/>
            <a:endCxn id="26" idx="1"/>
          </p:cNvCxnSpPr>
          <p:nvPr/>
        </p:nvCxnSpPr>
        <p:spPr>
          <a:xfrm flipH="1">
            <a:off x="9043318" y="4908207"/>
            <a:ext cx="1" cy="7681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C168B503-90A0-C0E8-4F79-0C8A3CF99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18" y="3182347"/>
            <a:ext cx="626730" cy="1016585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8642E5B-4787-EC45-D1D8-FAF8D037C77F}"/>
              </a:ext>
            </a:extLst>
          </p:cNvPr>
          <p:cNvCxnSpPr>
            <a:stCxn id="30" idx="3"/>
            <a:endCxn id="21" idx="1"/>
          </p:cNvCxnSpPr>
          <p:nvPr/>
        </p:nvCxnSpPr>
        <p:spPr>
          <a:xfrm>
            <a:off x="1847848" y="3690640"/>
            <a:ext cx="19027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2A3B5280-843F-E760-B65E-9C330D309719}"/>
              </a:ext>
            </a:extLst>
          </p:cNvPr>
          <p:cNvCxnSpPr>
            <a:stCxn id="21" idx="3"/>
            <a:endCxn id="22" idx="0"/>
          </p:cNvCxnSpPr>
          <p:nvPr/>
        </p:nvCxnSpPr>
        <p:spPr>
          <a:xfrm>
            <a:off x="4955412" y="3690640"/>
            <a:ext cx="1785771" cy="5466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0356C8F6-993A-AA2A-8E06-D5CDFAFA98F5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>
            <a:off x="4955412" y="3690640"/>
            <a:ext cx="4087907" cy="5466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BE253A1B-3F30-B73B-3F93-382BB9F2C954}"/>
              </a:ext>
            </a:extLst>
          </p:cNvPr>
          <p:cNvSpPr txBox="1"/>
          <p:nvPr/>
        </p:nvSpPr>
        <p:spPr>
          <a:xfrm>
            <a:off x="3394203" y="4769707"/>
            <a:ext cx="1011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1C8E1C"/>
                </a:solidFill>
                <a:latin typeface="+mn-lt"/>
                <a:ea typeface="+mn-ea"/>
              </a:rPr>
              <a:t>1.</a:t>
            </a:r>
            <a:r>
              <a:rPr lang="zh-CN" altLang="en-US" sz="1200">
                <a:solidFill>
                  <a:srgbClr val="1C8E1C"/>
                </a:solidFill>
                <a:latin typeface="+mn-lt"/>
                <a:ea typeface="+mn-ea"/>
              </a:rPr>
              <a:t>创建订单</a:t>
            </a:r>
            <a:endParaRPr lang="zh-CN" altLang="en-US" sz="1200" dirty="0">
              <a:solidFill>
                <a:srgbClr val="1C8E1C"/>
              </a:solidFill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DEE61F0-1F4B-2F5B-2880-7E4FBE5C56ED}"/>
              </a:ext>
            </a:extLst>
          </p:cNvPr>
          <p:cNvSpPr txBox="1"/>
          <p:nvPr/>
        </p:nvSpPr>
        <p:spPr>
          <a:xfrm>
            <a:off x="5657897" y="5167740"/>
            <a:ext cx="1176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1C8E1C"/>
                </a:solidFill>
              </a:rPr>
              <a:t>2.</a:t>
            </a:r>
            <a:r>
              <a:rPr lang="zh-CN" altLang="en-US" sz="1200">
                <a:solidFill>
                  <a:srgbClr val="1C8E1C"/>
                </a:solidFill>
              </a:rPr>
              <a:t>清理购物车</a:t>
            </a:r>
            <a:endParaRPr lang="zh-CN" altLang="en-US" sz="1200" dirty="0">
              <a:solidFill>
                <a:srgbClr val="1C8E1C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4B2A7C7-D720-6AF6-3219-B4B05FB527E2}"/>
              </a:ext>
            </a:extLst>
          </p:cNvPr>
          <p:cNvSpPr txBox="1"/>
          <p:nvPr/>
        </p:nvSpPr>
        <p:spPr>
          <a:xfrm>
            <a:off x="7821230" y="5167740"/>
            <a:ext cx="143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0000"/>
                </a:solidFill>
              </a:rPr>
              <a:t>3.</a:t>
            </a:r>
            <a:r>
              <a:rPr lang="zh-CN" altLang="en-US" sz="1200">
                <a:solidFill>
                  <a:srgbClr val="FF0000"/>
                </a:solidFill>
              </a:rPr>
              <a:t>扣减商品库存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1A6CF1E-5CD3-BB63-9714-E72CA73CAD20}"/>
              </a:ext>
            </a:extLst>
          </p:cNvPr>
          <p:cNvSpPr txBox="1"/>
          <p:nvPr/>
        </p:nvSpPr>
        <p:spPr>
          <a:xfrm>
            <a:off x="3224459" y="476970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00B050"/>
                </a:solidFill>
                <a:latin typeface="+mn-lt"/>
                <a:ea typeface="+mn-ea"/>
              </a:rPr>
              <a:t>√</a:t>
            </a:r>
            <a:endParaRPr lang="zh-CN" altLang="en-US" sz="12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C5DF081-4DEE-41E8-83E8-81300C5D8278}"/>
              </a:ext>
            </a:extLst>
          </p:cNvPr>
          <p:cNvSpPr txBox="1"/>
          <p:nvPr/>
        </p:nvSpPr>
        <p:spPr>
          <a:xfrm>
            <a:off x="5479892" y="517455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00B050"/>
                </a:solidFill>
              </a:rPr>
              <a:t>√</a:t>
            </a:r>
            <a:endParaRPr lang="zh-CN" altLang="en-US" sz="12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B225313-22B7-B9DB-D2E6-ACF0ED11C8CF}"/>
              </a:ext>
            </a:extLst>
          </p:cNvPr>
          <p:cNvSpPr txBox="1"/>
          <p:nvPr/>
        </p:nvSpPr>
        <p:spPr>
          <a:xfrm>
            <a:off x="7646784" y="51745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0000"/>
                </a:solidFill>
              </a:rPr>
              <a:t>×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92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1655808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初识</a:t>
            </a:r>
            <a:r>
              <a:rPr lang="en-US" altLang="zh-CN">
                <a:solidFill>
                  <a:srgbClr val="B60004"/>
                </a:solidFill>
              </a:rPr>
              <a:t>Seata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327140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部署</a:t>
            </a:r>
            <a:r>
              <a:rPr lang="en-US" altLang="zh-CN"/>
              <a:t>TC</a:t>
            </a:r>
            <a:r>
              <a:rPr lang="zh-CN" altLang="en-US"/>
              <a:t>服务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2998472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微服务集成</a:t>
            </a:r>
            <a:r>
              <a:rPr lang="en-US" altLang="zh-CN"/>
              <a:t>Seata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60034D9-25C7-0C07-21F3-09F4CB4F726C}"/>
              </a:ext>
            </a:extLst>
          </p:cNvPr>
          <p:cNvSpPr txBox="1">
            <a:spLocks/>
          </p:cNvSpPr>
          <p:nvPr/>
        </p:nvSpPr>
        <p:spPr>
          <a:xfrm>
            <a:off x="4834163" y="3669804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XA</a:t>
            </a:r>
            <a:r>
              <a:rPr lang="zh-CN" altLang="en-US"/>
              <a:t>模式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CE7FE11-4B0C-0720-3123-197091D7984A}"/>
              </a:ext>
            </a:extLst>
          </p:cNvPr>
          <p:cNvSpPr txBox="1">
            <a:spLocks/>
          </p:cNvSpPr>
          <p:nvPr/>
        </p:nvSpPr>
        <p:spPr>
          <a:xfrm>
            <a:off x="4834162" y="4341136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AT</a:t>
            </a:r>
            <a:r>
              <a:rPr lang="zh-CN" altLang="en-US"/>
              <a:t>模式</a:t>
            </a:r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09042A-6C14-F26F-FCC6-220EB79D1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24" y="7141721"/>
            <a:ext cx="8788673" cy="3327644"/>
          </a:xfrm>
          <a:prstGeom prst="roundRect">
            <a:avLst>
              <a:gd name="adj" fmla="val 303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74137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restige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51953-F0B3-3675-E136-87D1A3EA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初识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Seata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26358-B88D-88BF-BF70-4A76FCD35E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57954"/>
          </a:xfrm>
        </p:spPr>
        <p:txBody>
          <a:bodyPr/>
          <a:lstStyle/>
          <a:p>
            <a:r>
              <a:rPr lang="en-US" altLang="zh-CN"/>
              <a:t>Seata</a:t>
            </a:r>
            <a:r>
              <a:rPr lang="zh-CN" altLang="en-US"/>
              <a:t>是 </a:t>
            </a:r>
            <a:r>
              <a:rPr lang="en-US" altLang="zh-CN"/>
              <a:t>2019 </a:t>
            </a:r>
            <a:r>
              <a:rPr lang="zh-CN" altLang="en-US"/>
              <a:t>年 </a:t>
            </a:r>
            <a:r>
              <a:rPr lang="en-US" altLang="zh-CN"/>
              <a:t>1 </a:t>
            </a:r>
            <a:r>
              <a:rPr lang="zh-CN" altLang="en-US"/>
              <a:t>月份蚂蚁金服和阿里巴巴共同开源的分布式事务解决方案。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致力于提供高性能和简单易用的分布式事务服务，为用户打造一站式的分布式解决方案。</a:t>
            </a:r>
            <a:endParaRPr lang="en-US" altLang="zh-CN" b="0" i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zh-CN" altLang="en-US"/>
              <a:t>官网地址：</a:t>
            </a:r>
            <a:r>
              <a:rPr lang="en-US" altLang="zh-CN">
                <a:hlinkClick r:id="rId3"/>
              </a:rPr>
              <a:t>http://seata.io/</a:t>
            </a:r>
            <a:r>
              <a:rPr lang="zh-CN" altLang="en-US"/>
              <a:t>，其中的文档、播客中提供了大量的使用说明、源码分析。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BD7590-5081-4C41-0E30-A3F1F4936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040" y="3001236"/>
            <a:ext cx="8788673" cy="3327644"/>
          </a:xfrm>
          <a:prstGeom prst="roundRect">
            <a:avLst>
              <a:gd name="adj" fmla="val 303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6686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3F3AB-0285-AA6E-4275-65061949E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A-!!xj9">
            <a:extLst>
              <a:ext uri="{FF2B5EF4-FFF2-40B4-BE49-F238E27FC236}">
                <a16:creationId xmlns:a16="http://schemas.microsoft.com/office/drawing/2014/main" id="{3E8498A5-8254-FD19-E9DD-5DC99C70BE5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871132" y="3676626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短信</a:t>
            </a:r>
          </a:p>
        </p:txBody>
      </p:sp>
      <p:sp>
        <p:nvSpPr>
          <p:cNvPr id="51" name="PA-!!xj7">
            <a:extLst>
              <a:ext uri="{FF2B5EF4-FFF2-40B4-BE49-F238E27FC236}">
                <a16:creationId xmlns:a16="http://schemas.microsoft.com/office/drawing/2014/main" id="{12A8A836-D309-D4C8-1C8B-B5758CA6830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947977" y="3676626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积分</a:t>
            </a:r>
          </a:p>
        </p:txBody>
      </p:sp>
      <p:sp>
        <p:nvSpPr>
          <p:cNvPr id="53" name="PA-!!xj8">
            <a:extLst>
              <a:ext uri="{FF2B5EF4-FFF2-40B4-BE49-F238E27FC236}">
                <a16:creationId xmlns:a16="http://schemas.microsoft.com/office/drawing/2014/main" id="{670A2827-9F8C-8BE4-8E06-C52ACAB202B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87028" y="3675973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优惠券</a:t>
            </a:r>
          </a:p>
        </p:txBody>
      </p:sp>
      <p:sp>
        <p:nvSpPr>
          <p:cNvPr id="52" name="PA-MG-!!xj4">
            <a:extLst>
              <a:ext uri="{FF2B5EF4-FFF2-40B4-BE49-F238E27FC236}">
                <a16:creationId xmlns:a16="http://schemas.microsoft.com/office/drawing/2014/main" id="{BC8A2FC7-D96C-7F8B-6B4D-8A933960198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947977" y="3100097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54" name="PA-MG-!!xj2">
            <a:extLst>
              <a:ext uri="{FF2B5EF4-FFF2-40B4-BE49-F238E27FC236}">
                <a16:creationId xmlns:a16="http://schemas.microsoft.com/office/drawing/2014/main" id="{E6B9998E-5849-E73C-34D8-8DB1396EA09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887028" y="2524221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订单</a:t>
            </a:r>
          </a:p>
        </p:txBody>
      </p:sp>
      <p:sp>
        <p:nvSpPr>
          <p:cNvPr id="55" name="PA-MG-!!xj1">
            <a:extLst>
              <a:ext uri="{FF2B5EF4-FFF2-40B4-BE49-F238E27FC236}">
                <a16:creationId xmlns:a16="http://schemas.microsoft.com/office/drawing/2014/main" id="{FB7250F1-1923-207B-C228-B8A5B22100D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947977" y="2523568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商品</a:t>
            </a:r>
          </a:p>
        </p:txBody>
      </p:sp>
      <p:sp>
        <p:nvSpPr>
          <p:cNvPr id="56" name="PA-MG-!!xj5">
            <a:extLst>
              <a:ext uri="{FF2B5EF4-FFF2-40B4-BE49-F238E27FC236}">
                <a16:creationId xmlns:a16="http://schemas.microsoft.com/office/drawing/2014/main" id="{519B7B9C-C828-D5AA-798C-2B2C8AFE4EC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887028" y="3101403"/>
            <a:ext cx="509102" cy="285619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支付</a:t>
            </a:r>
          </a:p>
        </p:txBody>
      </p:sp>
      <p:sp>
        <p:nvSpPr>
          <p:cNvPr id="46" name="MG-!!xj6">
            <a:extLst>
              <a:ext uri="{FF2B5EF4-FFF2-40B4-BE49-F238E27FC236}">
                <a16:creationId xmlns:a16="http://schemas.microsoft.com/office/drawing/2014/main" id="{A8A50458-F401-DED4-C111-1545A9E7149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871132" y="3100097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购物车</a:t>
            </a:r>
          </a:p>
        </p:txBody>
      </p:sp>
      <p:sp>
        <p:nvSpPr>
          <p:cNvPr id="48" name="PA-MG-!!xj3">
            <a:extLst>
              <a:ext uri="{FF2B5EF4-FFF2-40B4-BE49-F238E27FC236}">
                <a16:creationId xmlns:a16="http://schemas.microsoft.com/office/drawing/2014/main" id="{19381582-10B9-DD79-8557-DCA9D415423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871132" y="2523568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评价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C63B2BF-8B07-BBF2-3840-301FDCF06C24}"/>
              </a:ext>
            </a:extLst>
          </p:cNvPr>
          <p:cNvCxnSpPr>
            <a:cxnSpLocks/>
            <a:stCxn id="54" idx="1"/>
            <a:endCxn id="55" idx="3"/>
          </p:cNvCxnSpPr>
          <p:nvPr/>
        </p:nvCxnSpPr>
        <p:spPr>
          <a:xfrm flipH="1" flipV="1">
            <a:off x="8455393" y="2667684"/>
            <a:ext cx="431635" cy="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PA-StraightArrowConnector 69">
            <a:extLst>
              <a:ext uri="{FF2B5EF4-FFF2-40B4-BE49-F238E27FC236}">
                <a16:creationId xmlns:a16="http://schemas.microsoft.com/office/drawing/2014/main" id="{CE56B9DA-9998-4204-A225-4A4F4CBAB738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9119131" y="2819613"/>
            <a:ext cx="958818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PA-StraightArrowConnector 70">
            <a:extLst>
              <a:ext uri="{FF2B5EF4-FFF2-40B4-BE49-F238E27FC236}">
                <a16:creationId xmlns:a16="http://schemas.microsoft.com/office/drawing/2014/main" id="{03603BE5-EEBE-A295-114E-FBB164EBEDCB}"/>
              </a:ext>
            </a:extLst>
          </p:cNvPr>
          <p:cNvCxnSpPr>
            <a:cxnSpLocks/>
            <a:stCxn id="54" idx="2"/>
            <a:endCxn id="56" idx="0"/>
          </p:cNvCxnSpPr>
          <p:nvPr>
            <p:custDataLst>
              <p:tags r:id="rId11"/>
            </p:custDataLst>
          </p:nvPr>
        </p:nvCxnSpPr>
        <p:spPr>
          <a:xfrm>
            <a:off x="9140736" y="2812452"/>
            <a:ext cx="843" cy="2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PA-StraightArrowConnector 88">
            <a:extLst>
              <a:ext uri="{FF2B5EF4-FFF2-40B4-BE49-F238E27FC236}">
                <a16:creationId xmlns:a16="http://schemas.microsoft.com/office/drawing/2014/main" id="{CD83A140-999C-091A-385A-0E21C86EB5C9}"/>
              </a:ext>
            </a:extLst>
          </p:cNvPr>
          <p:cNvCxnSpPr>
            <a:cxnSpLocks/>
            <a:stCxn id="52" idx="2"/>
            <a:endCxn id="51" idx="0"/>
          </p:cNvCxnSpPr>
          <p:nvPr>
            <p:custDataLst>
              <p:tags r:id="rId12"/>
            </p:custDataLst>
          </p:nvPr>
        </p:nvCxnSpPr>
        <p:spPr>
          <a:xfrm>
            <a:off x="8201685" y="3388328"/>
            <a:ext cx="0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PA-StraightArrowConnector 94">
            <a:extLst>
              <a:ext uri="{FF2B5EF4-FFF2-40B4-BE49-F238E27FC236}">
                <a16:creationId xmlns:a16="http://schemas.microsoft.com/office/drawing/2014/main" id="{F2EF7DF9-B15E-7073-30BF-279AC7034290}"/>
              </a:ext>
            </a:extLst>
          </p:cNvPr>
          <p:cNvCxnSpPr>
            <a:cxnSpLocks/>
            <a:stCxn id="52" idx="2"/>
            <a:endCxn id="53" idx="0"/>
          </p:cNvCxnSpPr>
          <p:nvPr>
            <p:custDataLst>
              <p:tags r:id="rId13"/>
            </p:custDataLst>
          </p:nvPr>
        </p:nvCxnSpPr>
        <p:spPr>
          <a:xfrm>
            <a:off x="8201685" y="3388328"/>
            <a:ext cx="939051" cy="28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PA-StraightArrowConnector 97">
            <a:extLst>
              <a:ext uri="{FF2B5EF4-FFF2-40B4-BE49-F238E27FC236}">
                <a16:creationId xmlns:a16="http://schemas.microsoft.com/office/drawing/2014/main" id="{5956B0A2-F343-528D-0256-661CB47C5AF2}"/>
              </a:ext>
            </a:extLst>
          </p:cNvPr>
          <p:cNvCxnSpPr>
            <a:cxnSpLocks/>
            <a:stCxn id="56" idx="2"/>
            <a:endCxn id="49" idx="0"/>
          </p:cNvCxnSpPr>
          <p:nvPr>
            <p:custDataLst>
              <p:tags r:id="rId14"/>
            </p:custDataLst>
          </p:nvPr>
        </p:nvCxnSpPr>
        <p:spPr>
          <a:xfrm>
            <a:off x="9141579" y="3387022"/>
            <a:ext cx="983261" cy="28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75D69D6-9A87-B431-BA11-B8863DCA9938}"/>
              </a:ext>
            </a:extLst>
          </p:cNvPr>
          <p:cNvSpPr txBox="1"/>
          <p:nvPr/>
        </p:nvSpPr>
        <p:spPr>
          <a:xfrm>
            <a:off x="710880" y="1002232"/>
            <a:ext cx="160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微服务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FEC4D88-1706-E798-4B5C-F8BA82BC4081}"/>
              </a:ext>
            </a:extLst>
          </p:cNvPr>
          <p:cNvSpPr txBox="1"/>
          <p:nvPr/>
        </p:nvSpPr>
        <p:spPr>
          <a:xfrm rot="4315481">
            <a:off x="326704" y="1601678"/>
            <a:ext cx="160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>
                <a:solidFill>
                  <a:srgbClr val="AD2B26">
                    <a:alpha val="0"/>
                  </a:srgbClr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单体架构</a:t>
            </a:r>
          </a:p>
        </p:txBody>
      </p:sp>
      <p:cxnSp>
        <p:nvCxnSpPr>
          <p:cNvPr id="40" name="PA-StraightArrowConnector 70">
            <a:extLst>
              <a:ext uri="{FF2B5EF4-FFF2-40B4-BE49-F238E27FC236}">
                <a16:creationId xmlns:a16="http://schemas.microsoft.com/office/drawing/2014/main" id="{731ABF9D-6B69-D0CC-C345-88E63E60DE16}"/>
              </a:ext>
            </a:extLst>
          </p:cNvPr>
          <p:cNvCxnSpPr>
            <a:cxnSpLocks/>
            <a:stCxn id="54" idx="2"/>
            <a:endCxn id="52" idx="0"/>
          </p:cNvCxnSpPr>
          <p:nvPr>
            <p:custDataLst>
              <p:tags r:id="rId15"/>
            </p:custDataLst>
          </p:nvPr>
        </p:nvCxnSpPr>
        <p:spPr>
          <a:xfrm flipH="1">
            <a:off x="8201685" y="2812452"/>
            <a:ext cx="939051" cy="28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PA-StraightArrowConnector 70">
            <a:extLst>
              <a:ext uri="{FF2B5EF4-FFF2-40B4-BE49-F238E27FC236}">
                <a16:creationId xmlns:a16="http://schemas.microsoft.com/office/drawing/2014/main" id="{B7EFBAB0-D8B2-0900-D28C-5FC898D4C183}"/>
              </a:ext>
            </a:extLst>
          </p:cNvPr>
          <p:cNvCxnSpPr>
            <a:cxnSpLocks/>
            <a:stCxn id="48" idx="2"/>
            <a:endCxn id="52" idx="0"/>
          </p:cNvCxnSpPr>
          <p:nvPr>
            <p:custDataLst>
              <p:tags r:id="rId16"/>
            </p:custDataLst>
          </p:nvPr>
        </p:nvCxnSpPr>
        <p:spPr>
          <a:xfrm flipH="1">
            <a:off x="8201685" y="2811799"/>
            <a:ext cx="1923155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PA-StraightArrowConnector 70">
            <a:extLst>
              <a:ext uri="{FF2B5EF4-FFF2-40B4-BE49-F238E27FC236}">
                <a16:creationId xmlns:a16="http://schemas.microsoft.com/office/drawing/2014/main" id="{C302B2D6-8654-DC1D-7699-097B15084862}"/>
              </a:ext>
            </a:extLst>
          </p:cNvPr>
          <p:cNvCxnSpPr>
            <a:cxnSpLocks/>
            <a:stCxn id="46" idx="2"/>
            <a:endCxn id="53" idx="0"/>
          </p:cNvCxnSpPr>
          <p:nvPr>
            <p:custDataLst>
              <p:tags r:id="rId17"/>
            </p:custDataLst>
          </p:nvPr>
        </p:nvCxnSpPr>
        <p:spPr>
          <a:xfrm flipH="1">
            <a:off x="9140736" y="3388328"/>
            <a:ext cx="984104" cy="28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PA-StraightArrowConnector 70">
            <a:extLst>
              <a:ext uri="{FF2B5EF4-FFF2-40B4-BE49-F238E27FC236}">
                <a16:creationId xmlns:a16="http://schemas.microsoft.com/office/drawing/2014/main" id="{E766ADE0-37F2-9160-60AF-5A3ADD47F173}"/>
              </a:ext>
            </a:extLst>
          </p:cNvPr>
          <p:cNvCxnSpPr>
            <a:cxnSpLocks/>
            <a:stCxn id="56" idx="2"/>
            <a:endCxn id="53" idx="0"/>
          </p:cNvCxnSpPr>
          <p:nvPr>
            <p:custDataLst>
              <p:tags r:id="rId18"/>
            </p:custDataLst>
          </p:nvPr>
        </p:nvCxnSpPr>
        <p:spPr>
          <a:xfrm flipH="1">
            <a:off x="9140736" y="3387022"/>
            <a:ext cx="843" cy="2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E386A9AC-1A07-FDF5-80FC-23CBD5BA5DF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751750" y="3012544"/>
            <a:ext cx="609653" cy="463336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4C6BFCC-ACB6-E07D-1444-C2A4302687C0}"/>
              </a:ext>
            </a:extLst>
          </p:cNvPr>
          <p:cNvCxnSpPr>
            <a:cxnSpLocks/>
          </p:cNvCxnSpPr>
          <p:nvPr/>
        </p:nvCxnSpPr>
        <p:spPr>
          <a:xfrm>
            <a:off x="5361403" y="3244212"/>
            <a:ext cx="10324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C96AC26-24F1-A255-D0AA-F99BC4C7E113}"/>
              </a:ext>
            </a:extLst>
          </p:cNvPr>
          <p:cNvSpPr txBox="1"/>
          <p:nvPr/>
        </p:nvSpPr>
        <p:spPr>
          <a:xfrm>
            <a:off x="5778556" y="3012544"/>
            <a:ext cx="87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?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BA70B0E-0409-271C-2861-27957F375E34}"/>
              </a:ext>
            </a:extLst>
          </p:cNvPr>
          <p:cNvSpPr/>
          <p:nvPr/>
        </p:nvSpPr>
        <p:spPr>
          <a:xfrm>
            <a:off x="6454588" y="2811799"/>
            <a:ext cx="450226" cy="86417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网关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FFB465C-3B5E-747E-1FAE-7B2AAC777374}"/>
              </a:ext>
            </a:extLst>
          </p:cNvPr>
          <p:cNvCxnSpPr>
            <a:stCxn id="10" idx="3"/>
            <a:endCxn id="55" idx="1"/>
          </p:cNvCxnSpPr>
          <p:nvPr/>
        </p:nvCxnSpPr>
        <p:spPr>
          <a:xfrm flipV="1">
            <a:off x="6904814" y="2667684"/>
            <a:ext cx="1043163" cy="57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27EB1D1-70E0-E97D-29F2-1E37B9DF241E}"/>
              </a:ext>
            </a:extLst>
          </p:cNvPr>
          <p:cNvCxnSpPr>
            <a:cxnSpLocks/>
            <a:stCxn id="10" idx="3"/>
            <a:endCxn id="52" idx="1"/>
          </p:cNvCxnSpPr>
          <p:nvPr/>
        </p:nvCxnSpPr>
        <p:spPr>
          <a:xfrm>
            <a:off x="6904814" y="3243885"/>
            <a:ext cx="1043163" cy="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64AD204-C2DE-3301-B731-00AE015B2966}"/>
              </a:ext>
            </a:extLst>
          </p:cNvPr>
          <p:cNvCxnSpPr>
            <a:cxnSpLocks/>
            <a:stCxn id="10" idx="3"/>
            <a:endCxn id="51" idx="1"/>
          </p:cNvCxnSpPr>
          <p:nvPr/>
        </p:nvCxnSpPr>
        <p:spPr>
          <a:xfrm>
            <a:off x="6904814" y="3243885"/>
            <a:ext cx="1043163" cy="57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A-文本框 3">
            <a:extLst>
              <a:ext uri="{FF2B5EF4-FFF2-40B4-BE49-F238E27FC236}">
                <a16:creationId xmlns:a16="http://schemas.microsoft.com/office/drawing/2014/main" id="{F2DC17B3-574E-D6CA-E555-0B615DE7C232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389785" y="2902695"/>
            <a:ext cx="126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请求路由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PA-文本框 5">
            <a:extLst>
              <a:ext uri="{FF2B5EF4-FFF2-40B4-BE49-F238E27FC236}">
                <a16:creationId xmlns:a16="http://schemas.microsoft.com/office/drawing/2014/main" id="{E55FCF7C-0AB4-0CE6-CAB9-BEB5C3B1F599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389785" y="4128390"/>
            <a:ext cx="105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服务保护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PA-文本框 11">
            <a:extLst>
              <a:ext uri="{FF2B5EF4-FFF2-40B4-BE49-F238E27FC236}">
                <a16:creationId xmlns:a16="http://schemas.microsoft.com/office/drawing/2014/main" id="{16F35401-B014-5CC9-2EA4-7948BD858CC8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389785" y="3311260"/>
            <a:ext cx="126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身份认证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PA-文本框 12">
            <a:extLst>
              <a:ext uri="{FF2B5EF4-FFF2-40B4-BE49-F238E27FC236}">
                <a16:creationId xmlns:a16="http://schemas.microsoft.com/office/drawing/2014/main" id="{00210E60-BA60-09A6-785F-247988033FA2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1389785" y="4536953"/>
            <a:ext cx="1322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分布式事务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PA-文本框 11">
            <a:extLst>
              <a:ext uri="{FF2B5EF4-FFF2-40B4-BE49-F238E27FC236}">
                <a16:creationId xmlns:a16="http://schemas.microsoft.com/office/drawing/2014/main" id="{A7B62467-227D-AD13-8FC3-B7CE42DD1AA5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389785" y="3719825"/>
            <a:ext cx="126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配置管理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64B7705-9382-C293-D795-9D877AAEAF45}"/>
              </a:ext>
            </a:extLst>
          </p:cNvPr>
          <p:cNvSpPr txBox="1"/>
          <p:nvPr/>
        </p:nvSpPr>
        <p:spPr>
          <a:xfrm>
            <a:off x="2910477" y="3100097"/>
            <a:ext cx="1098464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05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/>
              <a:t>Gateway</a:t>
            </a:r>
            <a:endParaRPr lang="zh-CN" altLang="en-US" dirty="0"/>
          </a:p>
        </p:txBody>
      </p:sp>
      <p:sp>
        <p:nvSpPr>
          <p:cNvPr id="37" name="PA-文本框 9">
            <a:extLst>
              <a:ext uri="{FF2B5EF4-FFF2-40B4-BE49-F238E27FC236}">
                <a16:creationId xmlns:a16="http://schemas.microsoft.com/office/drawing/2014/main" id="{6BF428FD-E20D-D678-48AC-CD6D0F9E2B02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389785" y="2494130"/>
            <a:ext cx="149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服务治理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PA-文本框 10">
            <a:extLst>
              <a:ext uri="{FF2B5EF4-FFF2-40B4-BE49-F238E27FC236}">
                <a16:creationId xmlns:a16="http://schemas.microsoft.com/office/drawing/2014/main" id="{7FF03E2B-3732-578C-B521-66F64E26856D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1389785" y="2085565"/>
            <a:ext cx="149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远程调用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A4AC772-CA28-5551-1F6C-14CFEDE401BB}"/>
              </a:ext>
            </a:extLst>
          </p:cNvPr>
          <p:cNvSpPr txBox="1"/>
          <p:nvPr/>
        </p:nvSpPr>
        <p:spPr>
          <a:xfrm>
            <a:off x="2887909" y="2085565"/>
            <a:ext cx="1098464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>
                <a:solidFill>
                  <a:schemeClr val="bg1"/>
                </a:solidFill>
                <a:latin typeface="+mn-lt"/>
                <a:ea typeface="+mn-ea"/>
              </a:rPr>
              <a:t>OpenFeign</a:t>
            </a:r>
            <a:endParaRPr lang="zh-CN" altLang="en-US" sz="105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BEF6242-F0F8-8BFB-76D4-E59E35092480}"/>
              </a:ext>
            </a:extLst>
          </p:cNvPr>
          <p:cNvSpPr txBox="1"/>
          <p:nvPr/>
        </p:nvSpPr>
        <p:spPr>
          <a:xfrm>
            <a:off x="2887909" y="2499678"/>
            <a:ext cx="1098464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05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/>
              <a:t>Nacos</a:t>
            </a:r>
            <a:endParaRPr lang="zh-CN" altLang="en-US" dirty="0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E96953A7-6CE0-F772-6B08-70D765F3EAB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592307" y="3026557"/>
            <a:ext cx="364473" cy="276999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32967B81-AFA2-6E68-EB3F-C408A6FCE243}"/>
              </a:ext>
            </a:extLst>
          </p:cNvPr>
          <p:cNvSpPr txBox="1"/>
          <p:nvPr/>
        </p:nvSpPr>
        <p:spPr>
          <a:xfrm>
            <a:off x="2910477" y="3746755"/>
            <a:ext cx="1098464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05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/>
              <a:t>Nacos</a:t>
            </a:r>
            <a:endParaRPr lang="zh-CN" altLang="en-US" dirty="0"/>
          </a:p>
        </p:txBody>
      </p:sp>
      <p:sp>
        <p:nvSpPr>
          <p:cNvPr id="47" name="!!矩形: 圆角 7">
            <a:extLst>
              <a:ext uri="{FF2B5EF4-FFF2-40B4-BE49-F238E27FC236}">
                <a16:creationId xmlns:a16="http://schemas.microsoft.com/office/drawing/2014/main" id="{79BCCAE4-F8E7-5112-8446-4F82F6DFA49C}"/>
              </a:ext>
            </a:extLst>
          </p:cNvPr>
          <p:cNvSpPr/>
          <p:nvPr/>
        </p:nvSpPr>
        <p:spPr>
          <a:xfrm>
            <a:off x="8887028" y="3679739"/>
            <a:ext cx="507416" cy="285619"/>
          </a:xfrm>
          <a:prstGeom prst="roundRect">
            <a:avLst/>
          </a:prstGeom>
          <a:solidFill>
            <a:srgbClr val="FF0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0946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6" presetClass="emph" presetSubtype="0" repeatCount="5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  <p:bldP spid="21" grpId="0"/>
      <p:bldP spid="24" grpId="0"/>
      <p:bldP spid="29" grpId="0"/>
      <p:bldP spid="30" grpId="0"/>
      <p:bldP spid="35" grpId="0" animBg="1"/>
      <p:bldP spid="45" grpId="0" animBg="1"/>
      <p:bldP spid="47" grpId="0" animBg="1"/>
      <p:bldP spid="47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分布式事务解决思路</a:t>
            </a:r>
          </a:p>
        </p:txBody>
      </p:sp>
      <p:sp>
        <p:nvSpPr>
          <p:cNvPr id="4" name="!!jx1">
            <a:extLst>
              <a:ext uri="{FF2B5EF4-FFF2-40B4-BE49-F238E27FC236}">
                <a16:creationId xmlns:a16="http://schemas.microsoft.com/office/drawing/2014/main" id="{83D6E86D-7831-4F45-B451-2B48013F810C}"/>
              </a:ext>
            </a:extLst>
          </p:cNvPr>
          <p:cNvSpPr/>
          <p:nvPr/>
        </p:nvSpPr>
        <p:spPr>
          <a:xfrm>
            <a:off x="4164106" y="3115341"/>
            <a:ext cx="1204857" cy="670874"/>
          </a:xfrm>
          <a:prstGeom prst="roundRect">
            <a:avLst/>
          </a:prstGeom>
          <a:solidFill>
            <a:srgbClr val="4C5252"/>
          </a:solidFill>
          <a:ln>
            <a:solidFill>
              <a:srgbClr val="4C525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订单服务</a:t>
            </a:r>
          </a:p>
        </p:txBody>
      </p:sp>
      <p:sp>
        <p:nvSpPr>
          <p:cNvPr id="5" name="!!jx2">
            <a:extLst>
              <a:ext uri="{FF2B5EF4-FFF2-40B4-BE49-F238E27FC236}">
                <a16:creationId xmlns:a16="http://schemas.microsoft.com/office/drawing/2014/main" id="{081558D1-E763-4CC1-B3DF-F9B985B5199B}"/>
              </a:ext>
            </a:extLst>
          </p:cNvPr>
          <p:cNvSpPr/>
          <p:nvPr/>
        </p:nvSpPr>
        <p:spPr>
          <a:xfrm>
            <a:off x="5490348" y="4333887"/>
            <a:ext cx="1204857" cy="670874"/>
          </a:xfrm>
          <a:prstGeom prst="roundRect">
            <a:avLst/>
          </a:prstGeom>
          <a:solidFill>
            <a:srgbClr val="4C5252"/>
          </a:solidFill>
          <a:ln>
            <a:solidFill>
              <a:srgbClr val="4C525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购物车服务</a:t>
            </a:r>
          </a:p>
        </p:txBody>
      </p:sp>
      <p:sp>
        <p:nvSpPr>
          <p:cNvPr id="6" name="!!jx3">
            <a:extLst>
              <a:ext uri="{FF2B5EF4-FFF2-40B4-BE49-F238E27FC236}">
                <a16:creationId xmlns:a16="http://schemas.microsoft.com/office/drawing/2014/main" id="{39C0D3AF-83D6-4869-BACF-A287A18F02FE}"/>
              </a:ext>
            </a:extLst>
          </p:cNvPr>
          <p:cNvSpPr/>
          <p:nvPr/>
        </p:nvSpPr>
        <p:spPr>
          <a:xfrm>
            <a:off x="5515907" y="5638038"/>
            <a:ext cx="1204857" cy="670874"/>
          </a:xfrm>
          <a:prstGeom prst="roundRect">
            <a:avLst/>
          </a:prstGeom>
          <a:solidFill>
            <a:srgbClr val="4C5252"/>
          </a:solidFill>
          <a:ln>
            <a:solidFill>
              <a:srgbClr val="4C525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库存服务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391A3D6-398B-476B-A791-25D665EDE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669" y="2942485"/>
            <a:ext cx="626730" cy="1016585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175BDE1-C82F-482F-8735-7D6C4F03AEFE}"/>
              </a:ext>
            </a:extLst>
          </p:cNvPr>
          <p:cNvCxnSpPr>
            <a:stCxn id="13" idx="3"/>
            <a:endCxn id="4" idx="1"/>
          </p:cNvCxnSpPr>
          <p:nvPr/>
        </p:nvCxnSpPr>
        <p:spPr>
          <a:xfrm>
            <a:off x="2261399" y="3450778"/>
            <a:ext cx="19027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94FEC37C-0A7A-4773-9361-B92B4092B508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4686887" y="3865862"/>
            <a:ext cx="883109" cy="7238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9A098405-EE31-4578-9DD2-C8FAA9FEB393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4047591" y="4505159"/>
            <a:ext cx="2187260" cy="7493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035B09E-6DFB-4C2F-881D-F015941E9113}"/>
              </a:ext>
            </a:extLst>
          </p:cNvPr>
          <p:cNvSpPr txBox="1"/>
          <p:nvPr/>
        </p:nvSpPr>
        <p:spPr>
          <a:xfrm>
            <a:off x="4836682" y="3875007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00B050"/>
                </a:solidFill>
                <a:latin typeface="+mn-lt"/>
                <a:ea typeface="+mn-ea"/>
              </a:rPr>
              <a:t>√ 下单成功</a:t>
            </a:r>
            <a:endParaRPr lang="zh-CN" altLang="en-US" sz="12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90B5D30-C7EF-4446-AE60-8A651DE238D5}"/>
              </a:ext>
            </a:extLst>
          </p:cNvPr>
          <p:cNvSpPr txBox="1"/>
          <p:nvPr/>
        </p:nvSpPr>
        <p:spPr>
          <a:xfrm>
            <a:off x="5579941" y="5030665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00B050"/>
                </a:solidFill>
              </a:rPr>
              <a:t>√ 清理</a:t>
            </a:r>
            <a:r>
              <a:rPr lang="zh-CN" altLang="en-US" sz="1200">
                <a:solidFill>
                  <a:srgbClr val="00B050"/>
                </a:solidFill>
                <a:latin typeface="+mn-lt"/>
                <a:ea typeface="+mn-ea"/>
              </a:rPr>
              <a:t>成功</a:t>
            </a:r>
            <a:endParaRPr lang="zh-CN" altLang="en-US" sz="12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36E3F23-4753-40D7-84C0-53C8C0ADD824}"/>
              </a:ext>
            </a:extLst>
          </p:cNvPr>
          <p:cNvSpPr txBox="1"/>
          <p:nvPr/>
        </p:nvSpPr>
        <p:spPr>
          <a:xfrm>
            <a:off x="5577615" y="6362287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AD2A26"/>
                </a:solidFill>
              </a:rPr>
              <a:t>× </a:t>
            </a:r>
            <a:r>
              <a:rPr lang="zh-CN" altLang="en-US" sz="1200">
                <a:solidFill>
                  <a:srgbClr val="AD2A26"/>
                </a:solidFill>
              </a:rPr>
              <a:t>库存不足</a:t>
            </a:r>
            <a:endParaRPr lang="zh-CN" altLang="en-US" sz="1200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22" name="!!jx4">
            <a:extLst>
              <a:ext uri="{FF2B5EF4-FFF2-40B4-BE49-F238E27FC236}">
                <a16:creationId xmlns:a16="http://schemas.microsoft.com/office/drawing/2014/main" id="{61D9020F-B2C3-4DBD-8D4E-F2B97CB1AB69}"/>
              </a:ext>
            </a:extLst>
          </p:cNvPr>
          <p:cNvSpPr/>
          <p:nvPr/>
        </p:nvSpPr>
        <p:spPr>
          <a:xfrm>
            <a:off x="9358652" y="2942484"/>
            <a:ext cx="961018" cy="3461923"/>
          </a:xfrm>
          <a:prstGeom prst="roundRect">
            <a:avLst/>
          </a:prstGeom>
          <a:solidFill>
            <a:srgbClr val="4C5252"/>
          </a:solidFill>
          <a:ln>
            <a:solidFill>
              <a:srgbClr val="4C525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事务协调者</a:t>
            </a: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BFE3D00C-8E35-4D9D-970A-875125FC007A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 flipV="1">
            <a:off x="5368963" y="3448716"/>
            <a:ext cx="3989688" cy="2061"/>
          </a:xfrm>
          <a:prstGeom prst="bentConnector3">
            <a:avLst>
              <a:gd name="adj1" fmla="val 50000"/>
            </a:avLst>
          </a:prstGeom>
          <a:ln w="12700">
            <a:prstDash val="dash"/>
            <a:headEnd type="arrow" w="lg" len="med"/>
            <a:tailEnd type="arrow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4EEE2CF8-D4DD-4A54-B229-03C4948BEAEB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6720764" y="5973476"/>
            <a:ext cx="2663446" cy="4121"/>
          </a:xfrm>
          <a:prstGeom prst="bentConnector3">
            <a:avLst/>
          </a:prstGeom>
          <a:ln w="12700">
            <a:prstDash val="dash"/>
            <a:headEnd type="arrow" w="lg" len="med"/>
            <a:tailEnd type="arrow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7B5D0F08-5FDF-4495-B3E9-19EFA0422049}"/>
              </a:ext>
            </a:extLst>
          </p:cNvPr>
          <p:cNvCxnSpPr>
            <a:cxnSpLocks/>
            <a:stCxn id="22" idx="1"/>
            <a:endCxn id="5" idx="3"/>
          </p:cNvCxnSpPr>
          <p:nvPr/>
        </p:nvCxnSpPr>
        <p:spPr>
          <a:xfrm rot="10800000">
            <a:off x="6695206" y="4669324"/>
            <a:ext cx="2663447" cy="4122"/>
          </a:xfrm>
          <a:prstGeom prst="bentConnector3">
            <a:avLst/>
          </a:prstGeom>
          <a:ln w="12700">
            <a:prstDash val="dash"/>
            <a:headEnd type="arrow" w="lg" len="med"/>
            <a:tailEnd type="arrow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本占位符 2">
            <a:extLst>
              <a:ext uri="{FF2B5EF4-FFF2-40B4-BE49-F238E27FC236}">
                <a16:creationId xmlns:a16="http://schemas.microsoft.com/office/drawing/2014/main" id="{DFDF1F1E-BFED-4C48-B52F-AF90F806B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3465955"/>
          </a:xfrm>
        </p:spPr>
        <p:txBody>
          <a:bodyPr/>
          <a:lstStyle/>
          <a:p>
            <a:r>
              <a:rPr lang="zh-CN" altLang="en-US"/>
              <a:t>解决分布式事务，各个子事务之间必须能感知到彼此的事务状态，才能保证状态一致。</a:t>
            </a: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694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Seata</a:t>
            </a:r>
            <a:r>
              <a:rPr lang="zh-CN" altLang="en-US"/>
              <a:t>架构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4E0F-C95A-4687-9C5B-D9ECF05B3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Seata</a:t>
            </a:r>
            <a:r>
              <a:rPr lang="zh-CN" altLang="en-US"/>
              <a:t>事务管理中有三个重要的角色：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TC (Transaction Coordinator) - </a:t>
            </a:r>
            <a:r>
              <a:rPr lang="zh-CN" altLang="en-US" b="1"/>
              <a:t>事务协调者：</a:t>
            </a:r>
            <a:r>
              <a:rPr lang="zh-CN" altLang="en-US"/>
              <a:t>维护全局和分支事务的状态，协调全局事务提交或回滚。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TM (Transaction Manager) - </a:t>
            </a:r>
            <a:r>
              <a:rPr lang="zh-CN" altLang="en-US" b="1"/>
              <a:t>事务管理器：</a:t>
            </a:r>
            <a:r>
              <a:rPr lang="zh-CN" altLang="en-US"/>
              <a:t>定义全局事务的范围、开始全局事务、提交或回滚全局事务。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RM (Resource Manager) - </a:t>
            </a:r>
            <a:r>
              <a:rPr lang="zh-CN" altLang="en-US" b="1"/>
              <a:t>资源管理器：</a:t>
            </a:r>
            <a:r>
              <a:rPr lang="zh-CN" altLang="en-US"/>
              <a:t>管理分支事务，与</a:t>
            </a:r>
            <a:r>
              <a:rPr lang="en-US" altLang="zh-CN"/>
              <a:t>TC</a:t>
            </a:r>
            <a:r>
              <a:rPr lang="zh-CN" altLang="en-US"/>
              <a:t>交谈以注册分支事务和报告分支事务的状态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A225234D-90FD-4020-960F-367639E249AA}"/>
              </a:ext>
            </a:extLst>
          </p:cNvPr>
          <p:cNvCxnSpPr>
            <a:stCxn id="4" idx="0"/>
            <a:endCxn id="13" idx="0"/>
          </p:cNvCxnSpPr>
          <p:nvPr/>
        </p:nvCxnSpPr>
        <p:spPr>
          <a:xfrm rot="5400000" flipH="1" flipV="1">
            <a:off x="5817607" y="699881"/>
            <a:ext cx="5233" cy="6550286"/>
          </a:xfrm>
          <a:prstGeom prst="bentConnector3">
            <a:avLst>
              <a:gd name="adj1" fmla="val 4468431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6D243A38-4E76-4AF4-AC4D-41946C7B5953}"/>
              </a:ext>
            </a:extLst>
          </p:cNvPr>
          <p:cNvCxnSpPr>
            <a:cxnSpLocks/>
            <a:stCxn id="4" idx="2"/>
            <a:endCxn id="13" idx="2"/>
          </p:cNvCxnSpPr>
          <p:nvPr/>
        </p:nvCxnSpPr>
        <p:spPr>
          <a:xfrm rot="5400000" flipH="1" flipV="1">
            <a:off x="5817606" y="3168761"/>
            <a:ext cx="5233" cy="6550286"/>
          </a:xfrm>
          <a:prstGeom prst="bentConnector3">
            <a:avLst>
              <a:gd name="adj1" fmla="val -4368431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350AB26-C826-4DEB-A0F7-C2755A1C09E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760832" y="4624258"/>
            <a:ext cx="2999254" cy="0"/>
          </a:xfrm>
          <a:prstGeom prst="straightConnector1">
            <a:avLst/>
          </a:prstGeom>
          <a:ln>
            <a:prstDash val="lgDash"/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DA6FF43-9086-44BB-9398-3735CBAC579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760832" y="5801050"/>
            <a:ext cx="2999254" cy="0"/>
          </a:xfrm>
          <a:prstGeom prst="straightConnector1">
            <a:avLst/>
          </a:prstGeom>
          <a:ln>
            <a:prstDash val="lgDash"/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77DC3C9-C12F-41E1-B917-423615B27F33}"/>
              </a:ext>
            </a:extLst>
          </p:cNvPr>
          <p:cNvSpPr txBox="1"/>
          <p:nvPr/>
        </p:nvSpPr>
        <p:spPr>
          <a:xfrm>
            <a:off x="7584620" y="3486750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开启全局事务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61A1C31-5061-4969-8E2B-1F1A084DB329}"/>
              </a:ext>
            </a:extLst>
          </p:cNvPr>
          <p:cNvSpPr txBox="1"/>
          <p:nvPr/>
        </p:nvSpPr>
        <p:spPr>
          <a:xfrm>
            <a:off x="7584619" y="6441287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结束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全局事务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6186FF-53DC-470D-807D-87FC7A7A9E2A}"/>
              </a:ext>
            </a:extLst>
          </p:cNvPr>
          <p:cNvSpPr txBox="1"/>
          <p:nvPr/>
        </p:nvSpPr>
        <p:spPr>
          <a:xfrm>
            <a:off x="6656306" y="5033856"/>
            <a:ext cx="15151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分支事务的注册、报告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7BF221-F35C-47CB-954C-0389AFD32628}"/>
              </a:ext>
            </a:extLst>
          </p:cNvPr>
          <p:cNvSpPr/>
          <p:nvPr/>
        </p:nvSpPr>
        <p:spPr>
          <a:xfrm>
            <a:off x="2697480" y="3977640"/>
            <a:ext cx="3398520" cy="2468880"/>
          </a:xfrm>
          <a:prstGeom prst="rect">
            <a:avLst/>
          </a:prstGeom>
          <a:noFill/>
          <a:ln w="28575">
            <a:solidFill>
              <a:srgbClr val="4C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!!jx1">
            <a:extLst>
              <a:ext uri="{FF2B5EF4-FFF2-40B4-BE49-F238E27FC236}">
                <a16:creationId xmlns:a16="http://schemas.microsoft.com/office/drawing/2014/main" id="{039C9E66-53D4-46AD-A5C7-165D2CFC64E1}"/>
              </a:ext>
            </a:extLst>
          </p:cNvPr>
          <p:cNvSpPr/>
          <p:nvPr/>
        </p:nvSpPr>
        <p:spPr>
          <a:xfrm>
            <a:off x="2209800" y="3977640"/>
            <a:ext cx="670560" cy="2468880"/>
          </a:xfrm>
          <a:prstGeom prst="rect">
            <a:avLst/>
          </a:prstGeom>
          <a:solidFill>
            <a:srgbClr val="AD2A26"/>
          </a:solidFill>
          <a:ln w="28575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TM</a:t>
            </a:r>
            <a:endParaRPr lang="zh-CN" altLang="en-US"/>
          </a:p>
        </p:txBody>
      </p:sp>
      <p:sp>
        <p:nvSpPr>
          <p:cNvPr id="7" name="!!jx2">
            <a:extLst>
              <a:ext uri="{FF2B5EF4-FFF2-40B4-BE49-F238E27FC236}">
                <a16:creationId xmlns:a16="http://schemas.microsoft.com/office/drawing/2014/main" id="{BED50361-B404-4305-B624-982ADCC224A4}"/>
              </a:ext>
            </a:extLst>
          </p:cNvPr>
          <p:cNvSpPr/>
          <p:nvPr/>
        </p:nvSpPr>
        <p:spPr>
          <a:xfrm>
            <a:off x="3905026" y="4288821"/>
            <a:ext cx="1204857" cy="670874"/>
          </a:xfrm>
          <a:prstGeom prst="roundRect">
            <a:avLst/>
          </a:prstGeom>
          <a:solidFill>
            <a:srgbClr val="4C5252"/>
          </a:solidFill>
          <a:ln>
            <a:solidFill>
              <a:srgbClr val="4C525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微服务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82E007-7BC8-4A91-821C-F2562112092C}"/>
              </a:ext>
            </a:extLst>
          </p:cNvPr>
          <p:cNvSpPr/>
          <p:nvPr/>
        </p:nvSpPr>
        <p:spPr>
          <a:xfrm>
            <a:off x="3484132" y="4094084"/>
            <a:ext cx="2046643" cy="1060348"/>
          </a:xfrm>
          <a:prstGeom prst="rect">
            <a:avLst/>
          </a:prstGeom>
          <a:noFill/>
          <a:ln w="12700">
            <a:solidFill>
              <a:srgbClr val="4C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92B446-C9E9-436F-A71F-5902202DADC8}"/>
              </a:ext>
            </a:extLst>
          </p:cNvPr>
          <p:cNvSpPr/>
          <p:nvPr/>
        </p:nvSpPr>
        <p:spPr>
          <a:xfrm>
            <a:off x="5300718" y="4094084"/>
            <a:ext cx="460114" cy="1060348"/>
          </a:xfrm>
          <a:prstGeom prst="rect">
            <a:avLst/>
          </a:prstGeom>
          <a:solidFill>
            <a:srgbClr val="AD2A26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RM</a:t>
            </a:r>
            <a:endParaRPr lang="zh-CN" altLang="en-US"/>
          </a:p>
        </p:txBody>
      </p:sp>
      <p:sp>
        <p:nvSpPr>
          <p:cNvPr id="10" name="!!jx3">
            <a:extLst>
              <a:ext uri="{FF2B5EF4-FFF2-40B4-BE49-F238E27FC236}">
                <a16:creationId xmlns:a16="http://schemas.microsoft.com/office/drawing/2014/main" id="{D9EC6F44-EADD-4D52-8133-5536911253D9}"/>
              </a:ext>
            </a:extLst>
          </p:cNvPr>
          <p:cNvSpPr/>
          <p:nvPr/>
        </p:nvSpPr>
        <p:spPr>
          <a:xfrm>
            <a:off x="3905026" y="5465613"/>
            <a:ext cx="1204857" cy="670874"/>
          </a:xfrm>
          <a:prstGeom prst="roundRect">
            <a:avLst/>
          </a:prstGeom>
          <a:solidFill>
            <a:srgbClr val="4C5252"/>
          </a:solidFill>
          <a:ln>
            <a:solidFill>
              <a:srgbClr val="4C525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微服务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332C76-1686-4F8B-8E27-59A3E98BD0EE}"/>
              </a:ext>
            </a:extLst>
          </p:cNvPr>
          <p:cNvSpPr/>
          <p:nvPr/>
        </p:nvSpPr>
        <p:spPr>
          <a:xfrm>
            <a:off x="3484132" y="5270876"/>
            <a:ext cx="2046643" cy="1060348"/>
          </a:xfrm>
          <a:prstGeom prst="rect">
            <a:avLst/>
          </a:prstGeom>
          <a:noFill/>
          <a:ln w="12700">
            <a:solidFill>
              <a:srgbClr val="4C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EDF2ED-327B-4F6C-B61C-3586F056A297}"/>
              </a:ext>
            </a:extLst>
          </p:cNvPr>
          <p:cNvSpPr/>
          <p:nvPr/>
        </p:nvSpPr>
        <p:spPr>
          <a:xfrm>
            <a:off x="5300718" y="5270876"/>
            <a:ext cx="460114" cy="1060348"/>
          </a:xfrm>
          <a:prstGeom prst="rect">
            <a:avLst/>
          </a:prstGeom>
          <a:solidFill>
            <a:srgbClr val="AD2A26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RM</a:t>
            </a:r>
            <a:endParaRPr lang="zh-CN" altLang="en-US"/>
          </a:p>
        </p:txBody>
      </p:sp>
      <p:sp>
        <p:nvSpPr>
          <p:cNvPr id="13" name="!!jx4">
            <a:extLst>
              <a:ext uri="{FF2B5EF4-FFF2-40B4-BE49-F238E27FC236}">
                <a16:creationId xmlns:a16="http://schemas.microsoft.com/office/drawing/2014/main" id="{4D9FFE36-6CEA-4021-882F-88B9099C3DB6}"/>
              </a:ext>
            </a:extLst>
          </p:cNvPr>
          <p:cNvSpPr/>
          <p:nvPr/>
        </p:nvSpPr>
        <p:spPr>
          <a:xfrm>
            <a:off x="8760086" y="3972407"/>
            <a:ext cx="670560" cy="2468880"/>
          </a:xfrm>
          <a:prstGeom prst="rect">
            <a:avLst/>
          </a:prstGeom>
          <a:solidFill>
            <a:srgbClr val="AD2A26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TC</a:t>
            </a: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FE37371-EDAF-456E-819D-5AAF7AEE597E}"/>
              </a:ext>
            </a:extLst>
          </p:cNvPr>
          <p:cNvSpPr txBox="1"/>
          <p:nvPr/>
        </p:nvSpPr>
        <p:spPr>
          <a:xfrm>
            <a:off x="2880360" y="4791348"/>
            <a:ext cx="399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全局事务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661EE0D-9DC4-4380-86DC-D10E87C00C4A}"/>
              </a:ext>
            </a:extLst>
          </p:cNvPr>
          <p:cNvSpPr txBox="1"/>
          <p:nvPr/>
        </p:nvSpPr>
        <p:spPr>
          <a:xfrm>
            <a:off x="3491371" y="4202378"/>
            <a:ext cx="399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分支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事务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694B308-A883-46AB-99B1-15AF4179EB46}"/>
              </a:ext>
            </a:extLst>
          </p:cNvPr>
          <p:cNvSpPr txBox="1"/>
          <p:nvPr/>
        </p:nvSpPr>
        <p:spPr>
          <a:xfrm>
            <a:off x="3491371" y="5379169"/>
            <a:ext cx="399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分支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事务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9089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1655808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初识</a:t>
            </a:r>
            <a:r>
              <a:rPr lang="en-US" altLang="zh-CN">
                <a:solidFill>
                  <a:srgbClr val="3C3D3F"/>
                </a:solidFill>
              </a:rPr>
              <a:t>Seata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327140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部署</a:t>
            </a:r>
            <a:r>
              <a:rPr lang="en-US" altLang="zh-CN">
                <a:solidFill>
                  <a:srgbClr val="AD2B26"/>
                </a:solidFill>
              </a:rPr>
              <a:t>TC</a:t>
            </a:r>
            <a:r>
              <a:rPr lang="zh-CN" altLang="en-US">
                <a:solidFill>
                  <a:srgbClr val="AD2B26"/>
                </a:solidFill>
              </a:rPr>
              <a:t>服务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2998472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微服务集成</a:t>
            </a:r>
            <a:r>
              <a:rPr lang="en-US" altLang="zh-CN"/>
              <a:t>Seata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60034D9-25C7-0C07-21F3-09F4CB4F726C}"/>
              </a:ext>
            </a:extLst>
          </p:cNvPr>
          <p:cNvSpPr txBox="1">
            <a:spLocks/>
          </p:cNvSpPr>
          <p:nvPr/>
        </p:nvSpPr>
        <p:spPr>
          <a:xfrm>
            <a:off x="4834163" y="3669804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XA</a:t>
            </a:r>
            <a:r>
              <a:rPr lang="zh-CN" altLang="en-US"/>
              <a:t>模式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CE7FE11-4B0C-0720-3123-197091D7984A}"/>
              </a:ext>
            </a:extLst>
          </p:cNvPr>
          <p:cNvSpPr txBox="1">
            <a:spLocks/>
          </p:cNvSpPr>
          <p:nvPr/>
        </p:nvSpPr>
        <p:spPr>
          <a:xfrm>
            <a:off x="4834162" y="4341136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AT</a:t>
            </a:r>
            <a:r>
              <a:rPr lang="zh-CN" altLang="en-US"/>
              <a:t>模式</a:t>
            </a:r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09042A-6C14-F26F-FCC6-220EB79D1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24" y="7141721"/>
            <a:ext cx="8788673" cy="3327644"/>
          </a:xfrm>
          <a:prstGeom prst="roundRect">
            <a:avLst>
              <a:gd name="adj" fmla="val 303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434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restige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部署</a:t>
            </a: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TC</a:t>
            </a: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服务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0D77070-1FF4-F032-DB5F-7CB4D13CB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参考讲义：</a:t>
            </a:r>
            <a:r>
              <a:rPr lang="en-US" altLang="zh-CN"/>
              <a:t>《2.2.</a:t>
            </a:r>
            <a:r>
              <a:rPr lang="zh-CN" altLang="en-US"/>
              <a:t>部署</a:t>
            </a:r>
            <a:r>
              <a:rPr lang="en-US" altLang="zh-CN"/>
              <a:t>TC</a:t>
            </a:r>
            <a:r>
              <a:rPr lang="zh-CN" altLang="en-US"/>
              <a:t>服务</a:t>
            </a:r>
            <a:r>
              <a:rPr lang="en-US" altLang="zh-CN"/>
              <a:t>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D902FF-06C8-0D52-28EE-9415CCBDA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600" y="1870784"/>
            <a:ext cx="2481964" cy="46796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8283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1655808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初识</a:t>
            </a:r>
            <a:r>
              <a:rPr lang="en-US" altLang="zh-CN">
                <a:solidFill>
                  <a:srgbClr val="3C3D3F"/>
                </a:solidFill>
              </a:rPr>
              <a:t>Seata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327140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部署</a:t>
            </a:r>
            <a:r>
              <a:rPr lang="en-US" altLang="zh-CN"/>
              <a:t>TC</a:t>
            </a:r>
            <a:r>
              <a:rPr lang="zh-CN" altLang="en-US"/>
              <a:t>服务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2998472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微服务集成</a:t>
            </a:r>
            <a:r>
              <a:rPr lang="en-US" altLang="zh-CN">
                <a:solidFill>
                  <a:srgbClr val="AD2B26"/>
                </a:solidFill>
              </a:rPr>
              <a:t>Seata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60034D9-25C7-0C07-21F3-09F4CB4F726C}"/>
              </a:ext>
            </a:extLst>
          </p:cNvPr>
          <p:cNvSpPr txBox="1">
            <a:spLocks/>
          </p:cNvSpPr>
          <p:nvPr/>
        </p:nvSpPr>
        <p:spPr>
          <a:xfrm>
            <a:off x="4834163" y="3669804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XA</a:t>
            </a:r>
            <a:r>
              <a:rPr lang="zh-CN" altLang="en-US"/>
              <a:t>模式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CE7FE11-4B0C-0720-3123-197091D7984A}"/>
              </a:ext>
            </a:extLst>
          </p:cNvPr>
          <p:cNvSpPr txBox="1">
            <a:spLocks/>
          </p:cNvSpPr>
          <p:nvPr/>
        </p:nvSpPr>
        <p:spPr>
          <a:xfrm>
            <a:off x="4834162" y="4341136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AT</a:t>
            </a:r>
            <a:r>
              <a:rPr lang="zh-CN" altLang="en-US"/>
              <a:t>模式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81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restige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微服务集成</a:t>
            </a: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Seata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0D77070-1FF4-F032-DB5F-7CB4D13CB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首先，要在项目中引入</a:t>
            </a:r>
            <a:r>
              <a:rPr lang="en-US" altLang="zh-CN"/>
              <a:t>Seata</a:t>
            </a:r>
            <a:r>
              <a:rPr lang="zh-CN" altLang="en-US"/>
              <a:t>依赖：</a:t>
            </a:r>
            <a:endParaRPr lang="en-US" altLang="zh-CN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5CA1DCC-66EF-B490-031F-A81441206133}"/>
              </a:ext>
            </a:extLst>
          </p:cNvPr>
          <p:cNvGrpSpPr/>
          <p:nvPr/>
        </p:nvGrpSpPr>
        <p:grpSpPr>
          <a:xfrm>
            <a:off x="1165217" y="2122838"/>
            <a:ext cx="8320584" cy="1968716"/>
            <a:chOff x="1351995" y="3028401"/>
            <a:chExt cx="8320584" cy="1968716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C36BB68-5092-862C-57A6-32FACAF97E5B}"/>
                </a:ext>
              </a:extLst>
            </p:cNvPr>
            <p:cNvSpPr/>
            <p:nvPr/>
          </p:nvSpPr>
          <p:spPr>
            <a:xfrm>
              <a:off x="1351995" y="3028403"/>
              <a:ext cx="8320584" cy="1968714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12B96B7-5FC6-1C0B-9F02-4B45C638ECAE}"/>
                </a:ext>
              </a:extLst>
            </p:cNvPr>
            <p:cNvSpPr txBox="1"/>
            <p:nvPr/>
          </p:nvSpPr>
          <p:spPr>
            <a:xfrm>
              <a:off x="1351995" y="3331088"/>
              <a:ext cx="8104826" cy="1271695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seata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&gt;com.alibaba.cloud&lt;/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&gt;spring-cloud-starter-alibaba-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seata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7C7F45DB-4783-4F3F-7E77-6E2E00A1EC59}"/>
                </a:ext>
              </a:extLst>
            </p:cNvPr>
            <p:cNvSpPr/>
            <p:nvPr/>
          </p:nvSpPr>
          <p:spPr>
            <a:xfrm>
              <a:off x="1351996" y="3028401"/>
              <a:ext cx="8320581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005B5EA-A072-C9C6-3944-09AFC29F775D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DC6437F0-8ACB-0719-D514-198D659D4BC6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1C51ED5D-CCF0-BBA0-8F3C-4129324B72FA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CD3F6EB3-769E-2A3E-6FA2-676526DA33DF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941A460-B224-15DB-F27B-24AE37B78E91}"/>
              </a:ext>
            </a:extLst>
          </p:cNvPr>
          <p:cNvGrpSpPr/>
          <p:nvPr/>
        </p:nvGrpSpPr>
        <p:grpSpPr>
          <a:xfrm>
            <a:off x="13284051" y="2154053"/>
            <a:ext cx="6519853" cy="4216317"/>
            <a:chOff x="1351995" y="3028401"/>
            <a:chExt cx="6519853" cy="4216317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C2D491EE-21D0-C365-F372-FD8984039DB3}"/>
                </a:ext>
              </a:extLst>
            </p:cNvPr>
            <p:cNvSpPr/>
            <p:nvPr/>
          </p:nvSpPr>
          <p:spPr>
            <a:xfrm>
              <a:off x="1351995" y="3028402"/>
              <a:ext cx="6519853" cy="4216316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7904758-6D44-1301-912F-D1EA80A0545A}"/>
                </a:ext>
              </a:extLst>
            </p:cNvPr>
            <p:cNvSpPr txBox="1"/>
            <p:nvPr/>
          </p:nvSpPr>
          <p:spPr>
            <a:xfrm>
              <a:off x="1351995" y="3331088"/>
              <a:ext cx="6519853" cy="343876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seata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registry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注册中心的配置，微服务根据这些信息去注册中心获取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TC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服务地址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type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nacos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注册中心类型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nacos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nacos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server-addr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192.168.150.101:8848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namespace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""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DEFAULT_GROUP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application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seata-server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seata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服务名称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username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nacos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password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nacos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tx-service-group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hmall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事务组名称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service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vgroup-mapping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事务组与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tc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集群的映射关系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hmall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"default"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171696A5-FE7A-3C82-6E27-82459508AC9A}"/>
                </a:ext>
              </a:extLst>
            </p:cNvPr>
            <p:cNvSpPr/>
            <p:nvPr/>
          </p:nvSpPr>
          <p:spPr>
            <a:xfrm>
              <a:off x="1351996" y="3028401"/>
              <a:ext cx="6519851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BC4BCF3-AB0F-B941-D184-55EC882711D8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543B778-A366-B178-17DC-070497AAC0BE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F3AF9C0A-A5FD-D681-E421-F5201F1DB2FB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2901D84-D1F4-CB8B-9F4A-D5DA19355BD3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4363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微服务集成</a:t>
            </a: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Seata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0D77070-1FF4-F032-DB5F-7CB4D13CB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然后，在</a:t>
            </a:r>
            <a:r>
              <a:rPr lang="en-US" altLang="zh-CN"/>
              <a:t>application.yml</a:t>
            </a:r>
            <a:r>
              <a:rPr lang="zh-CN" altLang="en-US"/>
              <a:t>中添加配置，让微服务找到</a:t>
            </a:r>
            <a:r>
              <a:rPr lang="en-US" altLang="zh-CN"/>
              <a:t>TC</a:t>
            </a:r>
            <a:r>
              <a:rPr lang="zh-CN" altLang="en-US"/>
              <a:t>服务地址：</a:t>
            </a:r>
            <a:endParaRPr lang="en-US" altLang="zh-CN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34AD1A9-D161-4368-C58D-8F35D8489187}"/>
              </a:ext>
            </a:extLst>
          </p:cNvPr>
          <p:cNvGrpSpPr/>
          <p:nvPr/>
        </p:nvGrpSpPr>
        <p:grpSpPr>
          <a:xfrm>
            <a:off x="898089" y="2154053"/>
            <a:ext cx="6519853" cy="4216317"/>
            <a:chOff x="1351995" y="3028401"/>
            <a:chExt cx="6519853" cy="4216317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46BE38BB-41AA-BBFF-C3FE-C81ED17E7893}"/>
                </a:ext>
              </a:extLst>
            </p:cNvPr>
            <p:cNvSpPr/>
            <p:nvPr/>
          </p:nvSpPr>
          <p:spPr>
            <a:xfrm>
              <a:off x="1351995" y="3028402"/>
              <a:ext cx="6519853" cy="4216316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4B3E142-CD25-1A5A-FFA4-D1B8C85F3B51}"/>
                </a:ext>
              </a:extLst>
            </p:cNvPr>
            <p:cNvSpPr txBox="1"/>
            <p:nvPr/>
          </p:nvSpPr>
          <p:spPr>
            <a:xfrm>
              <a:off x="1351995" y="3331088"/>
              <a:ext cx="6519853" cy="343876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seata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registry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注册中心的配置，微服务根据这些信息去注册中心获取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TC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服务地址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type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nacos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注册中心类型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nacos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nacos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server-addr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192.168.150.101:8848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namespace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""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DEFAULT_GROUP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application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seata-server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seata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服务名称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username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nacos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password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nacos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tx-service-group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hmall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事务组名称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service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vgroup-mapping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事务组与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tc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集群的映射关系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hmall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"default"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D967BF17-5650-085D-351B-F19B056E77B4}"/>
                </a:ext>
              </a:extLst>
            </p:cNvPr>
            <p:cNvSpPr/>
            <p:nvPr/>
          </p:nvSpPr>
          <p:spPr>
            <a:xfrm>
              <a:off x="1351996" y="3028401"/>
              <a:ext cx="6519851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5F71D0E-04D4-E06C-5AF2-448D208F16A5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F5C116A0-2983-CF30-EE6D-BFEBDAE72ADE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E455229D-8C0D-A655-B634-DE2A62493828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D86C5DC-A0A2-00A6-34DE-2FC95ED2DCB9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284" name="组合 10283">
            <a:extLst>
              <a:ext uri="{FF2B5EF4-FFF2-40B4-BE49-F238E27FC236}">
                <a16:creationId xmlns:a16="http://schemas.microsoft.com/office/drawing/2014/main" id="{CEAB0981-1005-C6E7-D270-30E7AFD4C891}"/>
              </a:ext>
            </a:extLst>
          </p:cNvPr>
          <p:cNvGrpSpPr/>
          <p:nvPr/>
        </p:nvGrpSpPr>
        <p:grpSpPr>
          <a:xfrm>
            <a:off x="8497983" y="2256588"/>
            <a:ext cx="2639060" cy="3801018"/>
            <a:chOff x="8497983" y="2256588"/>
            <a:chExt cx="2639060" cy="3801018"/>
          </a:xfrm>
        </p:grpSpPr>
        <p:sp>
          <p:nvSpPr>
            <p:cNvPr id="10249" name="椭圆 10248">
              <a:extLst>
                <a:ext uri="{FF2B5EF4-FFF2-40B4-BE49-F238E27FC236}">
                  <a16:creationId xmlns:a16="http://schemas.microsoft.com/office/drawing/2014/main" id="{663D4009-55A9-018A-ABBD-161153C6B187}"/>
                </a:ext>
              </a:extLst>
            </p:cNvPr>
            <p:cNvSpPr/>
            <p:nvPr/>
          </p:nvSpPr>
          <p:spPr>
            <a:xfrm>
              <a:off x="9078373" y="2256588"/>
              <a:ext cx="1478280" cy="618729"/>
            </a:xfrm>
            <a:prstGeom prst="ellipse">
              <a:avLst/>
            </a:prstGeom>
            <a:solidFill>
              <a:srgbClr val="4C5252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namespace</a:t>
              </a:r>
              <a:endParaRPr lang="zh-CN" altLang="en-US" sz="1200"/>
            </a:p>
          </p:txBody>
        </p:sp>
        <p:sp>
          <p:nvSpPr>
            <p:cNvPr id="10250" name="椭圆 10249">
              <a:extLst>
                <a:ext uri="{FF2B5EF4-FFF2-40B4-BE49-F238E27FC236}">
                  <a16:creationId xmlns:a16="http://schemas.microsoft.com/office/drawing/2014/main" id="{82F17D97-BE5C-B183-A02C-0006714AC2FF}"/>
                </a:ext>
              </a:extLst>
            </p:cNvPr>
            <p:cNvSpPr/>
            <p:nvPr/>
          </p:nvSpPr>
          <p:spPr>
            <a:xfrm>
              <a:off x="9196483" y="3354622"/>
              <a:ext cx="1242060" cy="61872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group</a:t>
              </a:r>
              <a:endParaRPr lang="zh-CN" altLang="en-US" sz="1200"/>
            </a:p>
          </p:txBody>
        </p:sp>
        <p:sp>
          <p:nvSpPr>
            <p:cNvPr id="10251" name="椭圆 10250">
              <a:extLst>
                <a:ext uri="{FF2B5EF4-FFF2-40B4-BE49-F238E27FC236}">
                  <a16:creationId xmlns:a16="http://schemas.microsoft.com/office/drawing/2014/main" id="{88075881-0F53-2DC9-A71B-507EA05429D4}"/>
                </a:ext>
              </a:extLst>
            </p:cNvPr>
            <p:cNvSpPr/>
            <p:nvPr/>
          </p:nvSpPr>
          <p:spPr>
            <a:xfrm>
              <a:off x="9272683" y="4408078"/>
              <a:ext cx="1089660" cy="51719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service</a:t>
              </a:r>
              <a:endParaRPr lang="zh-CN" altLang="en-US" sz="1200"/>
            </a:p>
          </p:txBody>
        </p:sp>
        <p:sp>
          <p:nvSpPr>
            <p:cNvPr id="10252" name="椭圆 10251">
              <a:extLst>
                <a:ext uri="{FF2B5EF4-FFF2-40B4-BE49-F238E27FC236}">
                  <a16:creationId xmlns:a16="http://schemas.microsoft.com/office/drawing/2014/main" id="{9552B7F2-8A45-B42B-76F5-6240D6BF385B}"/>
                </a:ext>
              </a:extLst>
            </p:cNvPr>
            <p:cNvSpPr/>
            <p:nvPr/>
          </p:nvSpPr>
          <p:spPr>
            <a:xfrm>
              <a:off x="8497983" y="5540416"/>
              <a:ext cx="961390" cy="51719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cluster</a:t>
              </a:r>
              <a:endParaRPr lang="zh-CN" altLang="en-US" sz="1200"/>
            </a:p>
          </p:txBody>
        </p:sp>
        <p:sp>
          <p:nvSpPr>
            <p:cNvPr id="10253" name="椭圆 10252">
              <a:extLst>
                <a:ext uri="{FF2B5EF4-FFF2-40B4-BE49-F238E27FC236}">
                  <a16:creationId xmlns:a16="http://schemas.microsoft.com/office/drawing/2014/main" id="{B5BD9D7F-0FE3-933B-2B1C-68CDD2C9E5B1}"/>
                </a:ext>
              </a:extLst>
            </p:cNvPr>
            <p:cNvSpPr/>
            <p:nvPr/>
          </p:nvSpPr>
          <p:spPr>
            <a:xfrm>
              <a:off x="10175653" y="5540416"/>
              <a:ext cx="961390" cy="51719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cluster</a:t>
              </a:r>
              <a:endParaRPr lang="zh-CN" altLang="en-US" sz="1200"/>
            </a:p>
          </p:txBody>
        </p:sp>
        <p:cxnSp>
          <p:nvCxnSpPr>
            <p:cNvPr id="10254" name="直接箭头连接符 10253">
              <a:extLst>
                <a:ext uri="{FF2B5EF4-FFF2-40B4-BE49-F238E27FC236}">
                  <a16:creationId xmlns:a16="http://schemas.microsoft.com/office/drawing/2014/main" id="{180E86FD-B737-C73C-5E4F-9ED03EF195E8}"/>
                </a:ext>
              </a:extLst>
            </p:cNvPr>
            <p:cNvCxnSpPr>
              <a:stCxn id="10249" idx="4"/>
              <a:endCxn id="10250" idx="0"/>
            </p:cNvCxnSpPr>
            <p:nvPr/>
          </p:nvCxnSpPr>
          <p:spPr>
            <a:xfrm>
              <a:off x="9817513" y="2875317"/>
              <a:ext cx="0" cy="479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55" name="直接箭头连接符 10254">
              <a:extLst>
                <a:ext uri="{FF2B5EF4-FFF2-40B4-BE49-F238E27FC236}">
                  <a16:creationId xmlns:a16="http://schemas.microsoft.com/office/drawing/2014/main" id="{29AB7719-6EAE-423C-198F-CF5F15D8DED5}"/>
                </a:ext>
              </a:extLst>
            </p:cNvPr>
            <p:cNvCxnSpPr>
              <a:stCxn id="10250" idx="4"/>
              <a:endCxn id="10251" idx="0"/>
            </p:cNvCxnSpPr>
            <p:nvPr/>
          </p:nvCxnSpPr>
          <p:spPr>
            <a:xfrm>
              <a:off x="9817513" y="3973351"/>
              <a:ext cx="0" cy="434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56" name="直接箭头连接符 10255">
              <a:extLst>
                <a:ext uri="{FF2B5EF4-FFF2-40B4-BE49-F238E27FC236}">
                  <a16:creationId xmlns:a16="http://schemas.microsoft.com/office/drawing/2014/main" id="{F588C024-1FBC-1B95-B952-9DF791FC23BB}"/>
                </a:ext>
              </a:extLst>
            </p:cNvPr>
            <p:cNvCxnSpPr>
              <a:stCxn id="10251" idx="4"/>
              <a:endCxn id="10252" idx="0"/>
            </p:cNvCxnSpPr>
            <p:nvPr/>
          </p:nvCxnSpPr>
          <p:spPr>
            <a:xfrm flipH="1">
              <a:off x="8978678" y="4925269"/>
              <a:ext cx="838835" cy="6151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57" name="直接箭头连接符 10256">
              <a:extLst>
                <a:ext uri="{FF2B5EF4-FFF2-40B4-BE49-F238E27FC236}">
                  <a16:creationId xmlns:a16="http://schemas.microsoft.com/office/drawing/2014/main" id="{A5C97F8E-FE6D-DF1D-FD92-89A6540C9262}"/>
                </a:ext>
              </a:extLst>
            </p:cNvPr>
            <p:cNvCxnSpPr>
              <a:stCxn id="10251" idx="4"/>
              <a:endCxn id="10253" idx="0"/>
            </p:cNvCxnSpPr>
            <p:nvPr/>
          </p:nvCxnSpPr>
          <p:spPr>
            <a:xfrm>
              <a:off x="9817513" y="4925269"/>
              <a:ext cx="838835" cy="6151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58" name="矩形: 圆角 10257">
            <a:extLst>
              <a:ext uri="{FF2B5EF4-FFF2-40B4-BE49-F238E27FC236}">
                <a16:creationId xmlns:a16="http://schemas.microsoft.com/office/drawing/2014/main" id="{D516BE40-6FFD-4FA5-4B55-EE70114DACAB}"/>
              </a:ext>
            </a:extLst>
          </p:cNvPr>
          <p:cNvSpPr/>
          <p:nvPr/>
        </p:nvSpPr>
        <p:spPr>
          <a:xfrm>
            <a:off x="2902815" y="4883734"/>
            <a:ext cx="559576" cy="222522"/>
          </a:xfrm>
          <a:prstGeom prst="roundRect">
            <a:avLst/>
          </a:prstGeom>
          <a:noFill/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9" name="矩形: 圆角 10258">
            <a:extLst>
              <a:ext uri="{FF2B5EF4-FFF2-40B4-BE49-F238E27FC236}">
                <a16:creationId xmlns:a16="http://schemas.microsoft.com/office/drawing/2014/main" id="{C3BACE8E-5C17-1978-1A08-E894639724C8}"/>
              </a:ext>
            </a:extLst>
          </p:cNvPr>
          <p:cNvSpPr/>
          <p:nvPr/>
        </p:nvSpPr>
        <p:spPr>
          <a:xfrm>
            <a:off x="1537477" y="5609098"/>
            <a:ext cx="712563" cy="246710"/>
          </a:xfrm>
          <a:prstGeom prst="roundRect">
            <a:avLst/>
          </a:prstGeom>
          <a:noFill/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0" name="矩形: 圆角 10259">
            <a:extLst>
              <a:ext uri="{FF2B5EF4-FFF2-40B4-BE49-F238E27FC236}">
                <a16:creationId xmlns:a16="http://schemas.microsoft.com/office/drawing/2014/main" id="{D6DE39D0-5CEC-4B85-85B0-CF0815713185}"/>
              </a:ext>
            </a:extLst>
          </p:cNvPr>
          <p:cNvSpPr/>
          <p:nvPr/>
        </p:nvSpPr>
        <p:spPr>
          <a:xfrm>
            <a:off x="2301412" y="5586247"/>
            <a:ext cx="928721" cy="269561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61" name="连接符: 曲线 10260">
            <a:extLst>
              <a:ext uri="{FF2B5EF4-FFF2-40B4-BE49-F238E27FC236}">
                <a16:creationId xmlns:a16="http://schemas.microsoft.com/office/drawing/2014/main" id="{E2C6D6D4-9E07-2561-A131-365E6B041623}"/>
              </a:ext>
            </a:extLst>
          </p:cNvPr>
          <p:cNvCxnSpPr>
            <a:cxnSpLocks/>
            <a:stCxn id="10258" idx="1"/>
            <a:endCxn id="10259" idx="1"/>
          </p:cNvCxnSpPr>
          <p:nvPr/>
        </p:nvCxnSpPr>
        <p:spPr>
          <a:xfrm rot="10800000" flipV="1">
            <a:off x="1537477" y="4994995"/>
            <a:ext cx="1365338" cy="737458"/>
          </a:xfrm>
          <a:prstGeom prst="curvedConnector3">
            <a:avLst>
              <a:gd name="adj1" fmla="val 11674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62" name="连接符: 曲线 10261">
            <a:extLst>
              <a:ext uri="{FF2B5EF4-FFF2-40B4-BE49-F238E27FC236}">
                <a16:creationId xmlns:a16="http://schemas.microsoft.com/office/drawing/2014/main" id="{F33C2FC9-C7E0-574A-7BD4-D2695D1C6F39}"/>
              </a:ext>
            </a:extLst>
          </p:cNvPr>
          <p:cNvCxnSpPr>
            <a:cxnSpLocks/>
            <a:stCxn id="10259" idx="2"/>
            <a:endCxn id="10260" idx="2"/>
          </p:cNvCxnSpPr>
          <p:nvPr/>
        </p:nvCxnSpPr>
        <p:spPr>
          <a:xfrm rot="16200000" flipH="1">
            <a:off x="2329766" y="5419801"/>
            <a:ext cx="12700" cy="872014"/>
          </a:xfrm>
          <a:prstGeom prst="curvedConnector3">
            <a:avLst>
              <a:gd name="adj1" fmla="val 18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63" name="直接箭头连接符 10262">
            <a:extLst>
              <a:ext uri="{FF2B5EF4-FFF2-40B4-BE49-F238E27FC236}">
                <a16:creationId xmlns:a16="http://schemas.microsoft.com/office/drawing/2014/main" id="{1D0A71C9-6200-8E3A-B68A-7BB97007C178}"/>
              </a:ext>
            </a:extLst>
          </p:cNvPr>
          <p:cNvCxnSpPr>
            <a:cxnSpLocks/>
            <a:stCxn id="10250" idx="2"/>
          </p:cNvCxnSpPr>
          <p:nvPr/>
        </p:nvCxnSpPr>
        <p:spPr>
          <a:xfrm flipH="1">
            <a:off x="3554858" y="3663987"/>
            <a:ext cx="5641625" cy="37633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4" name="直接箭头连接符 10263">
            <a:extLst>
              <a:ext uri="{FF2B5EF4-FFF2-40B4-BE49-F238E27FC236}">
                <a16:creationId xmlns:a16="http://schemas.microsoft.com/office/drawing/2014/main" id="{BFAE3D02-08E5-680D-F723-174828B441A9}"/>
              </a:ext>
            </a:extLst>
          </p:cNvPr>
          <p:cNvCxnSpPr>
            <a:cxnSpLocks/>
            <a:stCxn id="10251" idx="2"/>
          </p:cNvCxnSpPr>
          <p:nvPr/>
        </p:nvCxnSpPr>
        <p:spPr>
          <a:xfrm flipH="1" flipV="1">
            <a:off x="3986373" y="4298922"/>
            <a:ext cx="5286310" cy="3677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5" name="直接箭头连接符 10264">
            <a:extLst>
              <a:ext uri="{FF2B5EF4-FFF2-40B4-BE49-F238E27FC236}">
                <a16:creationId xmlns:a16="http://schemas.microsoft.com/office/drawing/2014/main" id="{D32243A3-C273-468A-8870-62B841DC0B4B}"/>
              </a:ext>
            </a:extLst>
          </p:cNvPr>
          <p:cNvCxnSpPr>
            <a:cxnSpLocks/>
            <a:stCxn id="10249" idx="2"/>
          </p:cNvCxnSpPr>
          <p:nvPr/>
        </p:nvCxnSpPr>
        <p:spPr>
          <a:xfrm flipH="1">
            <a:off x="2995517" y="2565953"/>
            <a:ext cx="6082856" cy="12157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6" name="直接箭头连接符 10265">
            <a:extLst>
              <a:ext uri="{FF2B5EF4-FFF2-40B4-BE49-F238E27FC236}">
                <a16:creationId xmlns:a16="http://schemas.microsoft.com/office/drawing/2014/main" id="{677AD7C8-C715-0B0C-C607-363A8AEED2C4}"/>
              </a:ext>
            </a:extLst>
          </p:cNvPr>
          <p:cNvCxnSpPr>
            <a:cxnSpLocks/>
            <a:endCxn id="10260" idx="3"/>
          </p:cNvCxnSpPr>
          <p:nvPr/>
        </p:nvCxnSpPr>
        <p:spPr>
          <a:xfrm flipH="1" flipV="1">
            <a:off x="3230133" y="5721028"/>
            <a:ext cx="5249118" cy="1122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85" name="组合 10284">
            <a:extLst>
              <a:ext uri="{FF2B5EF4-FFF2-40B4-BE49-F238E27FC236}">
                <a16:creationId xmlns:a16="http://schemas.microsoft.com/office/drawing/2014/main" id="{B4C271D5-555F-9D3D-DB18-08FE540E01D4}"/>
              </a:ext>
            </a:extLst>
          </p:cNvPr>
          <p:cNvGrpSpPr/>
          <p:nvPr/>
        </p:nvGrpSpPr>
        <p:grpSpPr>
          <a:xfrm>
            <a:off x="-9558204" y="2122838"/>
            <a:ext cx="8320584" cy="1968716"/>
            <a:chOff x="1351995" y="3028401"/>
            <a:chExt cx="8320584" cy="1968716"/>
          </a:xfrm>
        </p:grpSpPr>
        <p:sp>
          <p:nvSpPr>
            <p:cNvPr id="10286" name="矩形: 圆角 10285">
              <a:extLst>
                <a:ext uri="{FF2B5EF4-FFF2-40B4-BE49-F238E27FC236}">
                  <a16:creationId xmlns:a16="http://schemas.microsoft.com/office/drawing/2014/main" id="{7E93B0D6-DB69-2C8D-12C1-731A7BC56563}"/>
                </a:ext>
              </a:extLst>
            </p:cNvPr>
            <p:cNvSpPr/>
            <p:nvPr/>
          </p:nvSpPr>
          <p:spPr>
            <a:xfrm>
              <a:off x="1351995" y="3028403"/>
              <a:ext cx="8320584" cy="1968714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87" name="文本框 10286">
              <a:extLst>
                <a:ext uri="{FF2B5EF4-FFF2-40B4-BE49-F238E27FC236}">
                  <a16:creationId xmlns:a16="http://schemas.microsoft.com/office/drawing/2014/main" id="{DF84E34F-C509-856B-9D13-BBF3C5372FD9}"/>
                </a:ext>
              </a:extLst>
            </p:cNvPr>
            <p:cNvSpPr txBox="1"/>
            <p:nvPr/>
          </p:nvSpPr>
          <p:spPr>
            <a:xfrm>
              <a:off x="1351995" y="3331088"/>
              <a:ext cx="8104826" cy="1271695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seata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&gt;com.alibaba.cloud&lt;/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&gt;spring-cloud-starter-alibaba-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seata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88" name="任意多边形: 形状 10287">
              <a:extLst>
                <a:ext uri="{FF2B5EF4-FFF2-40B4-BE49-F238E27FC236}">
                  <a16:creationId xmlns:a16="http://schemas.microsoft.com/office/drawing/2014/main" id="{030A3B00-CC45-894F-2D56-948D6CDAA940}"/>
                </a:ext>
              </a:extLst>
            </p:cNvPr>
            <p:cNvSpPr/>
            <p:nvPr/>
          </p:nvSpPr>
          <p:spPr>
            <a:xfrm>
              <a:off x="1351996" y="3028401"/>
              <a:ext cx="8320581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289" name="组合 10288">
              <a:extLst>
                <a:ext uri="{FF2B5EF4-FFF2-40B4-BE49-F238E27FC236}">
                  <a16:creationId xmlns:a16="http://schemas.microsoft.com/office/drawing/2014/main" id="{717FCF13-4E9C-04B5-002E-B4D1BDE8A8F7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290" name="椭圆 10289">
                <a:extLst>
                  <a:ext uri="{FF2B5EF4-FFF2-40B4-BE49-F238E27FC236}">
                    <a16:creationId xmlns:a16="http://schemas.microsoft.com/office/drawing/2014/main" id="{F7DD8469-7728-4B97-DB2E-223D9B8D805C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91" name="椭圆 10290">
                <a:extLst>
                  <a:ext uri="{FF2B5EF4-FFF2-40B4-BE49-F238E27FC236}">
                    <a16:creationId xmlns:a16="http://schemas.microsoft.com/office/drawing/2014/main" id="{0CDFB324-7CBA-DD33-7E9E-441A0A7A05E2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92" name="椭圆 10291">
                <a:extLst>
                  <a:ext uri="{FF2B5EF4-FFF2-40B4-BE49-F238E27FC236}">
                    <a16:creationId xmlns:a16="http://schemas.microsoft.com/office/drawing/2014/main" id="{4436914C-614B-8B4E-B67F-56B0798876E7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6520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8" grpId="0" animBg="1"/>
      <p:bldP spid="10259" grpId="0" animBg="1"/>
      <p:bldP spid="1026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C77FE1-6ACB-A66F-0824-E58DA81D30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微服务集成</a:t>
            </a:r>
            <a:r>
              <a:rPr lang="en-US" altLang="zh-CN"/>
              <a:t>Seata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646D6B-9F1C-67F9-98A2-45253AEB99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需求：将</a:t>
            </a:r>
            <a:r>
              <a:rPr lang="en-US" altLang="zh-CN"/>
              <a:t>Seata</a:t>
            </a:r>
            <a:r>
              <a:rPr lang="zh-CN" altLang="en-US"/>
              <a:t>配置共享到</a:t>
            </a:r>
            <a:r>
              <a:rPr lang="en-US" altLang="zh-CN"/>
              <a:t>nacos</a:t>
            </a:r>
            <a:r>
              <a:rPr lang="zh-CN" altLang="en-US"/>
              <a:t>中，避免重复配置</a:t>
            </a:r>
          </a:p>
        </p:txBody>
      </p:sp>
    </p:spTree>
    <p:extLst>
      <p:ext uri="{BB962C8B-B14F-4D97-AF65-F5344CB8AC3E}">
        <p14:creationId xmlns:p14="http://schemas.microsoft.com/office/powerpoint/2010/main" val="2260637647"/>
      </p:ext>
    </p:extLst>
  </p:cSld>
  <p:clrMapOvr>
    <a:masterClrMapping/>
  </p:clrMapOvr>
  <p:transition spd="med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1655808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初识</a:t>
            </a:r>
            <a:r>
              <a:rPr lang="en-US" altLang="zh-CN">
                <a:solidFill>
                  <a:srgbClr val="3C3D3F"/>
                </a:solidFill>
              </a:rPr>
              <a:t>Seata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327140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部署</a:t>
            </a:r>
            <a:r>
              <a:rPr lang="en-US" altLang="zh-CN"/>
              <a:t>TC</a:t>
            </a:r>
            <a:r>
              <a:rPr lang="zh-CN" altLang="en-US"/>
              <a:t>服务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2998472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微服务集成</a:t>
            </a:r>
            <a:r>
              <a:rPr lang="en-US" altLang="zh-CN"/>
              <a:t>Seata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60034D9-25C7-0C07-21F3-09F4CB4F726C}"/>
              </a:ext>
            </a:extLst>
          </p:cNvPr>
          <p:cNvSpPr txBox="1">
            <a:spLocks/>
          </p:cNvSpPr>
          <p:nvPr/>
        </p:nvSpPr>
        <p:spPr>
          <a:xfrm>
            <a:off x="4834163" y="3669804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AD2B26"/>
                </a:solidFill>
              </a:rPr>
              <a:t>XA</a:t>
            </a:r>
            <a:r>
              <a:rPr lang="zh-CN" altLang="en-US">
                <a:solidFill>
                  <a:srgbClr val="AD2B26"/>
                </a:solidFill>
              </a:rPr>
              <a:t>模式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CE7FE11-4B0C-0720-3123-197091D7984A}"/>
              </a:ext>
            </a:extLst>
          </p:cNvPr>
          <p:cNvSpPr txBox="1">
            <a:spLocks/>
          </p:cNvSpPr>
          <p:nvPr/>
        </p:nvSpPr>
        <p:spPr>
          <a:xfrm>
            <a:off x="4834162" y="4341136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AT</a:t>
            </a:r>
            <a:r>
              <a:rPr lang="zh-CN" altLang="en-US"/>
              <a:t>模式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8278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restige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XA</a:t>
            </a: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模式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0D77070-1FF4-F032-DB5F-7CB4D13CB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  <a:t>XA 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规范 是 </a:t>
            </a:r>
            <a: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  <a:t>X/Open 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组织定义的分布式事务处理（</a:t>
            </a:r>
            <a: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  <a:t>DTP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，</a:t>
            </a:r>
            <a: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  <a:t>Distributed Transaction Processing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）标准，</a:t>
            </a:r>
            <a: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  <a:t>XA 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规范 描述了全局的</a:t>
            </a:r>
            <a: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  <a:t>TM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与局部的</a:t>
            </a:r>
            <a: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  <a:t>RM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之间的接口，几乎所有主流的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关系型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数据库都对 </a:t>
            </a:r>
            <a: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  <a:t>XA 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规范 提供了支持。</a:t>
            </a:r>
            <a: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  <a:t>Seata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的</a:t>
            </a:r>
            <a: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  <a:t>XA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模式如下：</a:t>
            </a:r>
            <a:endParaRPr lang="en-US" altLang="zh-CN" b="0" i="0">
              <a:solidFill>
                <a:srgbClr val="24292E"/>
              </a:solidFill>
              <a:effectLst/>
              <a:latin typeface="-apple-system"/>
            </a:endParaRPr>
          </a:p>
          <a:p>
            <a:b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zh-CN" altLang="en-US">
                <a:solidFill>
                  <a:srgbClr val="24292E"/>
                </a:solidFill>
                <a:latin typeface="-apple-system"/>
              </a:rPr>
              <a:t>一阶段的工作：</a:t>
            </a: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>
                <a:solidFill>
                  <a:srgbClr val="24292E"/>
                </a:solidFill>
                <a:latin typeface="-apple-system"/>
              </a:rPr>
              <a:t>RM</a:t>
            </a:r>
            <a:r>
              <a:rPr lang="zh-CN" altLang="en-US" sz="1400">
                <a:solidFill>
                  <a:srgbClr val="24292E"/>
                </a:solidFill>
                <a:latin typeface="-apple-system"/>
              </a:rPr>
              <a:t>注册分支事务到</a:t>
            </a:r>
            <a:r>
              <a:rPr lang="en-US" altLang="zh-CN" sz="1400">
                <a:solidFill>
                  <a:srgbClr val="24292E"/>
                </a:solidFill>
                <a:latin typeface="-apple-system"/>
              </a:rPr>
              <a:t>TC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>
                <a:solidFill>
                  <a:srgbClr val="24292E"/>
                </a:solidFill>
                <a:latin typeface="-apple-system"/>
              </a:rPr>
              <a:t>RM</a:t>
            </a:r>
            <a:r>
              <a:rPr lang="zh-CN" altLang="en-US" sz="1400">
                <a:solidFill>
                  <a:srgbClr val="24292E"/>
                </a:solidFill>
                <a:latin typeface="-apple-system"/>
              </a:rPr>
              <a:t>执行分支业务</a:t>
            </a:r>
            <a:r>
              <a:rPr lang="en-US" altLang="zh-CN" sz="1400">
                <a:solidFill>
                  <a:srgbClr val="24292E"/>
                </a:solidFill>
                <a:latin typeface="-apple-system"/>
              </a:rPr>
              <a:t>sql</a:t>
            </a:r>
            <a:r>
              <a:rPr lang="zh-CN" altLang="en-US" sz="1400">
                <a:solidFill>
                  <a:srgbClr val="24292E"/>
                </a:solidFill>
                <a:latin typeface="-apple-system"/>
              </a:rPr>
              <a:t>但不提交</a:t>
            </a:r>
            <a:endParaRPr lang="en-US" altLang="zh-CN" sz="1400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>
                <a:solidFill>
                  <a:srgbClr val="24292E"/>
                </a:solidFill>
                <a:latin typeface="-apple-system"/>
              </a:rPr>
              <a:t>RM</a:t>
            </a:r>
            <a:r>
              <a:rPr lang="zh-CN" altLang="en-US" sz="1400">
                <a:solidFill>
                  <a:srgbClr val="24292E"/>
                </a:solidFill>
                <a:latin typeface="-apple-system"/>
              </a:rPr>
              <a:t>报告执行状态到</a:t>
            </a:r>
            <a:r>
              <a:rPr lang="en-US" altLang="zh-CN" sz="1400">
                <a:solidFill>
                  <a:srgbClr val="24292E"/>
                </a:solidFill>
                <a:latin typeface="-apple-system"/>
              </a:rPr>
              <a:t>TC</a:t>
            </a:r>
          </a:p>
          <a:p>
            <a:r>
              <a:rPr lang="zh-CN" altLang="en-US">
                <a:solidFill>
                  <a:srgbClr val="24292E"/>
                </a:solidFill>
                <a:latin typeface="-apple-system"/>
              </a:rPr>
              <a:t>二阶段的工作：</a:t>
            </a: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24292E"/>
                </a:solidFill>
                <a:latin typeface="-apple-system"/>
              </a:rPr>
              <a:t>TC</a:t>
            </a:r>
            <a:r>
              <a:rPr lang="zh-CN" altLang="en-US" sz="1400">
                <a:solidFill>
                  <a:srgbClr val="24292E"/>
                </a:solidFill>
                <a:latin typeface="-apple-system"/>
              </a:rPr>
              <a:t>检测各分支事务执行状态</a:t>
            </a:r>
            <a:endParaRPr lang="en-US" altLang="zh-CN" sz="1400">
              <a:solidFill>
                <a:srgbClr val="24292E"/>
              </a:solidFill>
              <a:latin typeface="-apple-system"/>
            </a:endParaRPr>
          </a:p>
          <a:p>
            <a:pPr marL="612000" lvl="1" indent="-342900">
              <a:buFont typeface="+mj-lt"/>
              <a:buAutoNum type="alphaLcPeriod"/>
            </a:pPr>
            <a:r>
              <a:rPr lang="zh-CN" altLang="en-US" sz="1200" b="0">
                <a:solidFill>
                  <a:srgbClr val="24292E"/>
                </a:solidFill>
                <a:latin typeface="+mn-ea"/>
                <a:ea typeface="+mn-ea"/>
              </a:rPr>
              <a:t>如果都成功，通知所有</a:t>
            </a:r>
            <a:r>
              <a:rPr lang="en-US" altLang="zh-CN" sz="1200" b="0">
                <a:solidFill>
                  <a:srgbClr val="24292E"/>
                </a:solidFill>
                <a:latin typeface="+mn-ea"/>
                <a:ea typeface="+mn-ea"/>
              </a:rPr>
              <a:t>RM</a:t>
            </a:r>
            <a:r>
              <a:rPr lang="zh-CN" altLang="en-US" sz="1200" b="0">
                <a:solidFill>
                  <a:srgbClr val="24292E"/>
                </a:solidFill>
                <a:latin typeface="+mn-ea"/>
                <a:ea typeface="+mn-ea"/>
              </a:rPr>
              <a:t>提交事务</a:t>
            </a:r>
            <a:endParaRPr lang="en-US" altLang="zh-CN" sz="1200" b="0">
              <a:solidFill>
                <a:srgbClr val="24292E"/>
              </a:solidFill>
              <a:latin typeface="+mn-ea"/>
              <a:ea typeface="+mn-ea"/>
            </a:endParaRPr>
          </a:p>
          <a:p>
            <a:pPr marL="612000" lvl="1" indent="-342900">
              <a:buFont typeface="+mj-lt"/>
              <a:buAutoNum type="alphaLcPeriod"/>
            </a:pPr>
            <a:r>
              <a:rPr lang="zh-CN" altLang="en-US" sz="1200" b="0">
                <a:solidFill>
                  <a:srgbClr val="24292E"/>
                </a:solidFill>
                <a:latin typeface="+mn-ea"/>
                <a:ea typeface="+mn-ea"/>
              </a:rPr>
              <a:t>如果有失败，通知所有</a:t>
            </a:r>
            <a:r>
              <a:rPr lang="en-US" altLang="zh-CN" sz="1200" b="0">
                <a:solidFill>
                  <a:srgbClr val="24292E"/>
                </a:solidFill>
                <a:latin typeface="+mn-ea"/>
                <a:ea typeface="+mn-ea"/>
              </a:rPr>
              <a:t>RM</a:t>
            </a:r>
            <a:r>
              <a:rPr lang="zh-CN" altLang="en-US" sz="1200" b="0">
                <a:solidFill>
                  <a:srgbClr val="24292E"/>
                </a:solidFill>
                <a:latin typeface="+mn-ea"/>
                <a:ea typeface="+mn-ea"/>
              </a:rPr>
              <a:t>回滚事务</a:t>
            </a:r>
            <a:endParaRPr lang="en-US" altLang="zh-CN" sz="1200" b="0">
              <a:solidFill>
                <a:srgbClr val="24292E"/>
              </a:solidFill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24292E"/>
                </a:solidFill>
                <a:latin typeface="-apple-system"/>
              </a:rPr>
              <a:t>RM</a:t>
            </a:r>
            <a:r>
              <a:rPr lang="zh-CN" altLang="en-US" sz="1400">
                <a:solidFill>
                  <a:srgbClr val="24292E"/>
                </a:solidFill>
                <a:latin typeface="-apple-system"/>
              </a:rPr>
              <a:t>接收</a:t>
            </a:r>
            <a:r>
              <a:rPr lang="en-US" altLang="zh-CN" sz="1400">
                <a:solidFill>
                  <a:srgbClr val="24292E"/>
                </a:solidFill>
                <a:latin typeface="-apple-system"/>
              </a:rPr>
              <a:t>TC</a:t>
            </a:r>
            <a:r>
              <a:rPr lang="zh-CN" altLang="en-US" sz="1400">
                <a:solidFill>
                  <a:srgbClr val="24292E"/>
                </a:solidFill>
                <a:latin typeface="-apple-system"/>
              </a:rPr>
              <a:t>指令，提交或回滚事务</a:t>
            </a:r>
            <a:endParaRPr lang="zh-CN" altLang="en-US" sz="1000" b="0">
              <a:latin typeface="+mn-ea"/>
              <a:ea typeface="+mn-ea"/>
            </a:endParaRPr>
          </a:p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A7BAA91-C5C8-5BB4-7EDE-D4797ADF2554}"/>
              </a:ext>
            </a:extLst>
          </p:cNvPr>
          <p:cNvGrpSpPr/>
          <p:nvPr/>
        </p:nvGrpSpPr>
        <p:grpSpPr>
          <a:xfrm>
            <a:off x="4071870" y="2956797"/>
            <a:ext cx="4067187" cy="3227744"/>
            <a:chOff x="1769733" y="2807206"/>
            <a:chExt cx="4067187" cy="322774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B4C49AE-772A-4849-A0AF-9E3E123CD66A}"/>
                </a:ext>
              </a:extLst>
            </p:cNvPr>
            <p:cNvSpPr/>
            <p:nvPr/>
          </p:nvSpPr>
          <p:spPr>
            <a:xfrm>
              <a:off x="1957892" y="2807206"/>
              <a:ext cx="3879028" cy="321868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AFDF9FC-284C-9688-A419-4B5BE62A9D9A}"/>
                </a:ext>
              </a:extLst>
            </p:cNvPr>
            <p:cNvSpPr/>
            <p:nvPr/>
          </p:nvSpPr>
          <p:spPr>
            <a:xfrm>
              <a:off x="1769733" y="2816263"/>
              <a:ext cx="670560" cy="3218687"/>
            </a:xfrm>
            <a:prstGeom prst="rect">
              <a:avLst/>
            </a:prstGeom>
            <a:solidFill>
              <a:srgbClr val="AD2A26"/>
            </a:solidFill>
            <a:ln w="28575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TM</a:t>
              </a:r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4AAA50A-B7BC-3C27-32C9-2C9769DB6F09}"/>
              </a:ext>
            </a:extLst>
          </p:cNvPr>
          <p:cNvGrpSpPr/>
          <p:nvPr/>
        </p:nvGrpSpPr>
        <p:grpSpPr>
          <a:xfrm>
            <a:off x="5902247" y="3123446"/>
            <a:ext cx="1901642" cy="1347898"/>
            <a:chOff x="3600110" y="2967099"/>
            <a:chExt cx="1901642" cy="134789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304E216-E3F9-E3D1-CC34-B274FF6C592B}"/>
                </a:ext>
              </a:extLst>
            </p:cNvPr>
            <p:cNvSpPr/>
            <p:nvPr/>
          </p:nvSpPr>
          <p:spPr>
            <a:xfrm>
              <a:off x="3600110" y="2967099"/>
              <a:ext cx="1671585" cy="1347898"/>
            </a:xfrm>
            <a:prstGeom prst="rect">
              <a:avLst/>
            </a:prstGeom>
            <a:noFill/>
            <a:ln w="12700"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400">
                  <a:solidFill>
                    <a:srgbClr val="4C5252"/>
                  </a:solidFill>
                </a:rPr>
                <a:t>微服务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69054CA-BDF3-8801-CB75-5B0C947B294C}"/>
                </a:ext>
              </a:extLst>
            </p:cNvPr>
            <p:cNvSpPr/>
            <p:nvPr/>
          </p:nvSpPr>
          <p:spPr>
            <a:xfrm>
              <a:off x="5041638" y="2967099"/>
              <a:ext cx="460114" cy="1347898"/>
            </a:xfrm>
            <a:prstGeom prst="rect">
              <a:avLst/>
            </a:prstGeom>
            <a:solidFill>
              <a:srgbClr val="AD2A26"/>
            </a:solidFill>
            <a:ln w="12700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RM</a:t>
              </a:r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1348E17-E33C-06D2-AED3-D6781A9AE2C0}"/>
              </a:ext>
            </a:extLst>
          </p:cNvPr>
          <p:cNvGrpSpPr/>
          <p:nvPr/>
        </p:nvGrpSpPr>
        <p:grpSpPr>
          <a:xfrm>
            <a:off x="5909103" y="4660940"/>
            <a:ext cx="1894786" cy="1347554"/>
            <a:chOff x="3606966" y="4504593"/>
            <a:chExt cx="1894786" cy="134755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5805901-EAF1-ED23-441D-F03D04CF7E44}"/>
                </a:ext>
              </a:extLst>
            </p:cNvPr>
            <p:cNvSpPr/>
            <p:nvPr/>
          </p:nvSpPr>
          <p:spPr>
            <a:xfrm>
              <a:off x="3606966" y="4504593"/>
              <a:ext cx="1664729" cy="1347554"/>
            </a:xfrm>
            <a:prstGeom prst="rect">
              <a:avLst/>
            </a:prstGeom>
            <a:noFill/>
            <a:ln w="12700"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400">
                  <a:solidFill>
                    <a:srgbClr val="4C5252"/>
                  </a:solidFill>
                </a:rPr>
                <a:t>微服务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4BEB62F-C4B2-3398-F8C7-C936DB37A0CB}"/>
                </a:ext>
              </a:extLst>
            </p:cNvPr>
            <p:cNvSpPr/>
            <p:nvPr/>
          </p:nvSpPr>
          <p:spPr>
            <a:xfrm>
              <a:off x="5041638" y="4504593"/>
              <a:ext cx="460114" cy="1347554"/>
            </a:xfrm>
            <a:prstGeom prst="rect">
              <a:avLst/>
            </a:prstGeom>
            <a:solidFill>
              <a:srgbClr val="AD2A26"/>
            </a:solidFill>
            <a:ln w="12700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RM</a:t>
              </a:r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72348EE8-F15C-5CA8-A109-950C169D0FA4}"/>
              </a:ext>
            </a:extLst>
          </p:cNvPr>
          <p:cNvSpPr/>
          <p:nvPr/>
        </p:nvSpPr>
        <p:spPr>
          <a:xfrm>
            <a:off x="10243739" y="2963553"/>
            <a:ext cx="670560" cy="3218686"/>
          </a:xfrm>
          <a:prstGeom prst="rect">
            <a:avLst/>
          </a:prstGeom>
          <a:solidFill>
            <a:srgbClr val="AD2A26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TC</a:t>
            </a:r>
            <a:endParaRPr lang="zh-CN" altLang="en-US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8C3D9EDC-A1A6-D6AC-1F09-A723BEBEB928}"/>
              </a:ext>
            </a:extLst>
          </p:cNvPr>
          <p:cNvCxnSpPr>
            <a:cxnSpLocks/>
            <a:stCxn id="4" idx="0"/>
            <a:endCxn id="12" idx="0"/>
          </p:cNvCxnSpPr>
          <p:nvPr/>
        </p:nvCxnSpPr>
        <p:spPr>
          <a:xfrm rot="5400000" flipH="1" flipV="1">
            <a:off x="7491934" y="-121230"/>
            <a:ext cx="2301" cy="6171869"/>
          </a:xfrm>
          <a:prstGeom prst="bentConnector3">
            <a:avLst>
              <a:gd name="adj1" fmla="val 100348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1B04A7DB-62E3-6E38-5169-B804B0562150}"/>
              </a:ext>
            </a:extLst>
          </p:cNvPr>
          <p:cNvCxnSpPr>
            <a:cxnSpLocks/>
            <a:stCxn id="4" idx="2"/>
            <a:endCxn id="12" idx="2"/>
          </p:cNvCxnSpPr>
          <p:nvPr/>
        </p:nvCxnSpPr>
        <p:spPr>
          <a:xfrm rot="5400000" flipH="1" flipV="1">
            <a:off x="7491933" y="3097455"/>
            <a:ext cx="2302" cy="6171869"/>
          </a:xfrm>
          <a:prstGeom prst="bentConnector3">
            <a:avLst>
              <a:gd name="adj1" fmla="val -9930495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F2FA9FA-7307-EE0D-8D96-BCB602BC2BA6}"/>
              </a:ext>
            </a:extLst>
          </p:cNvPr>
          <p:cNvSpPr txBox="1"/>
          <p:nvPr/>
        </p:nvSpPr>
        <p:spPr>
          <a:xfrm>
            <a:off x="6663140" y="2519676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1.1.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开启全局事务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412A9F-E174-900C-494B-4263CC2B79CB}"/>
              </a:ext>
            </a:extLst>
          </p:cNvPr>
          <p:cNvSpPr txBox="1"/>
          <p:nvPr/>
        </p:nvSpPr>
        <p:spPr>
          <a:xfrm>
            <a:off x="6651855" y="6412034"/>
            <a:ext cx="2253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</a:rPr>
              <a:t>2.1.</a:t>
            </a:r>
            <a:r>
              <a:rPr lang="zh-CN" altLang="en-US" sz="1100">
                <a:solidFill>
                  <a:srgbClr val="0070C0"/>
                </a:solidFill>
              </a:rPr>
              <a:t>结束全局事务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4BF6254-240B-BC57-0407-F73BA4BD8D8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742430" y="3797395"/>
            <a:ext cx="1159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ED0EEB9-216F-7104-F894-A053F0F76BBE}"/>
              </a:ext>
            </a:extLst>
          </p:cNvPr>
          <p:cNvSpPr txBox="1"/>
          <p:nvPr/>
        </p:nvSpPr>
        <p:spPr>
          <a:xfrm>
            <a:off x="4818041" y="3829717"/>
            <a:ext cx="101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1.2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调用分支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85E05AF-D9C1-79B5-12C7-780A143A063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751246" y="5334716"/>
            <a:ext cx="11578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030B8BD-E6A9-0260-9A3E-19714C69971B}"/>
              </a:ext>
            </a:extLst>
          </p:cNvPr>
          <p:cNvSpPr txBox="1"/>
          <p:nvPr/>
        </p:nvSpPr>
        <p:spPr>
          <a:xfrm>
            <a:off x="4826423" y="5318009"/>
            <a:ext cx="101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1.2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调用分支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3B7C4EC-D0D7-773C-3D96-B7E7C76C32CF}"/>
              </a:ext>
            </a:extLst>
          </p:cNvPr>
          <p:cNvSpPr/>
          <p:nvPr/>
        </p:nvSpPr>
        <p:spPr>
          <a:xfrm>
            <a:off x="6144655" y="3424256"/>
            <a:ext cx="1199120" cy="231954"/>
          </a:xfrm>
          <a:prstGeom prst="rect">
            <a:avLst/>
          </a:prstGeom>
          <a:solidFill>
            <a:srgbClr val="4C525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1.4.</a:t>
            </a:r>
            <a:r>
              <a:rPr lang="zh-CN" altLang="en-US" sz="1100"/>
              <a:t>执行业务</a:t>
            </a:r>
            <a:r>
              <a:rPr lang="en-US" altLang="zh-CN" sz="1100"/>
              <a:t>sql</a:t>
            </a:r>
            <a:endParaRPr lang="zh-CN" altLang="en-US" sz="110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8F3CEA5-0A24-1289-B8BA-9489C7839C8E}"/>
              </a:ext>
            </a:extLst>
          </p:cNvPr>
          <p:cNvCxnSpPr>
            <a:cxnSpLocks/>
          </p:cNvCxnSpPr>
          <p:nvPr/>
        </p:nvCxnSpPr>
        <p:spPr>
          <a:xfrm>
            <a:off x="7803889" y="3298803"/>
            <a:ext cx="2436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4FF6B97-065D-62AF-98E6-E3A72F483087}"/>
              </a:ext>
            </a:extLst>
          </p:cNvPr>
          <p:cNvSpPr txBox="1"/>
          <p:nvPr/>
        </p:nvSpPr>
        <p:spPr>
          <a:xfrm>
            <a:off x="8424699" y="3090422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1.3.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注册分支事务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2E04A14-AAEC-4160-75DF-04CFDC78807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803889" y="3796341"/>
            <a:ext cx="2436054" cy="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EDACBC5-7FA3-1099-FDA3-1B03AA2EB85C}"/>
              </a:ext>
            </a:extLst>
          </p:cNvPr>
          <p:cNvSpPr txBox="1"/>
          <p:nvPr/>
        </p:nvSpPr>
        <p:spPr>
          <a:xfrm>
            <a:off x="8441093" y="3534731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1.5.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报告事务状态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D45FD8F-177D-898C-A60E-97C3155C5893}"/>
              </a:ext>
            </a:extLst>
          </p:cNvPr>
          <p:cNvCxnSpPr>
            <a:cxnSpLocks/>
          </p:cNvCxnSpPr>
          <p:nvPr/>
        </p:nvCxnSpPr>
        <p:spPr>
          <a:xfrm>
            <a:off x="7797015" y="4860362"/>
            <a:ext cx="2442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FE53CB9-29E0-4977-0EAD-3127DDCF154E}"/>
              </a:ext>
            </a:extLst>
          </p:cNvPr>
          <p:cNvSpPr txBox="1"/>
          <p:nvPr/>
        </p:nvSpPr>
        <p:spPr>
          <a:xfrm>
            <a:off x="8407067" y="4651981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1.3.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注册分支事务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E75C34D-9E4F-2584-3813-424E3D9A04B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7803889" y="5334716"/>
            <a:ext cx="24360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B524E42-EAEC-B79D-D207-F2B10FD288BD}"/>
              </a:ext>
            </a:extLst>
          </p:cNvPr>
          <p:cNvSpPr txBox="1"/>
          <p:nvPr/>
        </p:nvSpPr>
        <p:spPr>
          <a:xfrm>
            <a:off x="8423461" y="5074774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1.5.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报告事务状态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FE01964-8030-9FE4-D6CD-EE4CFE2E31FF}"/>
              </a:ext>
            </a:extLst>
          </p:cNvPr>
          <p:cNvSpPr/>
          <p:nvPr/>
        </p:nvSpPr>
        <p:spPr>
          <a:xfrm>
            <a:off x="6135839" y="4953175"/>
            <a:ext cx="1199120" cy="231954"/>
          </a:xfrm>
          <a:prstGeom prst="rect">
            <a:avLst/>
          </a:prstGeom>
          <a:solidFill>
            <a:srgbClr val="4C525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1.4.</a:t>
            </a:r>
            <a:r>
              <a:rPr lang="zh-CN" altLang="en-US" sz="1100"/>
              <a:t>执行业务</a:t>
            </a:r>
            <a:r>
              <a:rPr lang="en-US" altLang="zh-CN" sz="1100"/>
              <a:t>sql</a:t>
            </a:r>
            <a:endParaRPr lang="zh-CN" altLang="en-US" sz="110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533C5C2-2881-651E-F800-5601D50816B8}"/>
              </a:ext>
            </a:extLst>
          </p:cNvPr>
          <p:cNvCxnSpPr>
            <a:cxnSpLocks/>
          </p:cNvCxnSpPr>
          <p:nvPr/>
        </p:nvCxnSpPr>
        <p:spPr>
          <a:xfrm flipH="1">
            <a:off x="7789355" y="5805874"/>
            <a:ext cx="2450588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AAD5F2C-C269-2F16-21E9-EBF88AC6ED89}"/>
              </a:ext>
            </a:extLst>
          </p:cNvPr>
          <p:cNvSpPr txBox="1"/>
          <p:nvPr/>
        </p:nvSpPr>
        <p:spPr>
          <a:xfrm>
            <a:off x="8423461" y="5594592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</a:rPr>
              <a:t>2.3.</a:t>
            </a:r>
            <a:r>
              <a:rPr lang="zh-CN" altLang="en-US" sz="1100">
                <a:solidFill>
                  <a:srgbClr val="0070C0"/>
                </a:solidFill>
              </a:rPr>
              <a:t>提交</a:t>
            </a:r>
            <a:r>
              <a:rPr lang="en-US" altLang="zh-CN" sz="1100">
                <a:solidFill>
                  <a:srgbClr val="0070C0"/>
                </a:solidFill>
              </a:rPr>
              <a:t>/</a:t>
            </a:r>
            <a:r>
              <a:rPr lang="zh-CN" altLang="en-US" sz="1100">
                <a:solidFill>
                  <a:srgbClr val="0070C0"/>
                </a:solidFill>
              </a:rPr>
              <a:t>回滚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25B8070-9BE2-E670-0BD4-B33385049725}"/>
              </a:ext>
            </a:extLst>
          </p:cNvPr>
          <p:cNvCxnSpPr>
            <a:cxnSpLocks/>
          </p:cNvCxnSpPr>
          <p:nvPr/>
        </p:nvCxnSpPr>
        <p:spPr>
          <a:xfrm flipH="1">
            <a:off x="7802652" y="4287459"/>
            <a:ext cx="243729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FE7BF0C-9BA1-7CFB-E360-983A0E1001AA}"/>
              </a:ext>
            </a:extLst>
          </p:cNvPr>
          <p:cNvSpPr txBox="1"/>
          <p:nvPr/>
        </p:nvSpPr>
        <p:spPr>
          <a:xfrm>
            <a:off x="8447516" y="4076177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</a:rPr>
              <a:t>2.3.</a:t>
            </a:r>
            <a:r>
              <a:rPr lang="zh-CN" altLang="en-US" sz="1100">
                <a:solidFill>
                  <a:srgbClr val="0070C0"/>
                </a:solidFill>
              </a:rPr>
              <a:t>提交</a:t>
            </a:r>
            <a:r>
              <a:rPr lang="en-US" altLang="zh-CN" sz="1100">
                <a:solidFill>
                  <a:srgbClr val="0070C0"/>
                </a:solidFill>
              </a:rPr>
              <a:t>/</a:t>
            </a:r>
            <a:r>
              <a:rPr lang="zh-CN" altLang="en-US" sz="1100">
                <a:solidFill>
                  <a:srgbClr val="0070C0"/>
                </a:solidFill>
              </a:rPr>
              <a:t>回滚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47E8D090-F25A-73A7-8153-113B9D66F9DE}"/>
              </a:ext>
            </a:extLst>
          </p:cNvPr>
          <p:cNvCxnSpPr>
            <a:cxnSpLocks/>
          </p:cNvCxnSpPr>
          <p:nvPr/>
        </p:nvCxnSpPr>
        <p:spPr>
          <a:xfrm flipV="1">
            <a:off x="10918095" y="4638160"/>
            <a:ext cx="12700" cy="1537322"/>
          </a:xfrm>
          <a:prstGeom prst="bentConnector3">
            <a:avLst>
              <a:gd name="adj1" fmla="val 2562362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93CF2638-D26B-4C86-2A4C-B91E5CE5510D}"/>
              </a:ext>
            </a:extLst>
          </p:cNvPr>
          <p:cNvSpPr txBox="1"/>
          <p:nvPr/>
        </p:nvSpPr>
        <p:spPr>
          <a:xfrm>
            <a:off x="11268562" y="5056122"/>
            <a:ext cx="5580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</a:rPr>
              <a:t>2.2.</a:t>
            </a:r>
            <a:r>
              <a:rPr lang="zh-CN" altLang="en-US" sz="1100">
                <a:solidFill>
                  <a:srgbClr val="0070C0"/>
                </a:solidFill>
              </a:rPr>
              <a:t>检查分支事务状态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837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1" grpId="0"/>
      <p:bldP spid="22" grpId="0" animBg="1"/>
      <p:bldP spid="24" grpId="0"/>
      <p:bldP spid="26" grpId="0"/>
      <p:bldP spid="28" grpId="0"/>
      <p:bldP spid="30" grpId="0"/>
      <p:bldP spid="31" grpId="0" animBg="1"/>
      <p:bldP spid="33" grpId="0"/>
      <p:bldP spid="35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雪崩问题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00870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6F9A942-C88E-476C-9421-9AD59787B9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400"/>
              <a:t>XA</a:t>
            </a:r>
            <a:r>
              <a:rPr lang="zh-CN" altLang="en-US" sz="1400"/>
              <a:t>模式的优点是什么？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事务的强一致性，满足</a:t>
            </a:r>
            <a:r>
              <a:rPr lang="en-US" altLang="zh-CN" sz="1200"/>
              <a:t>ACID</a:t>
            </a:r>
            <a:r>
              <a:rPr lang="zh-CN" altLang="en-US" sz="1200"/>
              <a:t>原则。</a:t>
            </a:r>
            <a:endParaRPr lang="en-US" altLang="zh-CN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常用数据库都支持，实现简单，并且没有代码侵入</a:t>
            </a:r>
            <a:endParaRPr lang="en-US" altLang="zh-CN" sz="12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/>
              <a:t>XA</a:t>
            </a:r>
            <a:r>
              <a:rPr lang="zh-CN" altLang="en-US" sz="1400"/>
              <a:t>模式的缺点是什么？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因为一阶段需要锁定数据库资源，等待二阶段结束才释放，性能较差</a:t>
            </a:r>
            <a:endParaRPr lang="en-US" altLang="zh-CN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依赖关系型数据库实现事务</a:t>
            </a:r>
          </a:p>
        </p:txBody>
      </p:sp>
    </p:spTree>
    <p:extLst>
      <p:ext uri="{BB962C8B-B14F-4D97-AF65-F5344CB8AC3E}">
        <p14:creationId xmlns:p14="http://schemas.microsoft.com/office/powerpoint/2010/main" val="34910216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</a:t>
            </a:r>
            <a:r>
              <a:rPr lang="en-US" altLang="zh-CN"/>
              <a:t>XA</a:t>
            </a:r>
            <a:r>
              <a:rPr lang="zh-CN" altLang="en-US"/>
              <a:t>模式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4E0F-C95A-4687-9C5B-D9ECF05B3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75157"/>
          </a:xfrm>
        </p:spPr>
        <p:txBody>
          <a:bodyPr/>
          <a:lstStyle/>
          <a:p>
            <a:r>
              <a:rPr lang="en-US" altLang="zh-CN">
                <a:solidFill>
                  <a:srgbClr val="24292E"/>
                </a:solidFill>
                <a:latin typeface="-apple-system"/>
              </a:rPr>
              <a:t>Seata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的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starter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已经完成了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XA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模式的自动装配，实现非常简单，步骤如下：</a:t>
            </a: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24292E"/>
                </a:solidFill>
                <a:latin typeface="-apple-system"/>
              </a:rPr>
              <a:t>修改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application.yml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文件（每个参与事务的微服务），开启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XA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模式：</a:t>
            </a: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24292E"/>
                </a:solidFill>
                <a:latin typeface="-apple-system"/>
              </a:rPr>
              <a:t>给发起全局事务的入口方法添加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@GlobalTransactional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注解，本例中是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OrderServiceImpl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中的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create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方法：</a:t>
            </a: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24292E"/>
                </a:solidFill>
                <a:latin typeface="-apple-system"/>
              </a:rPr>
              <a:t>重启服务并测试</a:t>
            </a: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endParaRPr lang="zh-CN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C138DC-1D15-454E-9B80-B2E2441F7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931" y="2588755"/>
            <a:ext cx="7609490" cy="523220"/>
          </a:xfrm>
          <a:prstGeom prst="rect">
            <a:avLst/>
          </a:prstGeom>
          <a:solidFill>
            <a:srgbClr val="F9FBF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seata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data-source-proxy-mode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XA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开启数据源代理的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XA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模式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68ADDDA-C128-4DAE-81D7-7B2DF5EDD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931" y="3844745"/>
            <a:ext cx="7609489" cy="1815882"/>
          </a:xfrm>
          <a:prstGeom prst="rect">
            <a:avLst/>
          </a:prstGeom>
          <a:solidFill>
            <a:srgbClr val="F9FBF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@GlobalTransactional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Long create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Order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(Order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FormDTO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order)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创建订单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zh-CN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略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i="1">
                <a:solidFill>
                  <a:srgbClr val="808080"/>
                </a:solidFill>
                <a:latin typeface="Source Code Pro" panose="020B0509030403020204" pitchFamily="49" charset="0"/>
              </a:rPr>
              <a:t>清理购物车 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...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略 </a:t>
            </a:r>
            <a:endParaRPr kumimoji="0" lang="en-US" altLang="zh-CN" sz="1400" b="0" i="1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i="1">
                <a:solidFill>
                  <a:srgbClr val="808080"/>
                </a:solidFill>
                <a:latin typeface="Source Code Pro" panose="020B0509030403020204" pitchFamily="49" charset="0"/>
              </a:rPr>
              <a:t>扣减库存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...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略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order.getId();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64042"/>
      </p:ext>
    </p:extLst>
  </p:cSld>
  <p:clrMapOvr>
    <a:masterClrMapping/>
  </p:clrMapOvr>
  <p:transition spd="med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1655808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初识</a:t>
            </a:r>
            <a:r>
              <a:rPr lang="en-US" altLang="zh-CN">
                <a:solidFill>
                  <a:srgbClr val="3C3D3F"/>
                </a:solidFill>
              </a:rPr>
              <a:t>Seata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327140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部署</a:t>
            </a:r>
            <a:r>
              <a:rPr lang="en-US" altLang="zh-CN"/>
              <a:t>TC</a:t>
            </a:r>
            <a:r>
              <a:rPr lang="zh-CN" altLang="en-US"/>
              <a:t>服务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2998472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微服务集成</a:t>
            </a:r>
            <a:r>
              <a:rPr lang="en-US" altLang="zh-CN"/>
              <a:t>Seata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60034D9-25C7-0C07-21F3-09F4CB4F726C}"/>
              </a:ext>
            </a:extLst>
          </p:cNvPr>
          <p:cNvSpPr txBox="1">
            <a:spLocks/>
          </p:cNvSpPr>
          <p:nvPr/>
        </p:nvSpPr>
        <p:spPr>
          <a:xfrm>
            <a:off x="4834163" y="3669804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XA</a:t>
            </a:r>
            <a:r>
              <a:rPr lang="zh-CN" altLang="en-US"/>
              <a:t>模式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CE7FE11-4B0C-0720-3123-197091D7984A}"/>
              </a:ext>
            </a:extLst>
          </p:cNvPr>
          <p:cNvSpPr txBox="1">
            <a:spLocks/>
          </p:cNvSpPr>
          <p:nvPr/>
        </p:nvSpPr>
        <p:spPr>
          <a:xfrm>
            <a:off x="4834162" y="4341136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AD2B26"/>
                </a:solidFill>
              </a:rPr>
              <a:t>AT</a:t>
            </a:r>
            <a:r>
              <a:rPr lang="zh-CN" altLang="en-US">
                <a:solidFill>
                  <a:srgbClr val="AD2B26"/>
                </a:solidFill>
              </a:rPr>
              <a:t>模式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880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restige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AT</a:t>
            </a: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模式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0D77070-1FF4-F032-DB5F-7CB4D13CB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677207"/>
          </a:xfrm>
        </p:spPr>
        <p:txBody>
          <a:bodyPr/>
          <a:lstStyle/>
          <a:p>
            <a:r>
              <a:rPr lang="en-US" altLang="zh-CN"/>
              <a:t>Seata</a:t>
            </a:r>
            <a:r>
              <a:rPr lang="zh-CN" altLang="en-US"/>
              <a:t>主推的是</a:t>
            </a:r>
            <a:r>
              <a:rPr lang="en-US" altLang="zh-CN"/>
              <a:t>AT</a:t>
            </a:r>
            <a:r>
              <a:rPr lang="zh-CN" altLang="en-US"/>
              <a:t>模式，</a:t>
            </a:r>
            <a:r>
              <a:rPr lang="en-US" altLang="zh-CN"/>
              <a:t>AT</a:t>
            </a:r>
            <a:r>
              <a:rPr lang="zh-CN" altLang="en-US"/>
              <a:t>模式同样是分阶段提交的事务模型，不过缺弥补了</a:t>
            </a:r>
            <a:r>
              <a:rPr lang="en-US" altLang="zh-CN"/>
              <a:t>XA</a:t>
            </a:r>
            <a:r>
              <a:rPr lang="zh-CN" altLang="en-US"/>
              <a:t>模型中资源锁定周期过长的缺陷。</a:t>
            </a:r>
            <a:endParaRPr lang="en-US" altLang="zh-CN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49A5EA1A-FCA0-6DF6-148B-A78E990F0D39}"/>
              </a:ext>
            </a:extLst>
          </p:cNvPr>
          <p:cNvSpPr txBox="1">
            <a:spLocks/>
          </p:cNvSpPr>
          <p:nvPr/>
        </p:nvSpPr>
        <p:spPr>
          <a:xfrm>
            <a:off x="722356" y="2064863"/>
            <a:ext cx="3597833" cy="361598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阶段一</a:t>
            </a:r>
            <a:r>
              <a:rPr lang="en-US" altLang="zh-CN"/>
              <a:t>RM</a:t>
            </a:r>
            <a:r>
              <a:rPr lang="zh-CN" altLang="en-US"/>
              <a:t>的工作：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注册分支事务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AD2A26"/>
                </a:solidFill>
              </a:rPr>
              <a:t>记录</a:t>
            </a:r>
            <a:r>
              <a:rPr lang="en-US" altLang="zh-CN" sz="1400">
                <a:solidFill>
                  <a:srgbClr val="AD2A26"/>
                </a:solidFill>
              </a:rPr>
              <a:t>undo-log</a:t>
            </a:r>
            <a:r>
              <a:rPr lang="zh-CN" altLang="en-US" sz="1400">
                <a:solidFill>
                  <a:srgbClr val="AD2A26"/>
                </a:solidFill>
              </a:rPr>
              <a:t>（数据快照）</a:t>
            </a:r>
            <a:endParaRPr lang="en-US" altLang="zh-CN" sz="1400">
              <a:solidFill>
                <a:srgbClr val="AD2A2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执行业务</a:t>
            </a:r>
            <a:r>
              <a:rPr lang="en-US" altLang="zh-CN" sz="1400"/>
              <a:t>sql</a:t>
            </a:r>
            <a:r>
              <a:rPr lang="zh-CN" altLang="en-US" sz="1400"/>
              <a:t>并</a:t>
            </a:r>
            <a:r>
              <a:rPr lang="zh-CN" altLang="en-US" sz="1400">
                <a:solidFill>
                  <a:srgbClr val="AD2A26"/>
                </a:solidFill>
              </a:rPr>
              <a:t>提交</a:t>
            </a:r>
            <a:endParaRPr lang="en-US" altLang="zh-CN" sz="1400">
              <a:solidFill>
                <a:srgbClr val="AD2A2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报告事务状态</a:t>
            </a:r>
            <a:endParaRPr lang="en-US" altLang="zh-CN" sz="1400"/>
          </a:p>
          <a:p>
            <a:r>
              <a:rPr lang="zh-CN" altLang="en-US" sz="1400"/>
              <a:t>阶段二提交时</a:t>
            </a:r>
            <a:r>
              <a:rPr lang="en-US" altLang="zh-CN" sz="1400"/>
              <a:t>RM</a:t>
            </a:r>
            <a:r>
              <a:rPr lang="zh-CN" altLang="en-US" sz="1400"/>
              <a:t>的工作：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删除</a:t>
            </a:r>
            <a:r>
              <a:rPr lang="en-US" altLang="zh-CN" sz="1400"/>
              <a:t>undo-log</a:t>
            </a:r>
            <a:r>
              <a:rPr lang="zh-CN" altLang="en-US" sz="1400"/>
              <a:t>即可</a:t>
            </a:r>
            <a:endParaRPr lang="en-US" altLang="zh-CN" sz="1400"/>
          </a:p>
          <a:p>
            <a:r>
              <a:rPr lang="zh-CN" altLang="en-US" sz="1400"/>
              <a:t>阶段二回滚时</a:t>
            </a:r>
            <a:r>
              <a:rPr lang="en-US" altLang="zh-CN" sz="1400"/>
              <a:t>RM</a:t>
            </a:r>
            <a:r>
              <a:rPr lang="zh-CN" altLang="en-US" sz="1400"/>
              <a:t>的工作：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根据</a:t>
            </a:r>
            <a:r>
              <a:rPr lang="en-US" altLang="zh-CN" sz="1400"/>
              <a:t>undo-log</a:t>
            </a:r>
            <a:r>
              <a:rPr lang="zh-CN" altLang="en-US" sz="1400"/>
              <a:t>恢复数据到更新前</a:t>
            </a:r>
            <a:endParaRPr lang="en-US" altLang="zh-CN" sz="14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DAA0A53-78EE-7AEA-2576-7B5A3D77039F}"/>
              </a:ext>
            </a:extLst>
          </p:cNvPr>
          <p:cNvGrpSpPr/>
          <p:nvPr/>
        </p:nvGrpSpPr>
        <p:grpSpPr>
          <a:xfrm>
            <a:off x="4071870" y="2730764"/>
            <a:ext cx="4067187" cy="3227744"/>
            <a:chOff x="1769733" y="2807206"/>
            <a:chExt cx="4067187" cy="322774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F6EF046-454E-45C7-E06D-88CA306CDBE3}"/>
                </a:ext>
              </a:extLst>
            </p:cNvPr>
            <p:cNvSpPr/>
            <p:nvPr/>
          </p:nvSpPr>
          <p:spPr>
            <a:xfrm>
              <a:off x="1957892" y="2807206"/>
              <a:ext cx="3879028" cy="321868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2CD1090-E90D-B11A-C02C-E3B8B34AE5E6}"/>
                </a:ext>
              </a:extLst>
            </p:cNvPr>
            <p:cNvSpPr/>
            <p:nvPr/>
          </p:nvSpPr>
          <p:spPr>
            <a:xfrm>
              <a:off x="1769733" y="2816263"/>
              <a:ext cx="670560" cy="3218687"/>
            </a:xfrm>
            <a:prstGeom prst="rect">
              <a:avLst/>
            </a:prstGeom>
            <a:solidFill>
              <a:srgbClr val="AD2A26"/>
            </a:solidFill>
            <a:ln w="28575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TM</a:t>
              </a:r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AD7DE60-A2B2-D560-EC44-86DFA8F2C2A0}"/>
              </a:ext>
            </a:extLst>
          </p:cNvPr>
          <p:cNvGrpSpPr/>
          <p:nvPr/>
        </p:nvGrpSpPr>
        <p:grpSpPr>
          <a:xfrm>
            <a:off x="5902247" y="2897413"/>
            <a:ext cx="1901642" cy="1347898"/>
            <a:chOff x="3600110" y="2967099"/>
            <a:chExt cx="1901642" cy="13478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0329AD7-CF7B-8AE1-A31D-9986E033373D}"/>
                </a:ext>
              </a:extLst>
            </p:cNvPr>
            <p:cNvSpPr/>
            <p:nvPr/>
          </p:nvSpPr>
          <p:spPr>
            <a:xfrm>
              <a:off x="3600110" y="2967099"/>
              <a:ext cx="1671585" cy="1347898"/>
            </a:xfrm>
            <a:prstGeom prst="rect">
              <a:avLst/>
            </a:prstGeom>
            <a:noFill/>
            <a:ln w="12700"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>
                <a:solidFill>
                  <a:srgbClr val="4C5252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FE44169-D341-8519-9B9D-D4FB95655AB8}"/>
                </a:ext>
              </a:extLst>
            </p:cNvPr>
            <p:cNvSpPr/>
            <p:nvPr/>
          </p:nvSpPr>
          <p:spPr>
            <a:xfrm>
              <a:off x="5041638" y="2967099"/>
              <a:ext cx="460114" cy="1347898"/>
            </a:xfrm>
            <a:prstGeom prst="rect">
              <a:avLst/>
            </a:prstGeom>
            <a:solidFill>
              <a:srgbClr val="AD2A26"/>
            </a:solidFill>
            <a:ln w="12700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RM</a:t>
              </a:r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B3F7570-1C74-8B0A-076C-D580FCA1AF34}"/>
              </a:ext>
            </a:extLst>
          </p:cNvPr>
          <p:cNvGrpSpPr/>
          <p:nvPr/>
        </p:nvGrpSpPr>
        <p:grpSpPr>
          <a:xfrm>
            <a:off x="5909103" y="4434907"/>
            <a:ext cx="1894786" cy="1347554"/>
            <a:chOff x="3606966" y="4504593"/>
            <a:chExt cx="1894786" cy="134755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22D2E99-7C89-CDDD-E516-83A401679EDF}"/>
                </a:ext>
              </a:extLst>
            </p:cNvPr>
            <p:cNvSpPr/>
            <p:nvPr/>
          </p:nvSpPr>
          <p:spPr>
            <a:xfrm>
              <a:off x="3606966" y="4504593"/>
              <a:ext cx="1664729" cy="1347554"/>
            </a:xfrm>
            <a:prstGeom prst="rect">
              <a:avLst/>
            </a:prstGeom>
            <a:noFill/>
            <a:ln w="12700"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>
                <a:solidFill>
                  <a:srgbClr val="4C5252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3354961-005F-CD7B-03E5-ACF2FC8217EF}"/>
                </a:ext>
              </a:extLst>
            </p:cNvPr>
            <p:cNvSpPr/>
            <p:nvPr/>
          </p:nvSpPr>
          <p:spPr>
            <a:xfrm>
              <a:off x="5041638" y="4504593"/>
              <a:ext cx="460114" cy="1347554"/>
            </a:xfrm>
            <a:prstGeom prst="rect">
              <a:avLst/>
            </a:prstGeom>
            <a:solidFill>
              <a:srgbClr val="AD2A26"/>
            </a:solidFill>
            <a:ln w="12700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RM</a:t>
              </a:r>
              <a:endParaRPr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2C1116BF-1B83-5DA9-82F5-B90DC0CB26CE}"/>
              </a:ext>
            </a:extLst>
          </p:cNvPr>
          <p:cNvSpPr/>
          <p:nvPr/>
        </p:nvSpPr>
        <p:spPr>
          <a:xfrm>
            <a:off x="10243739" y="2737520"/>
            <a:ext cx="670560" cy="3218686"/>
          </a:xfrm>
          <a:prstGeom prst="rect">
            <a:avLst/>
          </a:prstGeom>
          <a:solidFill>
            <a:srgbClr val="AD2A26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TC</a:t>
            </a:r>
            <a:endParaRPr lang="zh-CN" altLang="en-US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A4E490D-62DA-3F73-24B3-031CD64244C9}"/>
              </a:ext>
            </a:extLst>
          </p:cNvPr>
          <p:cNvCxnSpPr>
            <a:cxnSpLocks/>
            <a:stCxn id="5" idx="0"/>
            <a:endCxn id="13" idx="0"/>
          </p:cNvCxnSpPr>
          <p:nvPr/>
        </p:nvCxnSpPr>
        <p:spPr>
          <a:xfrm rot="5400000" flipH="1" flipV="1">
            <a:off x="7491934" y="-347263"/>
            <a:ext cx="2301" cy="6171869"/>
          </a:xfrm>
          <a:prstGeom prst="bentConnector3">
            <a:avLst>
              <a:gd name="adj1" fmla="val 100348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4E1D8673-4A29-A34F-AB5D-16BAFA9608A7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5400000" flipH="1" flipV="1">
            <a:off x="7491933" y="2871422"/>
            <a:ext cx="2302" cy="6171869"/>
          </a:xfrm>
          <a:prstGeom prst="bentConnector3">
            <a:avLst>
              <a:gd name="adj1" fmla="val -9930495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692C27F-EB5E-D929-7BEE-60FAFCEA0269}"/>
              </a:ext>
            </a:extLst>
          </p:cNvPr>
          <p:cNvSpPr txBox="1"/>
          <p:nvPr/>
        </p:nvSpPr>
        <p:spPr>
          <a:xfrm>
            <a:off x="6663140" y="2293643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1.1.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开启全局事务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E8C21F-A6E2-1D66-60B2-A443B5BB4908}"/>
              </a:ext>
            </a:extLst>
          </p:cNvPr>
          <p:cNvSpPr txBox="1"/>
          <p:nvPr/>
        </p:nvSpPr>
        <p:spPr>
          <a:xfrm>
            <a:off x="6663140" y="6220203"/>
            <a:ext cx="2253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</a:rPr>
              <a:t>2.1.</a:t>
            </a:r>
            <a:r>
              <a:rPr lang="zh-CN" altLang="en-US" sz="1100">
                <a:solidFill>
                  <a:srgbClr val="0070C0"/>
                </a:solidFill>
              </a:rPr>
              <a:t>提交、回滚全局事务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1DA7305-3620-30E6-0D64-8FC7ACBDBC88}"/>
              </a:ext>
            </a:extLst>
          </p:cNvPr>
          <p:cNvCxnSpPr>
            <a:cxnSpLocks/>
          </p:cNvCxnSpPr>
          <p:nvPr/>
        </p:nvCxnSpPr>
        <p:spPr>
          <a:xfrm>
            <a:off x="4742430" y="2919723"/>
            <a:ext cx="1159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975CC8B-AB24-7CF8-0401-580303685C97}"/>
              </a:ext>
            </a:extLst>
          </p:cNvPr>
          <p:cNvSpPr txBox="1"/>
          <p:nvPr/>
        </p:nvSpPr>
        <p:spPr>
          <a:xfrm>
            <a:off x="4818041" y="2952045"/>
            <a:ext cx="101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1.2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调用分支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5338327-ED20-3FB8-B679-8F9EEDB7F5AA}"/>
              </a:ext>
            </a:extLst>
          </p:cNvPr>
          <p:cNvCxnSpPr>
            <a:cxnSpLocks/>
          </p:cNvCxnSpPr>
          <p:nvPr/>
        </p:nvCxnSpPr>
        <p:spPr>
          <a:xfrm>
            <a:off x="4751246" y="4488576"/>
            <a:ext cx="11578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32F2B1C-F1DD-A63F-7CAC-88E78D9DFEBB}"/>
              </a:ext>
            </a:extLst>
          </p:cNvPr>
          <p:cNvSpPr txBox="1"/>
          <p:nvPr/>
        </p:nvSpPr>
        <p:spPr>
          <a:xfrm>
            <a:off x="4826423" y="4471869"/>
            <a:ext cx="101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1.2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调用分支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13BD39C-74BF-C51A-41AD-8541C4820127}"/>
              </a:ext>
            </a:extLst>
          </p:cNvPr>
          <p:cNvSpPr/>
          <p:nvPr/>
        </p:nvSpPr>
        <p:spPr>
          <a:xfrm>
            <a:off x="5905818" y="3198223"/>
            <a:ext cx="1429141" cy="190763"/>
          </a:xfrm>
          <a:prstGeom prst="rect">
            <a:avLst/>
          </a:prstGeom>
          <a:solidFill>
            <a:srgbClr val="4C525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1.4.</a:t>
            </a:r>
            <a:r>
              <a:rPr lang="zh-CN" altLang="en-US" sz="1100"/>
              <a:t>执行</a:t>
            </a:r>
            <a:r>
              <a:rPr lang="en-US" altLang="zh-CN" sz="1100"/>
              <a:t>sql</a:t>
            </a:r>
            <a:r>
              <a:rPr lang="zh-CN" altLang="en-US" sz="1100"/>
              <a:t>并</a:t>
            </a:r>
            <a:r>
              <a:rPr lang="zh-CN" altLang="en-US" sz="1100">
                <a:solidFill>
                  <a:schemeClr val="bg1"/>
                </a:solidFill>
                <a:highlight>
                  <a:srgbClr val="AD2A26"/>
                </a:highlight>
              </a:rPr>
              <a:t>提交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5B2FB18-0190-4615-5892-A9492F2D0A6F}"/>
              </a:ext>
            </a:extLst>
          </p:cNvPr>
          <p:cNvCxnSpPr>
            <a:cxnSpLocks/>
          </p:cNvCxnSpPr>
          <p:nvPr/>
        </p:nvCxnSpPr>
        <p:spPr>
          <a:xfrm>
            <a:off x="7803889" y="3072770"/>
            <a:ext cx="2436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494453C-B918-C7C7-27BC-81589EE18D21}"/>
              </a:ext>
            </a:extLst>
          </p:cNvPr>
          <p:cNvSpPr txBox="1"/>
          <p:nvPr/>
        </p:nvSpPr>
        <p:spPr>
          <a:xfrm>
            <a:off x="8424699" y="2864389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1.3.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注册分支事务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D3ABAAF-6C0F-4B89-06B3-C777DF502F7A}"/>
              </a:ext>
            </a:extLst>
          </p:cNvPr>
          <p:cNvCxnSpPr>
            <a:cxnSpLocks/>
          </p:cNvCxnSpPr>
          <p:nvPr/>
        </p:nvCxnSpPr>
        <p:spPr>
          <a:xfrm flipV="1">
            <a:off x="7803889" y="3468708"/>
            <a:ext cx="2436054" cy="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B16B25C-2DEA-8BB6-3C8D-DF7D7BAEF1A4}"/>
              </a:ext>
            </a:extLst>
          </p:cNvPr>
          <p:cNvSpPr txBox="1"/>
          <p:nvPr/>
        </p:nvSpPr>
        <p:spPr>
          <a:xfrm>
            <a:off x="8441093" y="3207098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1.5.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报告事务状态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03CFCC1-04C1-389D-D82A-A8167E804D67}"/>
              </a:ext>
            </a:extLst>
          </p:cNvPr>
          <p:cNvCxnSpPr>
            <a:cxnSpLocks/>
          </p:cNvCxnSpPr>
          <p:nvPr/>
        </p:nvCxnSpPr>
        <p:spPr>
          <a:xfrm>
            <a:off x="7797015" y="4634329"/>
            <a:ext cx="2442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75D41B5-14FB-19E2-B45F-57E90861705C}"/>
              </a:ext>
            </a:extLst>
          </p:cNvPr>
          <p:cNvSpPr txBox="1"/>
          <p:nvPr/>
        </p:nvSpPr>
        <p:spPr>
          <a:xfrm>
            <a:off x="8407067" y="4425948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1.3.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注册分支事务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E9E9A20-09C0-ECED-9B58-DB993A24B63B}"/>
              </a:ext>
            </a:extLst>
          </p:cNvPr>
          <p:cNvCxnSpPr>
            <a:cxnSpLocks/>
          </p:cNvCxnSpPr>
          <p:nvPr/>
        </p:nvCxnSpPr>
        <p:spPr>
          <a:xfrm flipV="1">
            <a:off x="7803889" y="5007083"/>
            <a:ext cx="24360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3E92AD7-CEED-9347-ECD5-0275AECB39BF}"/>
              </a:ext>
            </a:extLst>
          </p:cNvPr>
          <p:cNvSpPr txBox="1"/>
          <p:nvPr/>
        </p:nvSpPr>
        <p:spPr>
          <a:xfrm>
            <a:off x="8423461" y="4747141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1.5.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报告事务状态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312E1A9-C199-3232-0B44-19214DF4343F}"/>
              </a:ext>
            </a:extLst>
          </p:cNvPr>
          <p:cNvSpPr/>
          <p:nvPr/>
        </p:nvSpPr>
        <p:spPr>
          <a:xfrm>
            <a:off x="5909103" y="4706822"/>
            <a:ext cx="1425856" cy="201596"/>
          </a:xfrm>
          <a:prstGeom prst="rect">
            <a:avLst/>
          </a:prstGeom>
          <a:solidFill>
            <a:srgbClr val="4C525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1.4.</a:t>
            </a:r>
            <a:r>
              <a:rPr lang="zh-CN" altLang="en-US" sz="1100"/>
              <a:t>执行</a:t>
            </a:r>
            <a:r>
              <a:rPr lang="en-US" altLang="zh-CN" sz="1100"/>
              <a:t>sql</a:t>
            </a:r>
            <a:r>
              <a:rPr lang="zh-CN" altLang="en-US" sz="1100"/>
              <a:t>并</a:t>
            </a:r>
            <a:r>
              <a:rPr lang="zh-CN" altLang="en-US" sz="1100">
                <a:highlight>
                  <a:srgbClr val="AD2A26"/>
                </a:highlight>
              </a:rPr>
              <a:t>提交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5512409-7993-7ED7-8C76-C70CB6BF7B6A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7334959" y="3872856"/>
            <a:ext cx="2904984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40E01E1-E3B1-C3A8-1357-D611985FD9D0}"/>
              </a:ext>
            </a:extLst>
          </p:cNvPr>
          <p:cNvSpPr txBox="1"/>
          <p:nvPr/>
        </p:nvSpPr>
        <p:spPr>
          <a:xfrm>
            <a:off x="8448753" y="3678999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</a:rPr>
              <a:t>2.3.</a:t>
            </a:r>
            <a:r>
              <a:rPr lang="zh-CN" altLang="en-US" sz="1100">
                <a:solidFill>
                  <a:srgbClr val="0070C0"/>
                </a:solidFill>
              </a:rPr>
              <a:t>提交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E7E44E38-4EF2-F3E5-378A-4240B079FE05}"/>
              </a:ext>
            </a:extLst>
          </p:cNvPr>
          <p:cNvCxnSpPr>
            <a:cxnSpLocks/>
          </p:cNvCxnSpPr>
          <p:nvPr/>
        </p:nvCxnSpPr>
        <p:spPr>
          <a:xfrm flipV="1">
            <a:off x="10918095" y="4412127"/>
            <a:ext cx="12700" cy="1537322"/>
          </a:xfrm>
          <a:prstGeom prst="bentConnector3">
            <a:avLst>
              <a:gd name="adj1" fmla="val 2562362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EB088EB-69A8-6D5D-8F9D-E736B9D9ECE1}"/>
              </a:ext>
            </a:extLst>
          </p:cNvPr>
          <p:cNvSpPr txBox="1"/>
          <p:nvPr/>
        </p:nvSpPr>
        <p:spPr>
          <a:xfrm>
            <a:off x="11268562" y="4830089"/>
            <a:ext cx="5580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</a:rPr>
              <a:t>2.2.</a:t>
            </a:r>
            <a:r>
              <a:rPr lang="zh-CN" altLang="en-US" sz="1100">
                <a:solidFill>
                  <a:srgbClr val="0070C0"/>
                </a:solidFill>
              </a:rPr>
              <a:t>检查分支事务状态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  <p:sp>
        <p:nvSpPr>
          <p:cNvPr id="37" name="圆柱体 36">
            <a:extLst>
              <a:ext uri="{FF2B5EF4-FFF2-40B4-BE49-F238E27FC236}">
                <a16:creationId xmlns:a16="http://schemas.microsoft.com/office/drawing/2014/main" id="{1BCCD870-DF9C-46DF-A42D-93E4DFEC006B}"/>
              </a:ext>
            </a:extLst>
          </p:cNvPr>
          <p:cNvSpPr/>
          <p:nvPr/>
        </p:nvSpPr>
        <p:spPr>
          <a:xfrm>
            <a:off x="4961250" y="3370916"/>
            <a:ext cx="703295" cy="518029"/>
          </a:xfrm>
          <a:prstGeom prst="can">
            <a:avLst/>
          </a:prstGeom>
          <a:solidFill>
            <a:srgbClr val="4C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undo</a:t>
            </a:r>
          </a:p>
          <a:p>
            <a:pPr algn="ctr"/>
            <a:r>
              <a:rPr lang="en-US" altLang="zh-CN" sz="1200"/>
              <a:t>log</a:t>
            </a:r>
            <a:endParaRPr lang="zh-CN" altLang="en-US" sz="1200"/>
          </a:p>
        </p:txBody>
      </p:sp>
      <p:sp>
        <p:nvSpPr>
          <p:cNvPr id="38" name="圆柱体 37">
            <a:extLst>
              <a:ext uri="{FF2B5EF4-FFF2-40B4-BE49-F238E27FC236}">
                <a16:creationId xmlns:a16="http://schemas.microsoft.com/office/drawing/2014/main" id="{75326660-22F3-8CC1-FEA3-8540A8850555}"/>
              </a:ext>
            </a:extLst>
          </p:cNvPr>
          <p:cNvSpPr/>
          <p:nvPr/>
        </p:nvSpPr>
        <p:spPr>
          <a:xfrm>
            <a:off x="4970691" y="4869105"/>
            <a:ext cx="703295" cy="518029"/>
          </a:xfrm>
          <a:prstGeom prst="can">
            <a:avLst/>
          </a:prstGeom>
          <a:solidFill>
            <a:srgbClr val="4C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undo</a:t>
            </a:r>
          </a:p>
          <a:p>
            <a:pPr algn="ctr"/>
            <a:r>
              <a:rPr lang="en-US" altLang="zh-CN" sz="1200"/>
              <a:t>log</a:t>
            </a:r>
            <a:endParaRPr lang="zh-CN" altLang="en-US" sz="120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574A994-B93D-F62C-A6AF-B7C50547AE0D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7334959" y="4125845"/>
            <a:ext cx="290498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B46FBED1-25E0-33A3-F042-94664048955F}"/>
              </a:ext>
            </a:extLst>
          </p:cNvPr>
          <p:cNvSpPr txBox="1"/>
          <p:nvPr/>
        </p:nvSpPr>
        <p:spPr>
          <a:xfrm>
            <a:off x="8448753" y="3932539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accent6">
                    <a:lumMod val="75000"/>
                  </a:schemeClr>
                </a:solidFill>
              </a:rPr>
              <a:t>2.3.</a:t>
            </a:r>
            <a:r>
              <a:rPr lang="zh-CN" altLang="en-US" sz="1100">
                <a:solidFill>
                  <a:schemeClr val="accent6">
                    <a:lumMod val="75000"/>
                  </a:schemeClr>
                </a:solidFill>
              </a:rPr>
              <a:t>回滚</a:t>
            </a:r>
            <a:endParaRPr lang="zh-CN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5409C8B-4F46-378F-EB96-9AF243991532}"/>
              </a:ext>
            </a:extLst>
          </p:cNvPr>
          <p:cNvSpPr/>
          <p:nvPr/>
        </p:nvSpPr>
        <p:spPr>
          <a:xfrm>
            <a:off x="5914832" y="3770850"/>
            <a:ext cx="1420127" cy="20401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2.4.</a:t>
            </a:r>
            <a:r>
              <a:rPr lang="zh-CN" altLang="en-US" sz="1100"/>
              <a:t>删除</a:t>
            </a:r>
            <a:r>
              <a:rPr lang="en-US" altLang="zh-CN" sz="1100"/>
              <a:t>log</a:t>
            </a:r>
            <a:endParaRPr lang="zh-CN" altLang="en-US" sz="11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BC22E0F-AD62-E856-6F28-8DC6234E70BF}"/>
              </a:ext>
            </a:extLst>
          </p:cNvPr>
          <p:cNvSpPr/>
          <p:nvPr/>
        </p:nvSpPr>
        <p:spPr>
          <a:xfrm>
            <a:off x="5914832" y="4023839"/>
            <a:ext cx="1420127" cy="2040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2.4.</a:t>
            </a:r>
            <a:r>
              <a:rPr lang="zh-CN" altLang="en-US" sz="1100"/>
              <a:t>恢复</a:t>
            </a:r>
            <a:r>
              <a:rPr lang="en-US" altLang="zh-CN" sz="1100"/>
              <a:t>log</a:t>
            </a:r>
            <a:r>
              <a:rPr lang="zh-CN" altLang="en-US" sz="1100"/>
              <a:t>数据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0ED73476-248C-5FEF-A8C9-FBBE8138FC68}"/>
              </a:ext>
            </a:extLst>
          </p:cNvPr>
          <p:cNvCxnSpPr>
            <a:cxnSpLocks/>
            <a:stCxn id="42" idx="1"/>
            <a:endCxn id="37" idx="2"/>
          </p:cNvCxnSpPr>
          <p:nvPr/>
        </p:nvCxnSpPr>
        <p:spPr>
          <a:xfrm rot="10800000">
            <a:off x="4961250" y="3629931"/>
            <a:ext cx="953582" cy="495914"/>
          </a:xfrm>
          <a:prstGeom prst="bentConnector3">
            <a:avLst>
              <a:gd name="adj1" fmla="val 114384"/>
            </a:avLst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5D421D5B-6721-2566-A643-63C35FE9D639}"/>
              </a:ext>
            </a:extLst>
          </p:cNvPr>
          <p:cNvCxnSpPr>
            <a:cxnSpLocks/>
            <a:stCxn id="41" idx="1"/>
            <a:endCxn id="37" idx="3"/>
          </p:cNvCxnSpPr>
          <p:nvPr/>
        </p:nvCxnSpPr>
        <p:spPr>
          <a:xfrm rot="10800000" flipV="1">
            <a:off x="5312898" y="3872855"/>
            <a:ext cx="601934" cy="16089"/>
          </a:xfrm>
          <a:prstGeom prst="bentConnector4">
            <a:avLst>
              <a:gd name="adj1" fmla="val 20790"/>
              <a:gd name="adj2" fmla="val 1076046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FD307ED6-D0D6-C267-8A09-270843E017D3}"/>
              </a:ext>
            </a:extLst>
          </p:cNvPr>
          <p:cNvSpPr/>
          <p:nvPr/>
        </p:nvSpPr>
        <p:spPr>
          <a:xfrm>
            <a:off x="5914832" y="5263652"/>
            <a:ext cx="1420127" cy="20401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2.4.</a:t>
            </a:r>
            <a:r>
              <a:rPr lang="zh-CN" altLang="en-US" sz="1100"/>
              <a:t>删除</a:t>
            </a:r>
            <a:r>
              <a:rPr lang="en-US" altLang="zh-CN" sz="1100"/>
              <a:t>log</a:t>
            </a:r>
            <a:endParaRPr lang="zh-CN" altLang="en-US" sz="11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1A263A-0C13-575D-1407-B9A93E1E6EA5}"/>
              </a:ext>
            </a:extLst>
          </p:cNvPr>
          <p:cNvSpPr/>
          <p:nvPr/>
        </p:nvSpPr>
        <p:spPr>
          <a:xfrm>
            <a:off x="5914832" y="5516641"/>
            <a:ext cx="1420127" cy="2040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2.4.</a:t>
            </a:r>
            <a:r>
              <a:rPr lang="zh-CN" altLang="en-US" sz="1100"/>
              <a:t>恢复</a:t>
            </a:r>
            <a:r>
              <a:rPr lang="en-US" altLang="zh-CN" sz="1100"/>
              <a:t>log</a:t>
            </a:r>
            <a:r>
              <a:rPr lang="zh-CN" altLang="en-US" sz="1100"/>
              <a:t>数据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5CC7D14F-E625-C813-168D-562D84E7B80D}"/>
              </a:ext>
            </a:extLst>
          </p:cNvPr>
          <p:cNvCxnSpPr>
            <a:cxnSpLocks/>
            <a:stCxn id="46" idx="1"/>
            <a:endCxn id="38" idx="2"/>
          </p:cNvCxnSpPr>
          <p:nvPr/>
        </p:nvCxnSpPr>
        <p:spPr>
          <a:xfrm rot="10800000">
            <a:off x="4970692" y="5128121"/>
            <a:ext cx="944141" cy="490527"/>
          </a:xfrm>
          <a:prstGeom prst="bentConnector3">
            <a:avLst>
              <a:gd name="adj1" fmla="val 115603"/>
            </a:avLst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B62C1E-0EAF-0B81-AF15-D21559E68890}"/>
              </a:ext>
            </a:extLst>
          </p:cNvPr>
          <p:cNvCxnSpPr>
            <a:cxnSpLocks/>
            <a:stCxn id="45" idx="1"/>
            <a:endCxn id="38" idx="3"/>
          </p:cNvCxnSpPr>
          <p:nvPr/>
        </p:nvCxnSpPr>
        <p:spPr>
          <a:xfrm rot="10800000" flipV="1">
            <a:off x="5322340" y="5365658"/>
            <a:ext cx="592493" cy="21476"/>
          </a:xfrm>
          <a:prstGeom prst="bentConnector4">
            <a:avLst>
              <a:gd name="adj1" fmla="val 20325"/>
              <a:gd name="adj2" fmla="val 877095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B417DB1-8E96-98FF-DC5A-A040422C8AAD}"/>
              </a:ext>
            </a:extLst>
          </p:cNvPr>
          <p:cNvCxnSpPr>
            <a:cxnSpLocks/>
          </p:cNvCxnSpPr>
          <p:nvPr/>
        </p:nvCxnSpPr>
        <p:spPr>
          <a:xfrm flipH="1">
            <a:off x="7330579" y="5362603"/>
            <a:ext cx="2904984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68C7B46E-E23A-3A51-CA5C-F20358DB6DD2}"/>
              </a:ext>
            </a:extLst>
          </p:cNvPr>
          <p:cNvSpPr txBox="1"/>
          <p:nvPr/>
        </p:nvSpPr>
        <p:spPr>
          <a:xfrm>
            <a:off x="8444373" y="5168746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</a:rPr>
              <a:t>2.3.</a:t>
            </a:r>
            <a:r>
              <a:rPr lang="zh-CN" altLang="en-US" sz="1100">
                <a:solidFill>
                  <a:srgbClr val="0070C0"/>
                </a:solidFill>
              </a:rPr>
              <a:t>提交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C58E316-9EFA-D8C7-A1EE-45E92EB9429B}"/>
              </a:ext>
            </a:extLst>
          </p:cNvPr>
          <p:cNvCxnSpPr>
            <a:cxnSpLocks/>
          </p:cNvCxnSpPr>
          <p:nvPr/>
        </p:nvCxnSpPr>
        <p:spPr>
          <a:xfrm flipH="1">
            <a:off x="7330579" y="5615592"/>
            <a:ext cx="290498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66699237-6484-F1C0-A4B1-31200DD9C898}"/>
              </a:ext>
            </a:extLst>
          </p:cNvPr>
          <p:cNvSpPr txBox="1"/>
          <p:nvPr/>
        </p:nvSpPr>
        <p:spPr>
          <a:xfrm>
            <a:off x="8444373" y="5422286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accent6">
                    <a:lumMod val="75000"/>
                  </a:schemeClr>
                </a:solidFill>
              </a:rPr>
              <a:t>2.3.</a:t>
            </a:r>
            <a:r>
              <a:rPr lang="zh-CN" altLang="en-US" sz="1100">
                <a:solidFill>
                  <a:schemeClr val="accent6">
                    <a:lumMod val="75000"/>
                  </a:schemeClr>
                </a:solidFill>
              </a:rPr>
              <a:t>回滚</a:t>
            </a:r>
            <a:endParaRPr lang="zh-CN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03B2460-0BB6-E93C-94B8-833BD21975D6}"/>
              </a:ext>
            </a:extLst>
          </p:cNvPr>
          <p:cNvSpPr txBox="1"/>
          <p:nvPr/>
        </p:nvSpPr>
        <p:spPr>
          <a:xfrm>
            <a:off x="5892171" y="3427429"/>
            <a:ext cx="12490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记录更新前后快照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A2296F4-6ACC-2A06-6203-5695381BEF3A}"/>
              </a:ext>
            </a:extLst>
          </p:cNvPr>
          <p:cNvSpPr txBox="1"/>
          <p:nvPr/>
        </p:nvSpPr>
        <p:spPr>
          <a:xfrm>
            <a:off x="6011753" y="4921981"/>
            <a:ext cx="12490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记录更新前后快照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64C6D8F-1597-E3D2-6F66-27777DE06BE4}"/>
              </a:ext>
            </a:extLst>
          </p:cNvPr>
          <p:cNvCxnSpPr>
            <a:cxnSpLocks/>
            <a:endCxn id="37" idx="4"/>
          </p:cNvCxnSpPr>
          <p:nvPr/>
        </p:nvCxnSpPr>
        <p:spPr>
          <a:xfrm flipH="1">
            <a:off x="5664545" y="3623180"/>
            <a:ext cx="1677325" cy="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B3CF576-AB8F-D1F4-107B-DF4F5A7533BE}"/>
              </a:ext>
            </a:extLst>
          </p:cNvPr>
          <p:cNvCxnSpPr>
            <a:cxnSpLocks/>
            <a:endCxn id="38" idx="4"/>
          </p:cNvCxnSpPr>
          <p:nvPr/>
        </p:nvCxnSpPr>
        <p:spPr>
          <a:xfrm flipH="1">
            <a:off x="5673986" y="5124320"/>
            <a:ext cx="1667884" cy="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561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2" grpId="0"/>
      <p:bldP spid="23" grpId="0" animBg="1"/>
      <p:bldP spid="25" grpId="0"/>
      <p:bldP spid="27" grpId="0"/>
      <p:bldP spid="29" grpId="0"/>
      <p:bldP spid="31" grpId="0"/>
      <p:bldP spid="32" grpId="0" animBg="1"/>
      <p:bldP spid="34" grpId="0"/>
      <p:bldP spid="36" grpId="0"/>
      <p:bldP spid="37" grpId="0" animBg="1"/>
      <p:bldP spid="38" grpId="0" animBg="1"/>
      <p:bldP spid="40" grpId="0"/>
      <p:bldP spid="41" grpId="0" animBg="1"/>
      <p:bldP spid="42" grpId="0" animBg="1"/>
      <p:bldP spid="45" grpId="0" animBg="1"/>
      <p:bldP spid="46" grpId="0" animBg="1"/>
      <p:bldP spid="50" grpId="0"/>
      <p:bldP spid="52" grpId="0"/>
      <p:bldP spid="53" grpId="0"/>
      <p:bldP spid="5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FD2D09A-BD69-4849-8F8C-43F84F9D99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简述</a:t>
            </a:r>
            <a:r>
              <a:rPr lang="en-US" altLang="zh-CN"/>
              <a:t>AT</a:t>
            </a:r>
            <a:r>
              <a:rPr lang="zh-CN" altLang="en-US"/>
              <a:t>模式与</a:t>
            </a:r>
            <a:r>
              <a:rPr lang="en-US" altLang="zh-CN"/>
              <a:t>XA</a:t>
            </a:r>
            <a:r>
              <a:rPr lang="zh-CN" altLang="en-US"/>
              <a:t>模式最大的区别是什么？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XA</a:t>
            </a:r>
            <a:r>
              <a:rPr lang="zh-CN" altLang="en-US" sz="1600"/>
              <a:t>模式一阶段不提交事务，锁定资源；</a:t>
            </a:r>
            <a:r>
              <a:rPr lang="en-US" altLang="zh-CN" sz="1600"/>
              <a:t>AT</a:t>
            </a:r>
            <a:r>
              <a:rPr lang="zh-CN" altLang="en-US" sz="1600"/>
              <a:t>模式一阶段直接提交，不锁定资源。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XA</a:t>
            </a:r>
            <a:r>
              <a:rPr lang="zh-CN" altLang="en-US" sz="1600"/>
              <a:t>模式依赖数据库机制实现回滚；</a:t>
            </a:r>
            <a:r>
              <a:rPr lang="en-US" altLang="zh-CN" sz="1600"/>
              <a:t>AT</a:t>
            </a:r>
            <a:r>
              <a:rPr lang="zh-CN" altLang="en-US" sz="1600"/>
              <a:t>模式利用数据快照实现数据回滚。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XA</a:t>
            </a:r>
            <a:r>
              <a:rPr lang="zh-CN" altLang="en-US" sz="1600"/>
              <a:t>模式强一致；</a:t>
            </a:r>
            <a:r>
              <a:rPr lang="en-US" altLang="zh-CN" sz="1600"/>
              <a:t>AT</a:t>
            </a:r>
            <a:r>
              <a:rPr lang="zh-CN" altLang="en-US" sz="1600"/>
              <a:t>模式最终一致</a:t>
            </a:r>
            <a:endParaRPr lang="en-US" altLang="zh-CN" sz="1600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4610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7AA47-BB12-8992-34D5-CFAD29A81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433BCC63-7248-D62E-EA39-DC2E09E7D3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AT</a:t>
            </a: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模式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59A9D84-3F81-A4BE-F8C6-025A87E948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677207"/>
          </a:xfrm>
        </p:spPr>
        <p:txBody>
          <a:bodyPr/>
          <a:lstStyle/>
          <a:p>
            <a:r>
              <a:rPr lang="en-US" altLang="zh-CN"/>
              <a:t>Seata</a:t>
            </a:r>
            <a:r>
              <a:rPr lang="zh-CN" altLang="en-US"/>
              <a:t>主推的是</a:t>
            </a:r>
            <a:r>
              <a:rPr lang="en-US" altLang="zh-CN"/>
              <a:t>AT</a:t>
            </a:r>
            <a:r>
              <a:rPr lang="zh-CN" altLang="en-US"/>
              <a:t>模式，</a:t>
            </a:r>
            <a:r>
              <a:rPr lang="en-US" altLang="zh-CN"/>
              <a:t>AT</a:t>
            </a:r>
            <a:r>
              <a:rPr lang="zh-CN" altLang="en-US"/>
              <a:t>模式同样是分阶段提交的事务模型，不过缺弥补了</a:t>
            </a:r>
            <a:r>
              <a:rPr lang="en-US" altLang="zh-CN"/>
              <a:t>XA</a:t>
            </a:r>
            <a:r>
              <a:rPr lang="zh-CN" altLang="en-US"/>
              <a:t>模型中资源锁定周期过长的缺陷。</a:t>
            </a:r>
            <a:endParaRPr lang="en-US" altLang="zh-CN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29FD289B-490E-DD4B-2A72-AE0F35167594}"/>
              </a:ext>
            </a:extLst>
          </p:cNvPr>
          <p:cNvSpPr txBox="1">
            <a:spLocks/>
          </p:cNvSpPr>
          <p:nvPr/>
        </p:nvSpPr>
        <p:spPr>
          <a:xfrm>
            <a:off x="722356" y="2064863"/>
            <a:ext cx="3597833" cy="361598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阶段一</a:t>
            </a:r>
            <a:r>
              <a:rPr lang="en-US" altLang="zh-CN"/>
              <a:t>RM</a:t>
            </a:r>
            <a:r>
              <a:rPr lang="zh-CN" altLang="en-US"/>
              <a:t>的工作：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注册分支事务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AD2A26"/>
                </a:solidFill>
              </a:rPr>
              <a:t>记录</a:t>
            </a:r>
            <a:r>
              <a:rPr lang="en-US" altLang="zh-CN" sz="1400">
                <a:solidFill>
                  <a:srgbClr val="AD2A26"/>
                </a:solidFill>
              </a:rPr>
              <a:t>undo-log</a:t>
            </a:r>
            <a:r>
              <a:rPr lang="zh-CN" altLang="en-US" sz="1400">
                <a:solidFill>
                  <a:srgbClr val="AD2A26"/>
                </a:solidFill>
              </a:rPr>
              <a:t>（数据快照）</a:t>
            </a:r>
            <a:endParaRPr lang="en-US" altLang="zh-CN" sz="1400">
              <a:solidFill>
                <a:srgbClr val="AD2A2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执行业务</a:t>
            </a:r>
            <a:r>
              <a:rPr lang="en-US" altLang="zh-CN" sz="1400"/>
              <a:t>sql</a:t>
            </a:r>
            <a:r>
              <a:rPr lang="zh-CN" altLang="en-US" sz="1400"/>
              <a:t>并</a:t>
            </a:r>
            <a:r>
              <a:rPr lang="zh-CN" altLang="en-US" sz="1400">
                <a:solidFill>
                  <a:srgbClr val="AD2A26"/>
                </a:solidFill>
              </a:rPr>
              <a:t>提交</a:t>
            </a:r>
            <a:endParaRPr lang="en-US" altLang="zh-CN" sz="1400">
              <a:solidFill>
                <a:srgbClr val="AD2A2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报告事务状态</a:t>
            </a:r>
            <a:endParaRPr lang="en-US" altLang="zh-CN" sz="1400"/>
          </a:p>
          <a:p>
            <a:r>
              <a:rPr lang="zh-CN" altLang="en-US" sz="1400"/>
              <a:t>阶段二提交时</a:t>
            </a:r>
            <a:r>
              <a:rPr lang="en-US" altLang="zh-CN" sz="1400"/>
              <a:t>RM</a:t>
            </a:r>
            <a:r>
              <a:rPr lang="zh-CN" altLang="en-US" sz="1400"/>
              <a:t>的工作：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删除</a:t>
            </a:r>
            <a:r>
              <a:rPr lang="en-US" altLang="zh-CN" sz="1400"/>
              <a:t>undo-log</a:t>
            </a:r>
            <a:r>
              <a:rPr lang="zh-CN" altLang="en-US" sz="1400"/>
              <a:t>即可</a:t>
            </a:r>
            <a:endParaRPr lang="en-US" altLang="zh-CN" sz="1400"/>
          </a:p>
          <a:p>
            <a:r>
              <a:rPr lang="zh-CN" altLang="en-US" sz="1400"/>
              <a:t>阶段二回滚时</a:t>
            </a:r>
            <a:r>
              <a:rPr lang="en-US" altLang="zh-CN" sz="1400"/>
              <a:t>RM</a:t>
            </a:r>
            <a:r>
              <a:rPr lang="zh-CN" altLang="en-US" sz="1400"/>
              <a:t>的工作：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根据</a:t>
            </a:r>
            <a:r>
              <a:rPr lang="en-US" altLang="zh-CN" sz="1400"/>
              <a:t>undo-log</a:t>
            </a:r>
            <a:r>
              <a:rPr lang="zh-CN" altLang="en-US" sz="1400"/>
              <a:t>恢复数据到更新前</a:t>
            </a:r>
            <a:endParaRPr lang="en-US" altLang="zh-CN" sz="14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A69E10B-D7D9-08AE-69D4-CC276B6FD6F2}"/>
              </a:ext>
            </a:extLst>
          </p:cNvPr>
          <p:cNvGrpSpPr/>
          <p:nvPr/>
        </p:nvGrpSpPr>
        <p:grpSpPr>
          <a:xfrm>
            <a:off x="4071870" y="2730764"/>
            <a:ext cx="4067187" cy="3227744"/>
            <a:chOff x="1769733" y="2807206"/>
            <a:chExt cx="4067187" cy="322774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EAAD2ED-E823-DE18-606A-7AD40C313EFC}"/>
                </a:ext>
              </a:extLst>
            </p:cNvPr>
            <p:cNvSpPr/>
            <p:nvPr/>
          </p:nvSpPr>
          <p:spPr>
            <a:xfrm>
              <a:off x="1957892" y="2807206"/>
              <a:ext cx="3879028" cy="321868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9BC880B-A1DA-B11A-588D-FF1E20EC4665}"/>
                </a:ext>
              </a:extLst>
            </p:cNvPr>
            <p:cNvSpPr/>
            <p:nvPr/>
          </p:nvSpPr>
          <p:spPr>
            <a:xfrm>
              <a:off x="1769733" y="2816263"/>
              <a:ext cx="670560" cy="3218687"/>
            </a:xfrm>
            <a:prstGeom prst="rect">
              <a:avLst/>
            </a:prstGeom>
            <a:solidFill>
              <a:srgbClr val="AD2A26"/>
            </a:solidFill>
            <a:ln w="28575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TM</a:t>
              </a:r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A18B621-1043-3F54-2C28-7044787ACDF0}"/>
              </a:ext>
            </a:extLst>
          </p:cNvPr>
          <p:cNvGrpSpPr/>
          <p:nvPr/>
        </p:nvGrpSpPr>
        <p:grpSpPr>
          <a:xfrm>
            <a:off x="5902247" y="2897413"/>
            <a:ext cx="1901642" cy="1347898"/>
            <a:chOff x="3600110" y="2967099"/>
            <a:chExt cx="1901642" cy="13478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28EF573-9530-171A-7524-264712BE0303}"/>
                </a:ext>
              </a:extLst>
            </p:cNvPr>
            <p:cNvSpPr/>
            <p:nvPr/>
          </p:nvSpPr>
          <p:spPr>
            <a:xfrm>
              <a:off x="3600110" y="2967099"/>
              <a:ext cx="1671585" cy="1347898"/>
            </a:xfrm>
            <a:prstGeom prst="rect">
              <a:avLst/>
            </a:prstGeom>
            <a:noFill/>
            <a:ln w="12700"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>
                <a:solidFill>
                  <a:srgbClr val="4C5252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AC30C30-6D84-D6F0-8FFD-3ED87DD82EAF}"/>
                </a:ext>
              </a:extLst>
            </p:cNvPr>
            <p:cNvSpPr/>
            <p:nvPr/>
          </p:nvSpPr>
          <p:spPr>
            <a:xfrm>
              <a:off x="5041638" y="2967099"/>
              <a:ext cx="460114" cy="1347898"/>
            </a:xfrm>
            <a:prstGeom prst="rect">
              <a:avLst/>
            </a:prstGeom>
            <a:solidFill>
              <a:srgbClr val="AD2A26"/>
            </a:solidFill>
            <a:ln w="12700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RM</a:t>
              </a:r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8A43298-7FBA-FEE1-F814-81C61599442C}"/>
              </a:ext>
            </a:extLst>
          </p:cNvPr>
          <p:cNvGrpSpPr/>
          <p:nvPr/>
        </p:nvGrpSpPr>
        <p:grpSpPr>
          <a:xfrm>
            <a:off x="5909103" y="4434907"/>
            <a:ext cx="1894786" cy="1347554"/>
            <a:chOff x="3606966" y="4504593"/>
            <a:chExt cx="1894786" cy="134755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B73E9AD-7862-374F-4C2E-0D0C10240789}"/>
                </a:ext>
              </a:extLst>
            </p:cNvPr>
            <p:cNvSpPr/>
            <p:nvPr/>
          </p:nvSpPr>
          <p:spPr>
            <a:xfrm>
              <a:off x="3606966" y="4504593"/>
              <a:ext cx="1664729" cy="1347554"/>
            </a:xfrm>
            <a:prstGeom prst="rect">
              <a:avLst/>
            </a:prstGeom>
            <a:noFill/>
            <a:ln w="12700"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>
                <a:solidFill>
                  <a:srgbClr val="4C5252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E49E180-27C3-4DBC-3B51-3BEE6A06F013}"/>
                </a:ext>
              </a:extLst>
            </p:cNvPr>
            <p:cNvSpPr/>
            <p:nvPr/>
          </p:nvSpPr>
          <p:spPr>
            <a:xfrm>
              <a:off x="5041638" y="4504593"/>
              <a:ext cx="460114" cy="1347554"/>
            </a:xfrm>
            <a:prstGeom prst="rect">
              <a:avLst/>
            </a:prstGeom>
            <a:solidFill>
              <a:srgbClr val="AD2A26"/>
            </a:solidFill>
            <a:ln w="12700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RM</a:t>
              </a:r>
              <a:endParaRPr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5AACBD0C-19BD-B9E5-4ECC-E29CFF3E0C83}"/>
              </a:ext>
            </a:extLst>
          </p:cNvPr>
          <p:cNvSpPr/>
          <p:nvPr/>
        </p:nvSpPr>
        <p:spPr>
          <a:xfrm>
            <a:off x="10243739" y="2737520"/>
            <a:ext cx="670560" cy="3218686"/>
          </a:xfrm>
          <a:prstGeom prst="rect">
            <a:avLst/>
          </a:prstGeom>
          <a:solidFill>
            <a:srgbClr val="AD2A26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TC</a:t>
            </a:r>
            <a:endParaRPr lang="zh-CN" altLang="en-US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0A6B2095-2170-B976-27F8-7339DC6C8DA9}"/>
              </a:ext>
            </a:extLst>
          </p:cNvPr>
          <p:cNvCxnSpPr>
            <a:cxnSpLocks/>
            <a:stCxn id="5" idx="0"/>
            <a:endCxn id="13" idx="0"/>
          </p:cNvCxnSpPr>
          <p:nvPr/>
        </p:nvCxnSpPr>
        <p:spPr>
          <a:xfrm rot="5400000" flipH="1" flipV="1">
            <a:off x="7491934" y="-347263"/>
            <a:ext cx="2301" cy="6171869"/>
          </a:xfrm>
          <a:prstGeom prst="bentConnector3">
            <a:avLst>
              <a:gd name="adj1" fmla="val 100348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E34E569E-137E-B472-D07C-B6620E736436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5400000" flipH="1" flipV="1">
            <a:off x="7491933" y="2871422"/>
            <a:ext cx="2302" cy="6171869"/>
          </a:xfrm>
          <a:prstGeom prst="bentConnector3">
            <a:avLst>
              <a:gd name="adj1" fmla="val -9930495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E392566-65A6-9934-07F4-3B234AA41A87}"/>
              </a:ext>
            </a:extLst>
          </p:cNvPr>
          <p:cNvSpPr txBox="1"/>
          <p:nvPr/>
        </p:nvSpPr>
        <p:spPr>
          <a:xfrm>
            <a:off x="6663140" y="2293643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1.1.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开启全局事务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51B827B-B6C6-457C-B7ED-38E0A38C5639}"/>
              </a:ext>
            </a:extLst>
          </p:cNvPr>
          <p:cNvSpPr txBox="1"/>
          <p:nvPr/>
        </p:nvSpPr>
        <p:spPr>
          <a:xfrm>
            <a:off x="6663140" y="6220203"/>
            <a:ext cx="2253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</a:rPr>
              <a:t>2.1.</a:t>
            </a:r>
            <a:r>
              <a:rPr lang="zh-CN" altLang="en-US" sz="1100">
                <a:solidFill>
                  <a:srgbClr val="0070C0"/>
                </a:solidFill>
              </a:rPr>
              <a:t>提交、回滚全局事务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3FBC729-C042-1786-0F80-11ED06CE9825}"/>
              </a:ext>
            </a:extLst>
          </p:cNvPr>
          <p:cNvCxnSpPr>
            <a:cxnSpLocks/>
          </p:cNvCxnSpPr>
          <p:nvPr/>
        </p:nvCxnSpPr>
        <p:spPr>
          <a:xfrm>
            <a:off x="4742430" y="2919723"/>
            <a:ext cx="1159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8CAF593-7BD4-7474-3154-B69930590FAD}"/>
              </a:ext>
            </a:extLst>
          </p:cNvPr>
          <p:cNvSpPr txBox="1"/>
          <p:nvPr/>
        </p:nvSpPr>
        <p:spPr>
          <a:xfrm>
            <a:off x="4818041" y="2952045"/>
            <a:ext cx="101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1.2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调用分支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5345E7A-635C-396F-644D-AB83C81556C8}"/>
              </a:ext>
            </a:extLst>
          </p:cNvPr>
          <p:cNvCxnSpPr>
            <a:cxnSpLocks/>
          </p:cNvCxnSpPr>
          <p:nvPr/>
        </p:nvCxnSpPr>
        <p:spPr>
          <a:xfrm>
            <a:off x="4751246" y="4488576"/>
            <a:ext cx="11578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B6B4E97-52DA-4C96-8F0C-4D590DA21A1E}"/>
              </a:ext>
            </a:extLst>
          </p:cNvPr>
          <p:cNvSpPr txBox="1"/>
          <p:nvPr/>
        </p:nvSpPr>
        <p:spPr>
          <a:xfrm>
            <a:off x="4826423" y="4471869"/>
            <a:ext cx="101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1.2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调用分支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D85CF55-1DEB-D36D-449E-C538A5BD26D0}"/>
              </a:ext>
            </a:extLst>
          </p:cNvPr>
          <p:cNvSpPr/>
          <p:nvPr/>
        </p:nvSpPr>
        <p:spPr>
          <a:xfrm>
            <a:off x="5905818" y="3198223"/>
            <a:ext cx="1429141" cy="190763"/>
          </a:xfrm>
          <a:prstGeom prst="rect">
            <a:avLst/>
          </a:prstGeom>
          <a:solidFill>
            <a:srgbClr val="4C525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1.4.</a:t>
            </a:r>
            <a:r>
              <a:rPr lang="zh-CN" altLang="en-US" sz="1100"/>
              <a:t>执行</a:t>
            </a:r>
            <a:r>
              <a:rPr lang="en-US" altLang="zh-CN" sz="1100"/>
              <a:t>sql</a:t>
            </a:r>
            <a:r>
              <a:rPr lang="zh-CN" altLang="en-US" sz="1100"/>
              <a:t>并</a:t>
            </a:r>
            <a:r>
              <a:rPr lang="zh-CN" altLang="en-US" sz="1100">
                <a:solidFill>
                  <a:schemeClr val="bg1"/>
                </a:solidFill>
                <a:highlight>
                  <a:srgbClr val="AD2A26"/>
                </a:highlight>
              </a:rPr>
              <a:t>提交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D2DDB54-80E7-0030-6397-883822283D4B}"/>
              </a:ext>
            </a:extLst>
          </p:cNvPr>
          <p:cNvCxnSpPr>
            <a:cxnSpLocks/>
          </p:cNvCxnSpPr>
          <p:nvPr/>
        </p:nvCxnSpPr>
        <p:spPr>
          <a:xfrm>
            <a:off x="7803889" y="3072770"/>
            <a:ext cx="2436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8CB5E2C-EFA9-232F-7061-9373177ED072}"/>
              </a:ext>
            </a:extLst>
          </p:cNvPr>
          <p:cNvSpPr txBox="1"/>
          <p:nvPr/>
        </p:nvSpPr>
        <p:spPr>
          <a:xfrm>
            <a:off x="8424699" y="2864389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1.3.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注册分支事务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99A50D7-E0D5-9F4B-3AB7-9CC91653E7BA}"/>
              </a:ext>
            </a:extLst>
          </p:cNvPr>
          <p:cNvCxnSpPr>
            <a:cxnSpLocks/>
          </p:cNvCxnSpPr>
          <p:nvPr/>
        </p:nvCxnSpPr>
        <p:spPr>
          <a:xfrm flipV="1">
            <a:off x="7803889" y="3468708"/>
            <a:ext cx="2436054" cy="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DB30151-8A81-C9DE-F095-4B2BA5C1174A}"/>
              </a:ext>
            </a:extLst>
          </p:cNvPr>
          <p:cNvSpPr txBox="1"/>
          <p:nvPr/>
        </p:nvSpPr>
        <p:spPr>
          <a:xfrm>
            <a:off x="8441093" y="3207098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1.5.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报告事务状态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082EBFF-1B74-FCB0-AA8B-10C98D2516EE}"/>
              </a:ext>
            </a:extLst>
          </p:cNvPr>
          <p:cNvCxnSpPr>
            <a:cxnSpLocks/>
          </p:cNvCxnSpPr>
          <p:nvPr/>
        </p:nvCxnSpPr>
        <p:spPr>
          <a:xfrm>
            <a:off x="7797015" y="4634329"/>
            <a:ext cx="2442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140FBA7-DAF5-B2BC-489C-7966ADF8D68B}"/>
              </a:ext>
            </a:extLst>
          </p:cNvPr>
          <p:cNvSpPr txBox="1"/>
          <p:nvPr/>
        </p:nvSpPr>
        <p:spPr>
          <a:xfrm>
            <a:off x="8407067" y="4425948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1.3.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注册分支事务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43E602F-3156-8B25-6492-1624FCB750F7}"/>
              </a:ext>
            </a:extLst>
          </p:cNvPr>
          <p:cNvCxnSpPr>
            <a:cxnSpLocks/>
          </p:cNvCxnSpPr>
          <p:nvPr/>
        </p:nvCxnSpPr>
        <p:spPr>
          <a:xfrm flipV="1">
            <a:off x="7803889" y="5007083"/>
            <a:ext cx="24360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0367545-8DBE-0BDB-ECA2-44BD52D820FD}"/>
              </a:ext>
            </a:extLst>
          </p:cNvPr>
          <p:cNvSpPr txBox="1"/>
          <p:nvPr/>
        </p:nvSpPr>
        <p:spPr>
          <a:xfrm>
            <a:off x="8423461" y="4747141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1.5.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报告事务状态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5492143-5E5F-F163-9698-D80D46A9110F}"/>
              </a:ext>
            </a:extLst>
          </p:cNvPr>
          <p:cNvSpPr/>
          <p:nvPr/>
        </p:nvSpPr>
        <p:spPr>
          <a:xfrm>
            <a:off x="5909103" y="4706822"/>
            <a:ext cx="1425856" cy="201596"/>
          </a:xfrm>
          <a:prstGeom prst="rect">
            <a:avLst/>
          </a:prstGeom>
          <a:solidFill>
            <a:srgbClr val="4C525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1.4.</a:t>
            </a:r>
            <a:r>
              <a:rPr lang="zh-CN" altLang="en-US" sz="1100"/>
              <a:t>执行</a:t>
            </a:r>
            <a:r>
              <a:rPr lang="en-US" altLang="zh-CN" sz="1100"/>
              <a:t>sql</a:t>
            </a:r>
            <a:r>
              <a:rPr lang="zh-CN" altLang="en-US" sz="1100"/>
              <a:t>并</a:t>
            </a:r>
            <a:r>
              <a:rPr lang="zh-CN" altLang="en-US" sz="1100">
                <a:highlight>
                  <a:srgbClr val="AD2A26"/>
                </a:highlight>
              </a:rPr>
              <a:t>提交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6CC194F-9A1E-7680-E827-281DFF635C5B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7334959" y="3872856"/>
            <a:ext cx="2904984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4DF5439-BEC1-4AEF-55B5-F7931683B752}"/>
              </a:ext>
            </a:extLst>
          </p:cNvPr>
          <p:cNvSpPr txBox="1"/>
          <p:nvPr/>
        </p:nvSpPr>
        <p:spPr>
          <a:xfrm>
            <a:off x="8448753" y="3678999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</a:rPr>
              <a:t>2.3.</a:t>
            </a:r>
            <a:r>
              <a:rPr lang="zh-CN" altLang="en-US" sz="1100">
                <a:solidFill>
                  <a:srgbClr val="0070C0"/>
                </a:solidFill>
              </a:rPr>
              <a:t>提交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9E8A2063-A55A-1C53-CBCB-60B35012A3AE}"/>
              </a:ext>
            </a:extLst>
          </p:cNvPr>
          <p:cNvCxnSpPr>
            <a:cxnSpLocks/>
          </p:cNvCxnSpPr>
          <p:nvPr/>
        </p:nvCxnSpPr>
        <p:spPr>
          <a:xfrm flipV="1">
            <a:off x="10918095" y="4412127"/>
            <a:ext cx="12700" cy="1537322"/>
          </a:xfrm>
          <a:prstGeom prst="bentConnector3">
            <a:avLst>
              <a:gd name="adj1" fmla="val 2562362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BB0234D-3D82-F3EF-8639-9FDC0FEC5BC0}"/>
              </a:ext>
            </a:extLst>
          </p:cNvPr>
          <p:cNvSpPr txBox="1"/>
          <p:nvPr/>
        </p:nvSpPr>
        <p:spPr>
          <a:xfrm>
            <a:off x="11268562" y="4830089"/>
            <a:ext cx="5580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</a:rPr>
              <a:t>2.2.</a:t>
            </a:r>
            <a:r>
              <a:rPr lang="zh-CN" altLang="en-US" sz="1100">
                <a:solidFill>
                  <a:srgbClr val="0070C0"/>
                </a:solidFill>
              </a:rPr>
              <a:t>检查分支事务状态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  <p:sp>
        <p:nvSpPr>
          <p:cNvPr id="37" name="圆柱体 36">
            <a:extLst>
              <a:ext uri="{FF2B5EF4-FFF2-40B4-BE49-F238E27FC236}">
                <a16:creationId xmlns:a16="http://schemas.microsoft.com/office/drawing/2014/main" id="{D263885A-E1C6-5F2C-9583-6913918293F3}"/>
              </a:ext>
            </a:extLst>
          </p:cNvPr>
          <p:cNvSpPr/>
          <p:nvPr/>
        </p:nvSpPr>
        <p:spPr>
          <a:xfrm>
            <a:off x="4961250" y="3370916"/>
            <a:ext cx="703295" cy="518029"/>
          </a:xfrm>
          <a:prstGeom prst="can">
            <a:avLst/>
          </a:prstGeom>
          <a:solidFill>
            <a:srgbClr val="4C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undo</a:t>
            </a:r>
          </a:p>
          <a:p>
            <a:pPr algn="ctr"/>
            <a:r>
              <a:rPr lang="en-US" altLang="zh-CN" sz="1200"/>
              <a:t>log</a:t>
            </a:r>
            <a:endParaRPr lang="zh-CN" altLang="en-US" sz="1200"/>
          </a:p>
        </p:txBody>
      </p:sp>
      <p:sp>
        <p:nvSpPr>
          <p:cNvPr id="38" name="圆柱体 37">
            <a:extLst>
              <a:ext uri="{FF2B5EF4-FFF2-40B4-BE49-F238E27FC236}">
                <a16:creationId xmlns:a16="http://schemas.microsoft.com/office/drawing/2014/main" id="{2A78E608-E666-2122-52B2-54F3CAA1BD7A}"/>
              </a:ext>
            </a:extLst>
          </p:cNvPr>
          <p:cNvSpPr/>
          <p:nvPr/>
        </p:nvSpPr>
        <p:spPr>
          <a:xfrm>
            <a:off x="4970691" y="4869105"/>
            <a:ext cx="703295" cy="518029"/>
          </a:xfrm>
          <a:prstGeom prst="can">
            <a:avLst/>
          </a:prstGeom>
          <a:solidFill>
            <a:srgbClr val="4C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undo</a:t>
            </a:r>
          </a:p>
          <a:p>
            <a:pPr algn="ctr"/>
            <a:r>
              <a:rPr lang="en-US" altLang="zh-CN" sz="1200"/>
              <a:t>log</a:t>
            </a:r>
            <a:endParaRPr lang="zh-CN" altLang="en-US" sz="120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7BCD1C7-FEAE-4ABC-F48F-D4BA52696C0E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7334959" y="4125845"/>
            <a:ext cx="290498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CE5EA08-1F3A-7A8F-051F-B4515A50369A}"/>
              </a:ext>
            </a:extLst>
          </p:cNvPr>
          <p:cNvSpPr txBox="1"/>
          <p:nvPr/>
        </p:nvSpPr>
        <p:spPr>
          <a:xfrm>
            <a:off x="8448753" y="3932539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accent6">
                    <a:lumMod val="75000"/>
                  </a:schemeClr>
                </a:solidFill>
              </a:rPr>
              <a:t>2.3.</a:t>
            </a:r>
            <a:r>
              <a:rPr lang="zh-CN" altLang="en-US" sz="1100">
                <a:solidFill>
                  <a:schemeClr val="accent6">
                    <a:lumMod val="75000"/>
                  </a:schemeClr>
                </a:solidFill>
              </a:rPr>
              <a:t>回滚</a:t>
            </a:r>
            <a:endParaRPr lang="zh-CN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59CCB0D-D7B7-7D71-6A0D-820CBD358E5F}"/>
              </a:ext>
            </a:extLst>
          </p:cNvPr>
          <p:cNvSpPr/>
          <p:nvPr/>
        </p:nvSpPr>
        <p:spPr>
          <a:xfrm>
            <a:off x="5914832" y="3770850"/>
            <a:ext cx="1420127" cy="20401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2.4.</a:t>
            </a:r>
            <a:r>
              <a:rPr lang="zh-CN" altLang="en-US" sz="1100"/>
              <a:t>删除</a:t>
            </a:r>
            <a:r>
              <a:rPr lang="en-US" altLang="zh-CN" sz="1100"/>
              <a:t>log</a:t>
            </a:r>
            <a:endParaRPr lang="zh-CN" altLang="en-US" sz="11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0CE2E04-217D-F53D-C56B-B088E59C9F8C}"/>
              </a:ext>
            </a:extLst>
          </p:cNvPr>
          <p:cNvSpPr/>
          <p:nvPr/>
        </p:nvSpPr>
        <p:spPr>
          <a:xfrm>
            <a:off x="5914832" y="4023839"/>
            <a:ext cx="1420127" cy="2040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2.4.</a:t>
            </a:r>
            <a:r>
              <a:rPr lang="zh-CN" altLang="en-US" sz="1100"/>
              <a:t>恢复</a:t>
            </a:r>
            <a:r>
              <a:rPr lang="en-US" altLang="zh-CN" sz="1100"/>
              <a:t>log</a:t>
            </a:r>
            <a:r>
              <a:rPr lang="zh-CN" altLang="en-US" sz="1100"/>
              <a:t>数据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9849580F-86A0-07F3-3FFA-DE434F8827FC}"/>
              </a:ext>
            </a:extLst>
          </p:cNvPr>
          <p:cNvCxnSpPr>
            <a:cxnSpLocks/>
            <a:stCxn id="42" idx="1"/>
            <a:endCxn id="37" idx="2"/>
          </p:cNvCxnSpPr>
          <p:nvPr/>
        </p:nvCxnSpPr>
        <p:spPr>
          <a:xfrm rot="10800000">
            <a:off x="4961250" y="3629931"/>
            <a:ext cx="953582" cy="495914"/>
          </a:xfrm>
          <a:prstGeom prst="bentConnector3">
            <a:avLst>
              <a:gd name="adj1" fmla="val 114384"/>
            </a:avLst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054F3EC0-203C-475A-B98D-A4E7C6E05BF5}"/>
              </a:ext>
            </a:extLst>
          </p:cNvPr>
          <p:cNvCxnSpPr>
            <a:cxnSpLocks/>
            <a:stCxn id="41" idx="1"/>
            <a:endCxn id="37" idx="3"/>
          </p:cNvCxnSpPr>
          <p:nvPr/>
        </p:nvCxnSpPr>
        <p:spPr>
          <a:xfrm rot="10800000" flipV="1">
            <a:off x="5312898" y="3872855"/>
            <a:ext cx="601934" cy="16089"/>
          </a:xfrm>
          <a:prstGeom prst="bentConnector4">
            <a:avLst>
              <a:gd name="adj1" fmla="val 20790"/>
              <a:gd name="adj2" fmla="val 1076046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149C7B4C-B108-5677-EF67-B523703B9E26}"/>
              </a:ext>
            </a:extLst>
          </p:cNvPr>
          <p:cNvSpPr/>
          <p:nvPr/>
        </p:nvSpPr>
        <p:spPr>
          <a:xfrm>
            <a:off x="5914832" y="5263652"/>
            <a:ext cx="1420127" cy="20401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2.4.</a:t>
            </a:r>
            <a:r>
              <a:rPr lang="zh-CN" altLang="en-US" sz="1100"/>
              <a:t>删除</a:t>
            </a:r>
            <a:r>
              <a:rPr lang="en-US" altLang="zh-CN" sz="1100"/>
              <a:t>log</a:t>
            </a:r>
            <a:endParaRPr lang="zh-CN" altLang="en-US" sz="11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9C6A463-9E43-564F-B76F-FDF40EB4BFCC}"/>
              </a:ext>
            </a:extLst>
          </p:cNvPr>
          <p:cNvSpPr/>
          <p:nvPr/>
        </p:nvSpPr>
        <p:spPr>
          <a:xfrm>
            <a:off x="5914832" y="5516641"/>
            <a:ext cx="1420127" cy="2040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2.4.</a:t>
            </a:r>
            <a:r>
              <a:rPr lang="zh-CN" altLang="en-US" sz="1100"/>
              <a:t>恢复</a:t>
            </a:r>
            <a:r>
              <a:rPr lang="en-US" altLang="zh-CN" sz="1100"/>
              <a:t>log</a:t>
            </a:r>
            <a:r>
              <a:rPr lang="zh-CN" altLang="en-US" sz="1100"/>
              <a:t>数据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BB2AB8D5-6F2B-8982-33B9-97369C543B67}"/>
              </a:ext>
            </a:extLst>
          </p:cNvPr>
          <p:cNvCxnSpPr>
            <a:cxnSpLocks/>
            <a:stCxn id="46" idx="1"/>
            <a:endCxn id="38" idx="2"/>
          </p:cNvCxnSpPr>
          <p:nvPr/>
        </p:nvCxnSpPr>
        <p:spPr>
          <a:xfrm rot="10800000">
            <a:off x="4970692" y="5128121"/>
            <a:ext cx="944141" cy="490527"/>
          </a:xfrm>
          <a:prstGeom prst="bentConnector3">
            <a:avLst>
              <a:gd name="adj1" fmla="val 115603"/>
            </a:avLst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8AC24B6-E30F-3900-94AA-1F0F5CD72F5C}"/>
              </a:ext>
            </a:extLst>
          </p:cNvPr>
          <p:cNvCxnSpPr>
            <a:cxnSpLocks/>
            <a:stCxn id="45" idx="1"/>
            <a:endCxn id="38" idx="3"/>
          </p:cNvCxnSpPr>
          <p:nvPr/>
        </p:nvCxnSpPr>
        <p:spPr>
          <a:xfrm rot="10800000" flipV="1">
            <a:off x="5322340" y="5365658"/>
            <a:ext cx="592493" cy="21476"/>
          </a:xfrm>
          <a:prstGeom prst="bentConnector4">
            <a:avLst>
              <a:gd name="adj1" fmla="val 20325"/>
              <a:gd name="adj2" fmla="val 877095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00A94BA-C9E6-2BEE-6576-3C87C8344607}"/>
              </a:ext>
            </a:extLst>
          </p:cNvPr>
          <p:cNvCxnSpPr>
            <a:cxnSpLocks/>
          </p:cNvCxnSpPr>
          <p:nvPr/>
        </p:nvCxnSpPr>
        <p:spPr>
          <a:xfrm flipH="1">
            <a:off x="7330579" y="5362603"/>
            <a:ext cx="2904984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3257BDBD-C1F3-AEFD-FFE4-998F92DEAD14}"/>
              </a:ext>
            </a:extLst>
          </p:cNvPr>
          <p:cNvSpPr txBox="1"/>
          <p:nvPr/>
        </p:nvSpPr>
        <p:spPr>
          <a:xfrm>
            <a:off x="8444373" y="5168746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</a:rPr>
              <a:t>2.3.</a:t>
            </a:r>
            <a:r>
              <a:rPr lang="zh-CN" altLang="en-US" sz="1100">
                <a:solidFill>
                  <a:srgbClr val="0070C0"/>
                </a:solidFill>
              </a:rPr>
              <a:t>提交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20B965A-3CC6-0307-007A-292629161DA3}"/>
              </a:ext>
            </a:extLst>
          </p:cNvPr>
          <p:cNvCxnSpPr>
            <a:cxnSpLocks/>
          </p:cNvCxnSpPr>
          <p:nvPr/>
        </p:nvCxnSpPr>
        <p:spPr>
          <a:xfrm flipH="1">
            <a:off x="7330579" y="5615592"/>
            <a:ext cx="290498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C571079-67C2-B53A-3713-EB6832E489C9}"/>
              </a:ext>
            </a:extLst>
          </p:cNvPr>
          <p:cNvSpPr txBox="1"/>
          <p:nvPr/>
        </p:nvSpPr>
        <p:spPr>
          <a:xfrm>
            <a:off x="8444373" y="5422286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accent6">
                    <a:lumMod val="75000"/>
                  </a:schemeClr>
                </a:solidFill>
              </a:rPr>
              <a:t>2.3.</a:t>
            </a:r>
            <a:r>
              <a:rPr lang="zh-CN" altLang="en-US" sz="1100">
                <a:solidFill>
                  <a:schemeClr val="accent6">
                    <a:lumMod val="75000"/>
                  </a:schemeClr>
                </a:solidFill>
              </a:rPr>
              <a:t>回滚</a:t>
            </a:r>
            <a:endParaRPr lang="zh-CN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0E2EF34-1915-1D23-2A6E-825AD8618FA3}"/>
              </a:ext>
            </a:extLst>
          </p:cNvPr>
          <p:cNvSpPr txBox="1"/>
          <p:nvPr/>
        </p:nvSpPr>
        <p:spPr>
          <a:xfrm>
            <a:off x="5892171" y="3427429"/>
            <a:ext cx="12490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记录更新前后快照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C16C0BD-1D9A-4405-6F2E-A9A2BBFDB317}"/>
              </a:ext>
            </a:extLst>
          </p:cNvPr>
          <p:cNvSpPr txBox="1"/>
          <p:nvPr/>
        </p:nvSpPr>
        <p:spPr>
          <a:xfrm>
            <a:off x="6011753" y="4921981"/>
            <a:ext cx="12490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记录更新前后快照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6B5E83B-88B8-A981-A435-2FC5BAB0EE3C}"/>
              </a:ext>
            </a:extLst>
          </p:cNvPr>
          <p:cNvCxnSpPr>
            <a:cxnSpLocks/>
            <a:endCxn id="37" idx="4"/>
          </p:cNvCxnSpPr>
          <p:nvPr/>
        </p:nvCxnSpPr>
        <p:spPr>
          <a:xfrm flipH="1">
            <a:off x="5664545" y="3623180"/>
            <a:ext cx="1677325" cy="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C33EEE7-F01B-864B-9614-C6EAEDA7CC9F}"/>
              </a:ext>
            </a:extLst>
          </p:cNvPr>
          <p:cNvCxnSpPr>
            <a:cxnSpLocks/>
            <a:endCxn id="38" idx="4"/>
          </p:cNvCxnSpPr>
          <p:nvPr/>
        </p:nvCxnSpPr>
        <p:spPr>
          <a:xfrm flipH="1">
            <a:off x="5673986" y="5124320"/>
            <a:ext cx="1667884" cy="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18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实现</a:t>
            </a: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AT</a:t>
            </a: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模式</a:t>
            </a:r>
            <a:endParaRPr lang="en-US" altLang="zh-CN" sz="2000">
              <a:solidFill>
                <a:srgbClr val="AD2A2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0D77070-1FF4-F032-DB5F-7CB4D13CB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首先，添加资料中的</a:t>
            </a:r>
            <a:r>
              <a:rPr lang="en-US" altLang="zh-CN"/>
              <a:t>seata-at.sql</a:t>
            </a:r>
            <a:r>
              <a:rPr lang="zh-CN" altLang="en-US"/>
              <a:t>到微服务对应的数据库中：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然后，修改</a:t>
            </a:r>
            <a:r>
              <a:rPr lang="en-US" altLang="zh-CN"/>
              <a:t>application.yml</a:t>
            </a:r>
            <a:r>
              <a:rPr lang="zh-CN" altLang="en-US"/>
              <a:t>文件，将事务模式修改为</a:t>
            </a:r>
            <a:r>
              <a:rPr lang="en-US" altLang="zh-CN"/>
              <a:t>AT</a:t>
            </a:r>
            <a:r>
              <a:rPr lang="zh-CN" altLang="en-US"/>
              <a:t>模式：</a:t>
            </a:r>
            <a:endParaRPr lang="en-US" altLang="zh-CN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89312C2-D253-D918-5EF3-8F8B6EBE931F}"/>
              </a:ext>
            </a:extLst>
          </p:cNvPr>
          <p:cNvGrpSpPr/>
          <p:nvPr/>
        </p:nvGrpSpPr>
        <p:grpSpPr>
          <a:xfrm>
            <a:off x="1165216" y="2091722"/>
            <a:ext cx="8963521" cy="3362589"/>
            <a:chOff x="1351994" y="3028401"/>
            <a:chExt cx="8963521" cy="3362589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116FEC1-03ED-9A19-B3B3-B20BC30766E6}"/>
                </a:ext>
              </a:extLst>
            </p:cNvPr>
            <p:cNvSpPr/>
            <p:nvPr/>
          </p:nvSpPr>
          <p:spPr>
            <a:xfrm>
              <a:off x="1351994" y="3028402"/>
              <a:ext cx="8963521" cy="3362588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D09ECE3-69D6-AC73-D875-ECE5B7DF7A4A}"/>
                </a:ext>
              </a:extLst>
            </p:cNvPr>
            <p:cNvSpPr txBox="1"/>
            <p:nvPr/>
          </p:nvSpPr>
          <p:spPr>
            <a:xfrm>
              <a:off x="1351994" y="3331088"/>
              <a:ext cx="8822845" cy="2957797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CREATE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TABLE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795E26"/>
                  </a:solidFill>
                  <a:effectLst/>
                  <a:latin typeface="Source code pro" panose="020B0509030403020204" pitchFamily="49" charset="0"/>
                </a:rPr>
                <a:t>IF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EXISTS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`undo_log`</a:t>
              </a:r>
              <a:endPara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`branch_id`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  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BIGINT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    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分支事务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id'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`xid`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        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VARCHAR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128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全局事务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id'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`context`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    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VARCHAR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128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'undo_log context,such as serialization'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`rollback_info`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LONGBLOB   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'rollback info'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`log_status`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   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11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     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'0:normal status,1:defense status'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`log_created`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DATETIME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6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 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'create datetime'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`log_modified`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 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DATETIME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6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 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'modify datetime'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UNIQUE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KEY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`ux_undo_log`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(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`xid`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`branch_id`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ENGINE = InnoDB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AUTO_INCREMENT = 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</a:t>
              </a:r>
              <a:endPara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CHARSET = utf8mb4 COMMENT =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'AT transaction mode undo table'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988CA454-3281-AFE9-B724-74B404A5924D}"/>
                </a:ext>
              </a:extLst>
            </p:cNvPr>
            <p:cNvSpPr/>
            <p:nvPr/>
          </p:nvSpPr>
          <p:spPr>
            <a:xfrm>
              <a:off x="1351996" y="3028401"/>
              <a:ext cx="896351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B74CCB2-097D-EE55-3B10-0AA0C61B4917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5B517FB-C587-C610-BC45-014802B1A74C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CE494095-CA87-79C2-5470-6BB239CA0841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9F10C4E9-1B83-5194-F6F7-A0C28BDA9162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F88E1AC-611D-72E8-B0C0-7FD5C30C2265}"/>
              </a:ext>
            </a:extLst>
          </p:cNvPr>
          <p:cNvGrpSpPr/>
          <p:nvPr/>
        </p:nvGrpSpPr>
        <p:grpSpPr>
          <a:xfrm>
            <a:off x="1165216" y="5898665"/>
            <a:ext cx="8410299" cy="764352"/>
            <a:chOff x="1351994" y="3028401"/>
            <a:chExt cx="8963521" cy="764352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CAA6EF3-1AF9-FC0A-C56B-089F5B5E8BDE}"/>
                </a:ext>
              </a:extLst>
            </p:cNvPr>
            <p:cNvSpPr/>
            <p:nvPr/>
          </p:nvSpPr>
          <p:spPr>
            <a:xfrm>
              <a:off x="1351994" y="3028402"/>
              <a:ext cx="8963521" cy="764351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E514685-EFEC-FBE1-A357-8F7EAB5FE3DE}"/>
                </a:ext>
              </a:extLst>
            </p:cNvPr>
            <p:cNvSpPr txBox="1"/>
            <p:nvPr/>
          </p:nvSpPr>
          <p:spPr>
            <a:xfrm>
              <a:off x="1351995" y="3331088"/>
              <a:ext cx="6951368" cy="461665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seata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data-source-proxy-mode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AT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开启数据源代理的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AT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模式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93BD277E-9E0D-9CC3-9CEF-D372871B5A5D}"/>
                </a:ext>
              </a:extLst>
            </p:cNvPr>
            <p:cNvSpPr/>
            <p:nvPr/>
          </p:nvSpPr>
          <p:spPr>
            <a:xfrm>
              <a:off x="1351996" y="3028401"/>
              <a:ext cx="896351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C908651-9EA2-0316-8F34-F001989B94F1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193A9D37-B90B-E435-9779-E0022DED7FE6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DDAE0B9-42F0-9BC3-5F6B-4644A0408989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1164C0A4-71F5-8EA3-EC8F-9885057CD060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993578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079904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雪崩问题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751236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解决方案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750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51953-F0B3-3675-E136-87D1A3EA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雪崩问题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26358-B88D-88BF-BF70-4A76FCD35E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1600"/>
              <a:t>微服务调用链路中的某个服务故障，引起整个链路中的所有微服务都不可用，这就是雪崩。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26BB16E-D648-1578-4742-110BB2198844}"/>
              </a:ext>
            </a:extLst>
          </p:cNvPr>
          <p:cNvSpPr/>
          <p:nvPr/>
        </p:nvSpPr>
        <p:spPr>
          <a:xfrm>
            <a:off x="4968318" y="3846668"/>
            <a:ext cx="1069525" cy="9629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购物车服务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5B01FD7-D3FA-19FC-0D3D-05E1B4F91E10}"/>
              </a:ext>
            </a:extLst>
          </p:cNvPr>
          <p:cNvSpPr/>
          <p:nvPr/>
        </p:nvSpPr>
        <p:spPr>
          <a:xfrm>
            <a:off x="7974151" y="2398325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8A8E7AE-5879-CA40-ED34-E0130EAE418F}"/>
              </a:ext>
            </a:extLst>
          </p:cNvPr>
          <p:cNvSpPr/>
          <p:nvPr/>
        </p:nvSpPr>
        <p:spPr>
          <a:xfrm>
            <a:off x="7974152" y="3844440"/>
            <a:ext cx="1069525" cy="9567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20572A-E810-8406-074D-0E0935FECF13}"/>
              </a:ext>
            </a:extLst>
          </p:cNvPr>
          <p:cNvSpPr/>
          <p:nvPr/>
        </p:nvSpPr>
        <p:spPr>
          <a:xfrm>
            <a:off x="7974150" y="5195378"/>
            <a:ext cx="1069525" cy="9567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商品服务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A278908-72ED-D4BE-1874-20EAAE5052DC}"/>
              </a:ext>
            </a:extLst>
          </p:cNvPr>
          <p:cNvCxnSpPr>
            <a:cxnSpLocks/>
          </p:cNvCxnSpPr>
          <p:nvPr/>
        </p:nvCxnSpPr>
        <p:spPr>
          <a:xfrm>
            <a:off x="4592320" y="4003274"/>
            <a:ext cx="14437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19D367C-3A1F-8ABA-31B7-D61467BB093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036078" y="2879775"/>
            <a:ext cx="1938073" cy="11215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B9C7D7F-F0B8-C8BC-A4D2-2670EE032790}"/>
              </a:ext>
            </a:extLst>
          </p:cNvPr>
          <p:cNvCxnSpPr>
            <a:cxnSpLocks/>
          </p:cNvCxnSpPr>
          <p:nvPr/>
        </p:nvCxnSpPr>
        <p:spPr>
          <a:xfrm>
            <a:off x="4592320" y="4094714"/>
            <a:ext cx="14437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0E4B7E9-D73F-739E-386F-DB5E12A8715E}"/>
              </a:ext>
            </a:extLst>
          </p:cNvPr>
          <p:cNvCxnSpPr>
            <a:cxnSpLocks/>
          </p:cNvCxnSpPr>
          <p:nvPr/>
        </p:nvCxnSpPr>
        <p:spPr>
          <a:xfrm>
            <a:off x="6036078" y="4094479"/>
            <a:ext cx="1959842" cy="13614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DA10F29-ACF0-2ACF-EE68-F9044DE36D5E}"/>
              </a:ext>
            </a:extLst>
          </p:cNvPr>
          <p:cNvSpPr/>
          <p:nvPr/>
        </p:nvSpPr>
        <p:spPr>
          <a:xfrm>
            <a:off x="7974151" y="5200172"/>
            <a:ext cx="1069525" cy="95677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33D155F-DEF2-E4F7-CECF-4EAC085C691A}"/>
              </a:ext>
            </a:extLst>
          </p:cNvPr>
          <p:cNvCxnSpPr>
            <a:cxnSpLocks/>
          </p:cNvCxnSpPr>
          <p:nvPr/>
        </p:nvCxnSpPr>
        <p:spPr>
          <a:xfrm flipV="1">
            <a:off x="4582161" y="4092447"/>
            <a:ext cx="1455627" cy="15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560D23C-077B-E4DD-3892-16919106B83D}"/>
              </a:ext>
            </a:extLst>
          </p:cNvPr>
          <p:cNvCxnSpPr>
            <a:cxnSpLocks/>
          </p:cNvCxnSpPr>
          <p:nvPr/>
        </p:nvCxnSpPr>
        <p:spPr>
          <a:xfrm>
            <a:off x="6022074" y="4082809"/>
            <a:ext cx="1963686" cy="13629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D43CDDF-944F-89A9-884B-4F2BE184DBE7}"/>
              </a:ext>
            </a:extLst>
          </p:cNvPr>
          <p:cNvCxnSpPr>
            <a:cxnSpLocks/>
          </p:cNvCxnSpPr>
          <p:nvPr/>
        </p:nvCxnSpPr>
        <p:spPr>
          <a:xfrm>
            <a:off x="4591261" y="4185913"/>
            <a:ext cx="14448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CEA40AD-8681-5AAB-D108-4A550ECB7E59}"/>
              </a:ext>
            </a:extLst>
          </p:cNvPr>
          <p:cNvCxnSpPr>
            <a:cxnSpLocks/>
          </p:cNvCxnSpPr>
          <p:nvPr/>
        </p:nvCxnSpPr>
        <p:spPr>
          <a:xfrm>
            <a:off x="6036078" y="4179173"/>
            <a:ext cx="1932464" cy="13582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AC7A74E-F684-4694-F1DF-3B9FC98C6E7E}"/>
              </a:ext>
            </a:extLst>
          </p:cNvPr>
          <p:cNvCxnSpPr>
            <a:cxnSpLocks/>
          </p:cNvCxnSpPr>
          <p:nvPr/>
        </p:nvCxnSpPr>
        <p:spPr>
          <a:xfrm>
            <a:off x="4582161" y="4684147"/>
            <a:ext cx="1464078" cy="2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A9F0AEB-04A3-B002-93B7-2B8BA8926936}"/>
              </a:ext>
            </a:extLst>
          </p:cNvPr>
          <p:cNvCxnSpPr>
            <a:cxnSpLocks/>
          </p:cNvCxnSpPr>
          <p:nvPr/>
        </p:nvCxnSpPr>
        <p:spPr>
          <a:xfrm>
            <a:off x="6057458" y="4672522"/>
            <a:ext cx="1925088" cy="13365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D81CC28-3E7E-16FB-2B59-FAE60C3A5AE8}"/>
              </a:ext>
            </a:extLst>
          </p:cNvPr>
          <p:cNvSpPr txBox="1"/>
          <p:nvPr/>
        </p:nvSpPr>
        <p:spPr>
          <a:xfrm>
            <a:off x="4560076" y="4185675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rgbClr val="FF0000"/>
                </a:solidFill>
                <a:latin typeface="+mn-lt"/>
                <a:ea typeface="+mn-ea"/>
              </a:rPr>
              <a:t>...</a:t>
            </a:r>
            <a:endParaRPr lang="zh-CN" altLang="en-US" sz="105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E2090B0-84AE-02CE-0C14-5E2F3A229A26}"/>
              </a:ext>
            </a:extLst>
          </p:cNvPr>
          <p:cNvSpPr/>
          <p:nvPr/>
        </p:nvSpPr>
        <p:spPr>
          <a:xfrm>
            <a:off x="4966553" y="3846668"/>
            <a:ext cx="1069525" cy="95677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DC4CA8-679C-25D7-5DFD-523644C8A26B}"/>
              </a:ext>
            </a:extLst>
          </p:cNvPr>
          <p:cNvSpPr txBox="1"/>
          <p:nvPr/>
        </p:nvSpPr>
        <p:spPr>
          <a:xfrm>
            <a:off x="4567078" y="4317904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rgbClr val="FF0000"/>
                </a:solidFill>
                <a:latin typeface="+mn-lt"/>
                <a:ea typeface="+mn-ea"/>
              </a:rPr>
              <a:t>...</a:t>
            </a:r>
            <a:endParaRPr lang="zh-CN" altLang="en-US" sz="105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932B3A4-1D44-E3D1-3711-14A4035A5E06}"/>
              </a:ext>
            </a:extLst>
          </p:cNvPr>
          <p:cNvSpPr txBox="1"/>
          <p:nvPr/>
        </p:nvSpPr>
        <p:spPr>
          <a:xfrm>
            <a:off x="4854085" y="4953081"/>
            <a:ext cx="13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tomcat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资源耗尽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080C3E6-4B82-1DFB-D99F-81E5BBAC9F38}"/>
              </a:ext>
            </a:extLst>
          </p:cNvPr>
          <p:cNvSpPr/>
          <p:nvPr/>
        </p:nvSpPr>
        <p:spPr>
          <a:xfrm>
            <a:off x="7256959" y="4302650"/>
            <a:ext cx="600889" cy="308282"/>
          </a:xfrm>
          <a:prstGeom prst="roundRect">
            <a:avLst/>
          </a:prstGeom>
          <a:solidFill>
            <a:srgbClr val="FF0000">
              <a:alpha val="39000"/>
            </a:srgbClr>
          </a:solidFill>
          <a:ln>
            <a:solidFill>
              <a:srgbClr val="AD2B26">
                <a:alpha val="58000"/>
              </a:srgb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900">
                <a:solidFill>
                  <a:schemeClr val="accent3">
                    <a:lumMod val="50000"/>
                  </a:schemeClr>
                </a:solidFill>
              </a:rPr>
              <a:t>购物车服务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4F0ABC4-4E6B-2BFA-F8DC-497CA013C375}"/>
              </a:ext>
            </a:extLst>
          </p:cNvPr>
          <p:cNvSpPr/>
          <p:nvPr/>
        </p:nvSpPr>
        <p:spPr>
          <a:xfrm>
            <a:off x="8775986" y="3996601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050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CN" altLang="en-US" sz="105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C01198C-F902-58AE-454E-D1AA96768A38}"/>
              </a:ext>
            </a:extLst>
          </p:cNvPr>
          <p:cNvSpPr/>
          <p:nvPr/>
        </p:nvSpPr>
        <p:spPr>
          <a:xfrm>
            <a:off x="8775986" y="4571135"/>
            <a:ext cx="600889" cy="30632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050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zh-CN" altLang="en-US" sz="105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6499C3B-1F04-9E85-FED4-7F3600B5B6A1}"/>
              </a:ext>
            </a:extLst>
          </p:cNvPr>
          <p:cNvSpPr/>
          <p:nvPr/>
        </p:nvSpPr>
        <p:spPr>
          <a:xfrm>
            <a:off x="8775986" y="5143708"/>
            <a:ext cx="600889" cy="306321"/>
          </a:xfrm>
          <a:prstGeom prst="roundRect">
            <a:avLst/>
          </a:prstGeom>
          <a:solidFill>
            <a:srgbClr val="FF0000">
              <a:alpha val="39000"/>
            </a:srgbClr>
          </a:solidFill>
          <a:ln>
            <a:solidFill>
              <a:srgbClr val="AD2B26">
                <a:alpha val="58000"/>
              </a:srgb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商品服务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3B4204E-D9AA-47C0-9C38-09386C075A59}"/>
              </a:ext>
            </a:extLst>
          </p:cNvPr>
          <p:cNvSpPr/>
          <p:nvPr/>
        </p:nvSpPr>
        <p:spPr>
          <a:xfrm>
            <a:off x="3836113" y="3113785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A5183E9-C870-E651-CBFD-53D3902618C8}"/>
              </a:ext>
            </a:extLst>
          </p:cNvPr>
          <p:cNvSpPr/>
          <p:nvPr/>
        </p:nvSpPr>
        <p:spPr>
          <a:xfrm>
            <a:off x="8775986" y="3422067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EA370DF-FF81-F691-2FE2-C3DDA7666FBD}"/>
              </a:ext>
            </a:extLst>
          </p:cNvPr>
          <p:cNvSpPr/>
          <p:nvPr/>
        </p:nvSpPr>
        <p:spPr>
          <a:xfrm>
            <a:off x="7256959" y="4876340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D9518A8-8FA6-B60F-8952-15230D0A0D40}"/>
              </a:ext>
            </a:extLst>
          </p:cNvPr>
          <p:cNvSpPr/>
          <p:nvPr/>
        </p:nvSpPr>
        <p:spPr>
          <a:xfrm>
            <a:off x="3836112" y="2532906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CEA6834-A1D2-B5FD-53B2-668478E52960}"/>
              </a:ext>
            </a:extLst>
          </p:cNvPr>
          <p:cNvSpPr/>
          <p:nvPr/>
        </p:nvSpPr>
        <p:spPr>
          <a:xfrm>
            <a:off x="5595383" y="2862783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B539C19-1326-B741-C6D1-A0F3A2F21BCD}"/>
              </a:ext>
            </a:extLst>
          </p:cNvPr>
          <p:cNvSpPr/>
          <p:nvPr/>
        </p:nvSpPr>
        <p:spPr>
          <a:xfrm>
            <a:off x="7256959" y="3728960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BF0D30C-51F0-A731-DF7C-46850D344AC8}"/>
              </a:ext>
            </a:extLst>
          </p:cNvPr>
          <p:cNvSpPr/>
          <p:nvPr/>
        </p:nvSpPr>
        <p:spPr>
          <a:xfrm>
            <a:off x="3836113" y="5535891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F955EB8-08E3-B301-5706-36A0BA140C2B}"/>
              </a:ext>
            </a:extLst>
          </p:cNvPr>
          <p:cNvSpPr/>
          <p:nvPr/>
        </p:nvSpPr>
        <p:spPr>
          <a:xfrm>
            <a:off x="5595384" y="3426703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FAD564A2-034D-87C8-9FF6-8EFC190ED676}"/>
              </a:ext>
            </a:extLst>
          </p:cNvPr>
          <p:cNvSpPr/>
          <p:nvPr/>
        </p:nvSpPr>
        <p:spPr>
          <a:xfrm>
            <a:off x="5595384" y="4021328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F06559B6-24AE-C117-6A8D-999FADF497CE}"/>
              </a:ext>
            </a:extLst>
          </p:cNvPr>
          <p:cNvSpPr/>
          <p:nvPr/>
        </p:nvSpPr>
        <p:spPr>
          <a:xfrm>
            <a:off x="5595384" y="4615953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21E7266-9A75-F690-5046-4C7353ECC907}"/>
              </a:ext>
            </a:extLst>
          </p:cNvPr>
          <p:cNvSpPr/>
          <p:nvPr/>
        </p:nvSpPr>
        <p:spPr>
          <a:xfrm>
            <a:off x="5595384" y="5210577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1DA0F9A-3960-1315-0FD2-12F29A1A2187}"/>
              </a:ext>
            </a:extLst>
          </p:cNvPr>
          <p:cNvSpPr/>
          <p:nvPr/>
        </p:nvSpPr>
        <p:spPr>
          <a:xfrm>
            <a:off x="3836114" y="3734985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BCD354CE-A65A-F470-CA0A-B04F39733880}"/>
              </a:ext>
            </a:extLst>
          </p:cNvPr>
          <p:cNvSpPr/>
          <p:nvPr/>
        </p:nvSpPr>
        <p:spPr>
          <a:xfrm>
            <a:off x="3836114" y="4335287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A8323FDE-2463-98D1-BA69-56353ECB8EA1}"/>
              </a:ext>
            </a:extLst>
          </p:cNvPr>
          <p:cNvSpPr/>
          <p:nvPr/>
        </p:nvSpPr>
        <p:spPr>
          <a:xfrm>
            <a:off x="3836114" y="4935589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1A14AF6-85FA-E112-A566-8C201212BA88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7857848" y="4456791"/>
            <a:ext cx="918138" cy="840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8335FDE-9B9C-17DA-F56E-A87D226D615C}"/>
              </a:ext>
            </a:extLst>
          </p:cNvPr>
          <p:cNvCxnSpPr>
            <a:cxnSpLocks/>
            <a:stCxn id="35" idx="3"/>
            <a:endCxn id="59" idx="1"/>
          </p:cNvCxnSpPr>
          <p:nvPr/>
        </p:nvCxnSpPr>
        <p:spPr>
          <a:xfrm>
            <a:off x="6196273" y="4175469"/>
            <a:ext cx="1060685" cy="854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34AF253-D2D6-C357-5875-619E8CBBD294}"/>
              </a:ext>
            </a:extLst>
          </p:cNvPr>
          <p:cNvCxnSpPr>
            <a:cxnSpLocks/>
            <a:stCxn id="34" idx="3"/>
            <a:endCxn id="59" idx="1"/>
          </p:cNvCxnSpPr>
          <p:nvPr/>
        </p:nvCxnSpPr>
        <p:spPr>
          <a:xfrm>
            <a:off x="6196273" y="3580844"/>
            <a:ext cx="1060685" cy="1449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84BBF04-904D-771C-D5D7-0AF67D27926B}"/>
              </a:ext>
            </a:extLst>
          </p:cNvPr>
          <p:cNvCxnSpPr>
            <a:stCxn id="36" idx="3"/>
            <a:endCxn id="23" idx="1"/>
          </p:cNvCxnSpPr>
          <p:nvPr/>
        </p:nvCxnSpPr>
        <p:spPr>
          <a:xfrm flipV="1">
            <a:off x="6196273" y="4456791"/>
            <a:ext cx="1060686" cy="313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F4EA19E-C12A-C83B-01AD-5541D171E073}"/>
              </a:ext>
            </a:extLst>
          </p:cNvPr>
          <p:cNvSpPr/>
          <p:nvPr/>
        </p:nvSpPr>
        <p:spPr>
          <a:xfrm>
            <a:off x="5595384" y="3422067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BB1A32F-D7C9-6634-4CBB-22BEF6F1638C}"/>
              </a:ext>
            </a:extLst>
          </p:cNvPr>
          <p:cNvSpPr/>
          <p:nvPr/>
        </p:nvSpPr>
        <p:spPr>
          <a:xfrm>
            <a:off x="5595384" y="4020442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CE9E394-3AFB-D598-20EB-27D02FE8B436}"/>
              </a:ext>
            </a:extLst>
          </p:cNvPr>
          <p:cNvSpPr/>
          <p:nvPr/>
        </p:nvSpPr>
        <p:spPr>
          <a:xfrm>
            <a:off x="5595384" y="4610932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02EC3AF-8537-B36D-B0E8-A179FC659AEF}"/>
              </a:ext>
            </a:extLst>
          </p:cNvPr>
          <p:cNvCxnSpPr>
            <a:cxnSpLocks/>
            <a:stCxn id="30" idx="3"/>
            <a:endCxn id="45" idx="1"/>
          </p:cNvCxnSpPr>
          <p:nvPr/>
        </p:nvCxnSpPr>
        <p:spPr>
          <a:xfrm>
            <a:off x="4437001" y="2687047"/>
            <a:ext cx="1158383" cy="8884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FCEB0AF-7CD7-38FC-51A7-4D06083C54AA}"/>
              </a:ext>
            </a:extLst>
          </p:cNvPr>
          <p:cNvCxnSpPr>
            <a:cxnSpLocks/>
            <a:stCxn id="27" idx="3"/>
            <a:endCxn id="47" idx="1"/>
          </p:cNvCxnSpPr>
          <p:nvPr/>
        </p:nvCxnSpPr>
        <p:spPr>
          <a:xfrm>
            <a:off x="4437002" y="3267926"/>
            <a:ext cx="1158382" cy="1496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A29FA7B-1085-33FA-4539-6B1AC7BEAE59}"/>
              </a:ext>
            </a:extLst>
          </p:cNvPr>
          <p:cNvCxnSpPr>
            <a:cxnSpLocks/>
            <a:stCxn id="38" idx="3"/>
            <a:endCxn id="61" idx="1"/>
          </p:cNvCxnSpPr>
          <p:nvPr/>
        </p:nvCxnSpPr>
        <p:spPr>
          <a:xfrm flipV="1">
            <a:off x="4437003" y="3016924"/>
            <a:ext cx="1158379" cy="8722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6672B48-B778-F9BE-02EF-29F3582A09A2}"/>
              </a:ext>
            </a:extLst>
          </p:cNvPr>
          <p:cNvCxnSpPr>
            <a:cxnSpLocks/>
            <a:stCxn id="40" idx="3"/>
            <a:endCxn id="46" idx="1"/>
          </p:cNvCxnSpPr>
          <p:nvPr/>
        </p:nvCxnSpPr>
        <p:spPr>
          <a:xfrm flipV="1">
            <a:off x="4437003" y="4173889"/>
            <a:ext cx="1158381" cy="915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B7B7D03-252D-38A5-B639-0D7B82BDEB08}"/>
              </a:ext>
            </a:extLst>
          </p:cNvPr>
          <p:cNvCxnSpPr>
            <a:cxnSpLocks/>
            <a:stCxn id="33" idx="3"/>
            <a:endCxn id="45" idx="1"/>
          </p:cNvCxnSpPr>
          <p:nvPr/>
        </p:nvCxnSpPr>
        <p:spPr>
          <a:xfrm flipV="1">
            <a:off x="4437002" y="3575514"/>
            <a:ext cx="1158382" cy="2114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F1C21BC-22D8-D150-E708-325ED7295E76}"/>
              </a:ext>
            </a:extLst>
          </p:cNvPr>
          <p:cNvSpPr/>
          <p:nvPr/>
        </p:nvSpPr>
        <p:spPr>
          <a:xfrm>
            <a:off x="3832820" y="2531418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42B7B1B9-A11C-7EBB-52AF-FDCB30241BDB}"/>
              </a:ext>
            </a:extLst>
          </p:cNvPr>
          <p:cNvSpPr/>
          <p:nvPr/>
        </p:nvSpPr>
        <p:spPr>
          <a:xfrm>
            <a:off x="3832819" y="3117258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D356B0C9-B523-5253-A489-61A7724A200A}"/>
              </a:ext>
            </a:extLst>
          </p:cNvPr>
          <p:cNvSpPr/>
          <p:nvPr/>
        </p:nvSpPr>
        <p:spPr>
          <a:xfrm>
            <a:off x="3836112" y="3733956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C0AB90EE-CFAA-567A-B21B-C3856E20C1EC}"/>
              </a:ext>
            </a:extLst>
          </p:cNvPr>
          <p:cNvSpPr/>
          <p:nvPr/>
        </p:nvSpPr>
        <p:spPr>
          <a:xfrm>
            <a:off x="3830112" y="4931919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C28F1853-96D1-6F8B-751A-E5A339EED490}"/>
              </a:ext>
            </a:extLst>
          </p:cNvPr>
          <p:cNvSpPr/>
          <p:nvPr/>
        </p:nvSpPr>
        <p:spPr>
          <a:xfrm>
            <a:off x="3836112" y="5523472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A6FC31C-A29D-36D9-D7DA-408560BDCBA1}"/>
              </a:ext>
            </a:extLst>
          </p:cNvPr>
          <p:cNvCxnSpPr>
            <a:cxnSpLocks/>
            <a:stCxn id="29" idx="3"/>
            <a:endCxn id="26" idx="1"/>
          </p:cNvCxnSpPr>
          <p:nvPr/>
        </p:nvCxnSpPr>
        <p:spPr>
          <a:xfrm>
            <a:off x="7857848" y="5030481"/>
            <a:ext cx="918138" cy="266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6A98A254-59EB-B755-1051-79F4B8EB755D}"/>
              </a:ext>
            </a:extLst>
          </p:cNvPr>
          <p:cNvSpPr/>
          <p:nvPr/>
        </p:nvSpPr>
        <p:spPr>
          <a:xfrm>
            <a:off x="7256958" y="4876549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E15676F-3F05-F9B7-C739-21F8C1FBDA23}"/>
              </a:ext>
            </a:extLst>
          </p:cNvPr>
          <p:cNvCxnSpPr>
            <a:cxnSpLocks/>
            <a:stCxn id="31" idx="3"/>
            <a:endCxn id="23" idx="1"/>
          </p:cNvCxnSpPr>
          <p:nvPr/>
        </p:nvCxnSpPr>
        <p:spPr>
          <a:xfrm>
            <a:off x="6196272" y="3016924"/>
            <a:ext cx="1060687" cy="14398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3468474-C779-3F6E-E0E5-2CF8357021D0}"/>
              </a:ext>
            </a:extLst>
          </p:cNvPr>
          <p:cNvSpPr/>
          <p:nvPr/>
        </p:nvSpPr>
        <p:spPr>
          <a:xfrm>
            <a:off x="5595382" y="2863477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DD1D09D-0B74-F35A-D631-2F77656F6781}"/>
              </a:ext>
            </a:extLst>
          </p:cNvPr>
          <p:cNvCxnSpPr>
            <a:cxnSpLocks/>
            <a:stCxn id="37" idx="3"/>
            <a:endCxn id="23" idx="1"/>
          </p:cNvCxnSpPr>
          <p:nvPr/>
        </p:nvCxnSpPr>
        <p:spPr>
          <a:xfrm flipV="1">
            <a:off x="6196273" y="4456791"/>
            <a:ext cx="1060686" cy="907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702666B-3707-89A0-6E0E-181EDC886350}"/>
              </a:ext>
            </a:extLst>
          </p:cNvPr>
          <p:cNvSpPr/>
          <p:nvPr/>
        </p:nvSpPr>
        <p:spPr>
          <a:xfrm>
            <a:off x="5595382" y="5220565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1C757B7-0BA0-1BFD-0566-23591CDA0556}"/>
              </a:ext>
            </a:extLst>
          </p:cNvPr>
          <p:cNvCxnSpPr>
            <a:cxnSpLocks/>
            <a:stCxn id="39" idx="3"/>
            <a:endCxn id="63" idx="1"/>
          </p:cNvCxnSpPr>
          <p:nvPr/>
        </p:nvCxnSpPr>
        <p:spPr>
          <a:xfrm>
            <a:off x="4437003" y="4489428"/>
            <a:ext cx="1158379" cy="8845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7DF7F63-D7D8-E97E-4898-2C1B4560EAE6}"/>
              </a:ext>
            </a:extLst>
          </p:cNvPr>
          <p:cNvSpPr/>
          <p:nvPr/>
        </p:nvSpPr>
        <p:spPr>
          <a:xfrm>
            <a:off x="3839279" y="4337758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146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642 0.019209 E" pathEditMode="relative" ptsTypes="">
                                      <p:cBhvr>
                                        <p:cTn id="147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642 -0.019209 L 0 0 E" pathEditMode="relative" ptsTypes="">
                                      <p:cBhvr>
                                        <p:cTn id="149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6" presetClass="emp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1" dur="125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56183" y="32221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3" dur="1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  <p:from x="177990" y="310357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6548 0.185326 E" pathEditMode="relative" ptsTypes="">
                                      <p:cBhvr>
                                        <p:cTn id="16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548 -0.185326 L 0 0 E" pathEditMode="relative" ptsTypes="">
                                      <p:cBhvr>
                                        <p:cTn id="162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4" dur="1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56183" y="32016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6" dur="15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  <p:from x="177990" y="312344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6548 0.05854 E" pathEditMode="relative" ptsTypes="">
                                      <p:cBhvr>
                                        <p:cTn id="17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548 -0.05854 L 0 0 E" pathEditMode="relative" ptsTypes="">
                                      <p:cBhvr>
                                        <p:cTn id="175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7" dur="1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56183" y="32016"/>
                                    </p:animScale>
                                  </p:childTnLst>
                                </p:cTn>
                              </p:par>
                              <p:par>
                                <p:cTn id="178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9" dur="1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  <p:from x="177990" y="312344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6548 -0.055656 E" pathEditMode="relative" ptsTypes="">
                                      <p:cBhvr>
                                        <p:cTn id="190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548 0.055656 L 0 0 E" pathEditMode="relative" ptsTypes="">
                                      <p:cBhvr>
                                        <p:cTn id="192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" presetClass="emp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4" dur="1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56183" y="32016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6" dur="1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  <p:from x="177990" y="312344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1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4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7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0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3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7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0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3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6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9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2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9" grpId="0"/>
      <p:bldP spid="19" grpId="1"/>
      <p:bldP spid="20" grpId="0" animBg="1"/>
      <p:bldP spid="20" grpId="1" animBg="1"/>
      <p:bldP spid="20" grpId="2" animBg="1"/>
      <p:bldP spid="20" grpId="3" animBg="1"/>
      <p:bldP spid="20" grpId="4" animBg="1"/>
      <p:bldP spid="21" grpId="0"/>
      <p:bldP spid="21" grpId="1"/>
      <p:bldP spid="22" grpId="0"/>
      <p:bldP spid="22" grpId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9" grpId="0" animBg="1"/>
      <p:bldP spid="59" grpId="1" animBg="1"/>
      <p:bldP spid="61" grpId="0" animBg="1"/>
      <p:bldP spid="61" grpId="1" animBg="1"/>
      <p:bldP spid="63" grpId="0" animBg="1"/>
      <p:bldP spid="63" grpId="1" animBg="1"/>
      <p:bldP spid="65" grpId="0" animBg="1"/>
      <p:bldP spid="6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7084DB2-85D1-8F6B-F101-3B04B37AEF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雪崩问题产生的原因是什么？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微服务相互调用，服务提供者出现故障或阻塞。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服务调用者没有做好异常处理，导致自身故障。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调用链中的所有服务级联失败，导致整个集群故障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/>
              <a:t>解决问题的思路有哪些？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尽量避免服务出现故障或阻塞。</a:t>
            </a:r>
            <a:endParaRPr lang="en-US" altLang="zh-CN" sz="1400"/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保证代码的健壮性；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保证网络畅通；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能应对较高的并发请求；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服务调用者做好远程调用异常的后备方案，避免故障扩散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55371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079904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雪崩问题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751236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解决方案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9682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313;#393789;#10268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heme/theme1.xml><?xml version="1.0" encoding="utf-8"?>
<a:theme xmlns:a="http://schemas.openxmlformats.org/drawingml/2006/main" name="双元模板v2.0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双元模板v2.0.1" id="{1F65F0D9-8D98-4814-8657-8CB04C0E3909}" vid="{0654D3CB-10AB-4CF2-8D78-0C108F0687BF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Source Code Pro Black"/>
        <a:ea typeface="阿里巴巴普惠体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双元模板v2.0.1</Template>
  <TotalTime>11132</TotalTime>
  <Words>3642</Words>
  <Application>Microsoft Office PowerPoint</Application>
  <PresentationFormat>宽屏</PresentationFormat>
  <Paragraphs>579</Paragraphs>
  <Slides>56</Slides>
  <Notes>6</Notes>
  <HiddenSlides>2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56</vt:i4>
      </vt:variant>
    </vt:vector>
  </HeadingPairs>
  <TitlesOfParts>
    <vt:vector size="80" baseType="lpstr">
      <vt:lpstr>Alibaba PuHuiTi B</vt:lpstr>
      <vt:lpstr>Alibaba PuHuiTi Medium</vt:lpstr>
      <vt:lpstr>Alibaba PuHuiTi R</vt:lpstr>
      <vt:lpstr>-apple-system</vt:lpstr>
      <vt:lpstr>阿里巴巴普惠体</vt:lpstr>
      <vt:lpstr>等线</vt:lpstr>
      <vt:lpstr>黑体</vt:lpstr>
      <vt:lpstr>华文楷体</vt:lpstr>
      <vt:lpstr>华文楷体</vt:lpstr>
      <vt:lpstr>Arial</vt:lpstr>
      <vt:lpstr>Calibri</vt:lpstr>
      <vt:lpstr>Courier New</vt:lpstr>
      <vt:lpstr>Segoe UI</vt:lpstr>
      <vt:lpstr>Source Code Pro</vt:lpstr>
      <vt:lpstr>Source Code Pro</vt:lpstr>
      <vt:lpstr>Verdana</vt:lpstr>
      <vt:lpstr>Wingdings</vt:lpstr>
      <vt:lpstr>双元模板v2.0.1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服务保护和分布式事务</vt:lpstr>
      <vt:lpstr>PowerPoint 演示文稿</vt:lpstr>
      <vt:lpstr>PowerPoint 演示文稿</vt:lpstr>
      <vt:lpstr>PowerPoint 演示文稿</vt:lpstr>
      <vt:lpstr>雪崩问题</vt:lpstr>
      <vt:lpstr>PowerPoint 演示文稿</vt:lpstr>
      <vt:lpstr>雪崩问题</vt:lpstr>
      <vt:lpstr>PowerPoint 演示文稿</vt:lpstr>
      <vt:lpstr>PowerPoint 演示文稿</vt:lpstr>
      <vt:lpstr>服务保护方案</vt:lpstr>
      <vt:lpstr>服务保护方案</vt:lpstr>
      <vt:lpstr>服务保护方案</vt:lpstr>
      <vt:lpstr>服务保护方案</vt:lpstr>
      <vt:lpstr>PowerPoint 演示文稿</vt:lpstr>
      <vt:lpstr>服务保护技术</vt:lpstr>
      <vt:lpstr>Sentinel</vt:lpstr>
      <vt:lpstr>PowerPoint 演示文稿</vt:lpstr>
      <vt:lpstr>初识Sentinel</vt:lpstr>
      <vt:lpstr>簇点链路</vt:lpstr>
      <vt:lpstr>簇点链路</vt:lpstr>
      <vt:lpstr>PowerPoint 演示文稿</vt:lpstr>
      <vt:lpstr>请求限流</vt:lpstr>
      <vt:lpstr>PowerPoint 演示文稿</vt:lpstr>
      <vt:lpstr>线程隔离</vt:lpstr>
      <vt:lpstr>线程隔离</vt:lpstr>
      <vt:lpstr>PowerPoint 演示文稿</vt:lpstr>
      <vt:lpstr>Fallback</vt:lpstr>
      <vt:lpstr>PowerPoint 演示文稿</vt:lpstr>
      <vt:lpstr>Fallback</vt:lpstr>
      <vt:lpstr>Fallback</vt:lpstr>
      <vt:lpstr>PowerPoint 演示文稿</vt:lpstr>
      <vt:lpstr>服务熔断</vt:lpstr>
      <vt:lpstr>服务熔断</vt:lpstr>
      <vt:lpstr>服务熔断</vt:lpstr>
      <vt:lpstr>分布式事务</vt:lpstr>
      <vt:lpstr>分布式事务</vt:lpstr>
      <vt:lpstr>分布式事务</vt:lpstr>
      <vt:lpstr>PowerPoint 演示文稿</vt:lpstr>
      <vt:lpstr>初识Seata</vt:lpstr>
      <vt:lpstr>分布式事务解决思路</vt:lpstr>
      <vt:lpstr>Seata架构</vt:lpstr>
      <vt:lpstr>PowerPoint 演示文稿</vt:lpstr>
      <vt:lpstr>部署TC服务</vt:lpstr>
      <vt:lpstr>PowerPoint 演示文稿</vt:lpstr>
      <vt:lpstr>微服务集成Seata</vt:lpstr>
      <vt:lpstr>微服务集成Seata</vt:lpstr>
      <vt:lpstr>PowerPoint 演示文稿</vt:lpstr>
      <vt:lpstr>PowerPoint 演示文稿</vt:lpstr>
      <vt:lpstr>XA模式</vt:lpstr>
      <vt:lpstr>PowerPoint 演示文稿</vt:lpstr>
      <vt:lpstr>实现XA模式</vt:lpstr>
      <vt:lpstr>PowerPoint 演示文稿</vt:lpstr>
      <vt:lpstr>AT模式</vt:lpstr>
      <vt:lpstr>PowerPoint 演示文稿</vt:lpstr>
      <vt:lpstr>AT模式</vt:lpstr>
      <vt:lpstr>实现AT模式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zhang huyi</dc:creator>
  <cp:lastModifiedBy>zhang huyi</cp:lastModifiedBy>
  <cp:revision>978</cp:revision>
  <dcterms:created xsi:type="dcterms:W3CDTF">2023-05-27T00:48:17Z</dcterms:created>
  <dcterms:modified xsi:type="dcterms:W3CDTF">2024-03-05T03:42:59Z</dcterms:modified>
</cp:coreProperties>
</file>