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7"/>
  </p:notesMasterIdLst>
  <p:sldIdLst>
    <p:sldId id="256" r:id="rId8"/>
    <p:sldId id="926" r:id="rId9"/>
    <p:sldId id="795" r:id="rId10"/>
    <p:sldId id="265" r:id="rId11"/>
    <p:sldId id="266" r:id="rId12"/>
    <p:sldId id="603" r:id="rId13"/>
    <p:sldId id="1017" r:id="rId14"/>
    <p:sldId id="1039" r:id="rId15"/>
    <p:sldId id="604" r:id="rId16"/>
    <p:sldId id="605" r:id="rId17"/>
    <p:sldId id="606" r:id="rId18"/>
    <p:sldId id="607" r:id="rId19"/>
    <p:sldId id="1023" r:id="rId20"/>
    <p:sldId id="1040" r:id="rId21"/>
    <p:sldId id="1024" r:id="rId22"/>
    <p:sldId id="1025" r:id="rId23"/>
    <p:sldId id="1033" r:id="rId24"/>
    <p:sldId id="1041" r:id="rId25"/>
    <p:sldId id="1042" r:id="rId26"/>
    <p:sldId id="1045" r:id="rId27"/>
    <p:sldId id="1029" r:id="rId28"/>
    <p:sldId id="890" r:id="rId29"/>
    <p:sldId id="847" r:id="rId30"/>
    <p:sldId id="896" r:id="rId31"/>
    <p:sldId id="1046" r:id="rId32"/>
    <p:sldId id="1019" r:id="rId33"/>
    <p:sldId id="1021" r:id="rId34"/>
    <p:sldId id="611" r:id="rId35"/>
    <p:sldId id="612" r:id="rId36"/>
    <p:sldId id="956" r:id="rId37"/>
    <p:sldId id="1020" r:id="rId38"/>
    <p:sldId id="1022" r:id="rId39"/>
    <p:sldId id="1049" r:id="rId40"/>
    <p:sldId id="1057" r:id="rId41"/>
    <p:sldId id="1058" r:id="rId42"/>
    <p:sldId id="1051" r:id="rId43"/>
    <p:sldId id="1034" r:id="rId44"/>
    <p:sldId id="1052" r:id="rId45"/>
    <p:sldId id="1035" r:id="rId46"/>
    <p:sldId id="1036" r:id="rId47"/>
    <p:sldId id="1037" r:id="rId48"/>
    <p:sldId id="1038" r:id="rId49"/>
    <p:sldId id="1061" r:id="rId50"/>
    <p:sldId id="1053" r:id="rId51"/>
    <p:sldId id="1054" r:id="rId52"/>
    <p:sldId id="1055" r:id="rId53"/>
    <p:sldId id="1056" r:id="rId54"/>
    <p:sldId id="1059" r:id="rId55"/>
    <p:sldId id="106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D3F"/>
    <a:srgbClr val="AD2B26"/>
    <a:srgbClr val="1C8E1C"/>
    <a:srgbClr val="F9FBF9"/>
    <a:srgbClr val="F5FAF2"/>
    <a:srgbClr val="213856"/>
    <a:srgbClr val="E7E7E7"/>
    <a:srgbClr val="000080"/>
    <a:srgbClr val="000000"/>
    <a:srgbClr val="F6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5599" autoAdjust="0"/>
  </p:normalViewPr>
  <p:slideViewPr>
    <p:cSldViewPr snapToGrid="0">
      <p:cViewPr varScale="1">
        <p:scale>
          <a:sx n="83" d="100"/>
          <a:sy n="83" d="100"/>
        </p:scale>
        <p:origin x="160" y="7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0451-B4EF-48D6-AD16-1AD169AFA28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712B-B60B-4676-A47B-239F630C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68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65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4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16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7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55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3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2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8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6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4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88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37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7FD48-CAEA-E8A0-B346-1026D76D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6347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5.sv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  <p:sldLayoutId id="2147483714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4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notesSlide" Target="../notesSlides/notesSlide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高级</a:t>
            </a:r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实现发送者确认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每个</a:t>
            </a:r>
            <a:r>
              <a:rPr lang="en-US" altLang="zh-CN"/>
              <a:t>RabbitTemplate</a:t>
            </a:r>
            <a:r>
              <a:rPr lang="zh-CN" altLang="en-US"/>
              <a:t>只能配置一个</a:t>
            </a:r>
            <a:r>
              <a:rPr lang="en-US" altLang="zh-CN"/>
              <a:t>ReturnCallback</a:t>
            </a:r>
            <a:r>
              <a:rPr lang="zh-CN" altLang="en-US"/>
              <a:t>，因此需要在项目启动过程中配置：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FCCDBF0-9858-2F22-8394-83B19D220934}"/>
              </a:ext>
            </a:extLst>
          </p:cNvPr>
          <p:cNvGrpSpPr/>
          <p:nvPr/>
        </p:nvGrpSpPr>
        <p:grpSpPr>
          <a:xfrm>
            <a:off x="869217" y="2078613"/>
            <a:ext cx="10173647" cy="4275534"/>
            <a:chOff x="1351994" y="3006664"/>
            <a:chExt cx="10173647" cy="427553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BF4ABD-5A75-9521-1880-F74FEAF793A8}"/>
                </a:ext>
              </a:extLst>
            </p:cNvPr>
            <p:cNvSpPr/>
            <p:nvPr/>
          </p:nvSpPr>
          <p:spPr>
            <a:xfrm>
              <a:off x="1351995" y="3006664"/>
              <a:ext cx="10173646" cy="427553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FD8E88-4AAB-DD3E-15BE-C2E8A887D399}"/>
                </a:ext>
              </a:extLst>
            </p:cNvPr>
            <p:cNvSpPr txBox="1"/>
            <p:nvPr/>
          </p:nvSpPr>
          <p:spPr>
            <a:xfrm>
              <a:off x="1351994" y="3297536"/>
              <a:ext cx="10066259" cy="397031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@Slf4j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@AllArgsConstructor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@Configuration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MqConfig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RabbitTemplate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rabbitTemplate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@PostConstruct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init(){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rabbitTemplate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.setReturnsCallback(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RabbitTemplate.ReturnsCallback()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returnedMessage(ReturnedMessage returned)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.error(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触发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return callback,"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.debug(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"exchange: {}"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returned.getExchange());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.debug(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"routingKey: {}"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returned.getRoutingKey());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.debug(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"message: {}"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returned.getMessage());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.debug(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"replyCode: {}"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returned.getReplyCode());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.debug(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"replyText: {}"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returned.getReplyText());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4723702-E628-740E-2342-7462891F3B1B}"/>
                </a:ext>
              </a:extLst>
            </p:cNvPr>
            <p:cNvSpPr/>
            <p:nvPr/>
          </p:nvSpPr>
          <p:spPr>
            <a:xfrm>
              <a:off x="1351994" y="3028401"/>
              <a:ext cx="1017364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5A7CB4-ACD2-255D-0591-92E7229566D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9479619-B351-F8E2-CFA2-BD68EAC1368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5DE44CA-E042-AC70-3113-344E23BE502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8A0A79B-AA66-B3E2-23DB-1F46E3B341E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32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实现发送者确认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发送消息，指定消息</a:t>
            </a:r>
            <a:r>
              <a:rPr lang="en-US" altLang="zh-CN"/>
              <a:t>ID</a:t>
            </a:r>
            <a:r>
              <a:rPr lang="zh-CN" altLang="en-US"/>
              <a:t>、消息</a:t>
            </a:r>
            <a:r>
              <a:rPr lang="en-US" altLang="zh-CN"/>
              <a:t>ConfirmCallback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4143F0-3BFF-55D8-2430-A85513F4364F}"/>
              </a:ext>
            </a:extLst>
          </p:cNvPr>
          <p:cNvGrpSpPr/>
          <p:nvPr/>
        </p:nvGrpSpPr>
        <p:grpSpPr>
          <a:xfrm>
            <a:off x="1009176" y="2068622"/>
            <a:ext cx="10173647" cy="4493538"/>
            <a:chOff x="1351994" y="3006664"/>
            <a:chExt cx="10173647" cy="449353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BF85430-4178-B4ED-E11D-2CA3F3BD7C0E}"/>
                </a:ext>
              </a:extLst>
            </p:cNvPr>
            <p:cNvSpPr/>
            <p:nvPr/>
          </p:nvSpPr>
          <p:spPr>
            <a:xfrm>
              <a:off x="1351995" y="3006664"/>
              <a:ext cx="10173646" cy="449353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47DCEC2-66D5-4C08-275E-5B3A9715B090}"/>
                </a:ext>
              </a:extLst>
            </p:cNvPr>
            <p:cNvSpPr txBox="1"/>
            <p:nvPr/>
          </p:nvSpPr>
          <p:spPr>
            <a:xfrm>
              <a:off x="1351994" y="3296360"/>
              <a:ext cx="10066259" cy="415498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testPublisherConfirm()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throws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InterruptedException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创建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CorrelationData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CorrelationData cd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CorrelationData();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给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Future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添加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ConfirmCallback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cd.getFuture().addCallback(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ListenableFutureCallback&lt;CorrelationData.Confirm&gt;()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onFailure(Throwable ex)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2.1.Future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发生异常时的处理逻辑，基本不会触发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.error(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"handle message ack fail"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ex);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onSuccess(CorrelationData.Confirm result)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2.2.Future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接收到回执的处理逻辑，参数中的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result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就是回执内容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(result.isAck()){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result.isAck()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，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boolean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类型，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true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代表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ack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回执，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false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代表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nack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回执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.debug(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发送消息成功，收到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 ack!"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}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else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result.getReason()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，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String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类型，返回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nack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时的异常描述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.error(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发送消息失败，收到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 nack, reason : {}"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result.getReason());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发送消息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rabbitTemplate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.convertAndSend(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"hmall.direct"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"red1"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"hello"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cd);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89DDC7F-4397-6387-75AA-8E526726C6A2}"/>
                </a:ext>
              </a:extLst>
            </p:cNvPr>
            <p:cNvSpPr/>
            <p:nvPr/>
          </p:nvSpPr>
          <p:spPr>
            <a:xfrm>
              <a:off x="1351994" y="3028401"/>
              <a:ext cx="1017364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364EC15-4E8C-2EBF-03F8-238363008CC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544B2BB-AE38-A8EB-D6E1-F9914619E023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0911CF1-C110-3990-CAEE-2F26316C23C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342D0BB-420A-DC5D-E526-014F035DC72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898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EAE8A90-539A-457E-96AB-0B7A2D1BA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1882" y="1463040"/>
            <a:ext cx="6227545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SpringAMQP</a:t>
            </a:r>
            <a:r>
              <a:rPr lang="zh-CN" altLang="en-US"/>
              <a:t>中发送者消息确认的几种返回值情况：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消息投递到了</a:t>
            </a:r>
            <a:r>
              <a:rPr lang="en-US" altLang="zh-CN" sz="1400"/>
              <a:t>MQ</a:t>
            </a:r>
            <a:r>
              <a:rPr lang="zh-CN" altLang="en-US" sz="1400"/>
              <a:t>，但是路由失败。会</a:t>
            </a:r>
            <a:r>
              <a:rPr lang="en-US" altLang="zh-CN" sz="1400"/>
              <a:t>return</a:t>
            </a:r>
            <a:r>
              <a:rPr lang="zh-CN" altLang="en-US" sz="1400"/>
              <a:t>路由异常原因，返回</a:t>
            </a:r>
            <a:r>
              <a:rPr lang="en-US" altLang="zh-CN" sz="1400" b="1">
                <a:solidFill>
                  <a:srgbClr val="1C8E1C"/>
                </a:solidFill>
              </a:rPr>
              <a:t>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临时消息投递到了</a:t>
            </a:r>
            <a:r>
              <a:rPr lang="en-US" altLang="zh-CN" sz="1400"/>
              <a:t>MQ</a:t>
            </a:r>
            <a:r>
              <a:rPr lang="zh-CN" altLang="en-US" sz="1400"/>
              <a:t>，并且入队成功，返回</a:t>
            </a:r>
            <a:r>
              <a:rPr lang="en-US" altLang="zh-CN" sz="1400" b="1">
                <a:solidFill>
                  <a:srgbClr val="1C8E1C"/>
                </a:solidFill>
              </a:rPr>
              <a:t>ACK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持久消息投递到了</a:t>
            </a:r>
            <a:r>
              <a:rPr lang="en-US" altLang="zh-CN" sz="1400"/>
              <a:t>MQ</a:t>
            </a:r>
            <a:r>
              <a:rPr lang="zh-CN" altLang="en-US" sz="1400"/>
              <a:t>，并且入队完成持久化，返回</a:t>
            </a:r>
            <a:r>
              <a:rPr lang="en-US" altLang="zh-CN" sz="1400" b="1">
                <a:solidFill>
                  <a:srgbClr val="1C8E1C"/>
                </a:solidFill>
              </a:rPr>
              <a:t>ACK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其它情况都会返回</a:t>
            </a:r>
            <a:r>
              <a:rPr lang="en-US" altLang="zh-CN" sz="1400" b="1">
                <a:solidFill>
                  <a:srgbClr val="AD2B26"/>
                </a:solidFill>
              </a:rPr>
              <a:t>NACK</a:t>
            </a:r>
            <a:r>
              <a:rPr lang="zh-CN" altLang="en-US" sz="1400"/>
              <a:t>，告知投递失败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如何处理发送者的确认消息？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发送者确认需要额外的网络和系统资源开销，尽量不要使用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对于</a:t>
            </a:r>
            <a:r>
              <a:rPr lang="en-US" altLang="zh-CN" sz="1400"/>
              <a:t>nack</a:t>
            </a:r>
            <a:r>
              <a:rPr lang="zh-CN" altLang="en-US" sz="1400"/>
              <a:t>消息可以有限次数重试，依然失败则记录异常消息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6346335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8C50-9757-DC23-ADB3-78891AB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的可靠性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F225-6757-5DAF-2327-C3BE7951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903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98628-9046-0690-58BE-9A4441FC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的可靠性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14811-EE5B-CB11-5DAE-2491F5F457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effectLst/>
              </a:rPr>
              <a:t>在默认情况下，</a:t>
            </a:r>
            <a:r>
              <a:rPr lang="en-US" altLang="zh-CN">
                <a:effectLst/>
              </a:rPr>
              <a:t>RabbitMQ</a:t>
            </a:r>
            <a:r>
              <a:rPr lang="zh-CN" altLang="en-US">
                <a:effectLst/>
              </a:rPr>
              <a:t>会将接收到的信息保存在内存中以降低消息收发的延迟。</a:t>
            </a:r>
            <a:r>
              <a:rPr lang="zh-CN" altLang="en-US"/>
              <a:t>这样会导致两个问题：</a:t>
            </a:r>
            <a:endParaRPr lang="en-US" altLang="zh-CN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一旦</a:t>
            </a:r>
            <a:r>
              <a:rPr lang="en-US" altLang="zh-CN"/>
              <a:t>MQ</a:t>
            </a:r>
            <a:r>
              <a:rPr lang="zh-CN" altLang="en-US"/>
              <a:t>宕机，内存中的消息会丢失</a:t>
            </a:r>
            <a:endParaRPr lang="en-US" altLang="zh-CN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effectLst/>
              </a:rPr>
              <a:t>内存空间有限，当消费者故障或处理过慢时，会导致消息积压，引发</a:t>
            </a:r>
            <a:r>
              <a:rPr lang="en-US" altLang="zh-CN">
                <a:effectLst/>
              </a:rPr>
              <a:t>MQ</a:t>
            </a:r>
            <a:r>
              <a:rPr lang="zh-CN" altLang="en-US">
                <a:effectLst/>
              </a:rPr>
              <a:t>阻塞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E978E4F-61DF-C8EF-62F7-F68A7916AC2F}"/>
              </a:ext>
            </a:extLst>
          </p:cNvPr>
          <p:cNvSpPr/>
          <p:nvPr/>
        </p:nvSpPr>
        <p:spPr>
          <a:xfrm>
            <a:off x="2105912" y="3429000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97DBB2-B292-040C-0390-3ED45456D463}"/>
              </a:ext>
            </a:extLst>
          </p:cNvPr>
          <p:cNvSpPr/>
          <p:nvPr/>
        </p:nvSpPr>
        <p:spPr>
          <a:xfrm>
            <a:off x="7983114" y="3429000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23" name="圆柱体 22">
            <a:extLst>
              <a:ext uri="{FF2B5EF4-FFF2-40B4-BE49-F238E27FC236}">
                <a16:creationId xmlns:a16="http://schemas.microsoft.com/office/drawing/2014/main" id="{20C86C7A-EB2F-5246-7F7B-D52F2FC3F755}"/>
              </a:ext>
            </a:extLst>
          </p:cNvPr>
          <p:cNvSpPr/>
          <p:nvPr/>
        </p:nvSpPr>
        <p:spPr>
          <a:xfrm rot="16200000">
            <a:off x="5444403" y="2766679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</a:t>
            </a:r>
            <a:endParaRPr lang="zh-CN" altLang="en-US" sz="1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CFA23EB-587D-C270-BA89-AEA69053F770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6799668" y="3748087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F58195-616B-00EF-4662-64523A460B4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410837" y="3748088"/>
            <a:ext cx="1426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274E9630-DDB0-C24A-699B-43A4FD3763D4}"/>
              </a:ext>
            </a:extLst>
          </p:cNvPr>
          <p:cNvSpPr/>
          <p:nvPr/>
        </p:nvSpPr>
        <p:spPr>
          <a:xfrm>
            <a:off x="5213420" y="3377118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1877F45-6E38-3558-5746-0CD893FE9C2F}"/>
              </a:ext>
            </a:extLst>
          </p:cNvPr>
          <p:cNvSpPr/>
          <p:nvPr/>
        </p:nvSpPr>
        <p:spPr>
          <a:xfrm>
            <a:off x="5591463" y="3377118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791A0D3-8B03-6D10-4CB2-636783956D9A}"/>
              </a:ext>
            </a:extLst>
          </p:cNvPr>
          <p:cNvSpPr/>
          <p:nvPr/>
        </p:nvSpPr>
        <p:spPr>
          <a:xfrm>
            <a:off x="5969506" y="3377118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5A1B362-BC18-E8B6-6625-B4EABFBE1F24}"/>
              </a:ext>
            </a:extLst>
          </p:cNvPr>
          <p:cNvSpPr/>
          <p:nvPr/>
        </p:nvSpPr>
        <p:spPr>
          <a:xfrm>
            <a:off x="6347548" y="3377118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柱体 29">
            <a:extLst>
              <a:ext uri="{FF2B5EF4-FFF2-40B4-BE49-F238E27FC236}">
                <a16:creationId xmlns:a16="http://schemas.microsoft.com/office/drawing/2014/main" id="{9F7C5019-0C2D-7820-7DB3-63F27BD9B277}"/>
              </a:ext>
            </a:extLst>
          </p:cNvPr>
          <p:cNvSpPr/>
          <p:nvPr/>
        </p:nvSpPr>
        <p:spPr>
          <a:xfrm rot="16200000">
            <a:off x="2812805" y="3502143"/>
            <a:ext cx="761000" cy="470541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F60CE241-ACE0-99C0-30BC-CE6B82AB6CE6}"/>
              </a:ext>
            </a:extLst>
          </p:cNvPr>
          <p:cNvSpPr/>
          <p:nvPr/>
        </p:nvSpPr>
        <p:spPr>
          <a:xfrm rot="16200000">
            <a:off x="2767954" y="3515590"/>
            <a:ext cx="761000" cy="470541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54B5CDD1-1956-1196-2549-A49AE512E758}"/>
              </a:ext>
            </a:extLst>
          </p:cNvPr>
          <p:cNvSpPr/>
          <p:nvPr/>
        </p:nvSpPr>
        <p:spPr>
          <a:xfrm rot="16200000">
            <a:off x="2768175" y="3512798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圆柱体 32">
            <a:extLst>
              <a:ext uri="{FF2B5EF4-FFF2-40B4-BE49-F238E27FC236}">
                <a16:creationId xmlns:a16="http://schemas.microsoft.com/office/drawing/2014/main" id="{A920E32D-245B-6B94-F1F6-4D5502C08D38}"/>
              </a:ext>
            </a:extLst>
          </p:cNvPr>
          <p:cNvSpPr/>
          <p:nvPr/>
        </p:nvSpPr>
        <p:spPr>
          <a:xfrm rot="16200000">
            <a:off x="2781402" y="3508899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422B769A-3AEF-A476-1097-3DE51E9814E1}"/>
              </a:ext>
            </a:extLst>
          </p:cNvPr>
          <p:cNvSpPr/>
          <p:nvPr/>
        </p:nvSpPr>
        <p:spPr>
          <a:xfrm rot="16200000">
            <a:off x="2808295" y="3522283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圆柱体 34">
            <a:extLst>
              <a:ext uri="{FF2B5EF4-FFF2-40B4-BE49-F238E27FC236}">
                <a16:creationId xmlns:a16="http://schemas.microsoft.com/office/drawing/2014/main" id="{6A14EDDB-11FB-1C7D-1B8D-98BD2308A72F}"/>
              </a:ext>
            </a:extLst>
          </p:cNvPr>
          <p:cNvSpPr/>
          <p:nvPr/>
        </p:nvSpPr>
        <p:spPr>
          <a:xfrm rot="16200000">
            <a:off x="2781399" y="3513688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hard-disc_39648">
            <a:extLst>
              <a:ext uri="{FF2B5EF4-FFF2-40B4-BE49-F238E27FC236}">
                <a16:creationId xmlns:a16="http://schemas.microsoft.com/office/drawing/2014/main" id="{E93FAE9B-F70B-AF63-6AB2-FB6B6868B8E8}"/>
              </a:ext>
            </a:extLst>
          </p:cNvPr>
          <p:cNvSpPr/>
          <p:nvPr/>
        </p:nvSpPr>
        <p:spPr>
          <a:xfrm>
            <a:off x="6295492" y="5466534"/>
            <a:ext cx="609685" cy="415499"/>
          </a:xfrm>
          <a:custGeom>
            <a:avLst/>
            <a:gdLst>
              <a:gd name="connsiteX0" fmla="*/ 430014 w 607991"/>
              <a:gd name="connsiteY0" fmla="*/ 461711 h 570380"/>
              <a:gd name="connsiteX1" fmla="*/ 418168 w 607991"/>
              <a:gd name="connsiteY1" fmla="*/ 473540 h 570380"/>
              <a:gd name="connsiteX2" fmla="*/ 430014 w 607991"/>
              <a:gd name="connsiteY2" fmla="*/ 485272 h 570380"/>
              <a:gd name="connsiteX3" fmla="*/ 529308 w 607991"/>
              <a:gd name="connsiteY3" fmla="*/ 485272 h 570380"/>
              <a:gd name="connsiteX4" fmla="*/ 541057 w 607991"/>
              <a:gd name="connsiteY4" fmla="*/ 473540 h 570380"/>
              <a:gd name="connsiteX5" fmla="*/ 529308 w 607991"/>
              <a:gd name="connsiteY5" fmla="*/ 461711 h 570380"/>
              <a:gd name="connsiteX6" fmla="*/ 45554 w 607991"/>
              <a:gd name="connsiteY6" fmla="*/ 412666 h 570380"/>
              <a:gd name="connsiteX7" fmla="*/ 562438 w 607991"/>
              <a:gd name="connsiteY7" fmla="*/ 412666 h 570380"/>
              <a:gd name="connsiteX8" fmla="*/ 600864 w 607991"/>
              <a:gd name="connsiteY8" fmla="*/ 433823 h 570380"/>
              <a:gd name="connsiteX9" fmla="*/ 607991 w 607991"/>
              <a:gd name="connsiteY9" fmla="*/ 458153 h 570380"/>
              <a:gd name="connsiteX10" fmla="*/ 607991 w 607991"/>
              <a:gd name="connsiteY10" fmla="*/ 524893 h 570380"/>
              <a:gd name="connsiteX11" fmla="*/ 562438 w 607991"/>
              <a:gd name="connsiteY11" fmla="*/ 570380 h 570380"/>
              <a:gd name="connsiteX12" fmla="*/ 45554 w 607991"/>
              <a:gd name="connsiteY12" fmla="*/ 570380 h 570380"/>
              <a:gd name="connsiteX13" fmla="*/ 0 w 607991"/>
              <a:gd name="connsiteY13" fmla="*/ 524893 h 570380"/>
              <a:gd name="connsiteX14" fmla="*/ 0 w 607991"/>
              <a:gd name="connsiteY14" fmla="*/ 458153 h 570380"/>
              <a:gd name="connsiteX15" fmla="*/ 7031 w 607991"/>
              <a:gd name="connsiteY15" fmla="*/ 433823 h 570380"/>
              <a:gd name="connsiteX16" fmla="*/ 45554 w 607991"/>
              <a:gd name="connsiteY16" fmla="*/ 412666 h 570380"/>
              <a:gd name="connsiteX17" fmla="*/ 130389 w 607991"/>
              <a:gd name="connsiteY17" fmla="*/ 0 h 570380"/>
              <a:gd name="connsiteX18" fmla="*/ 477504 w 607991"/>
              <a:gd name="connsiteY18" fmla="*/ 0 h 570380"/>
              <a:gd name="connsiteX19" fmla="*/ 524891 w 607991"/>
              <a:gd name="connsiteY19" fmla="*/ 38374 h 570380"/>
              <a:gd name="connsiteX20" fmla="*/ 601075 w 607991"/>
              <a:gd name="connsiteY20" fmla="*/ 400953 h 570380"/>
              <a:gd name="connsiteX21" fmla="*/ 562357 w 607991"/>
              <a:gd name="connsiteY21" fmla="*/ 389123 h 570380"/>
              <a:gd name="connsiteX22" fmla="*/ 45537 w 607991"/>
              <a:gd name="connsiteY22" fmla="*/ 389123 h 570380"/>
              <a:gd name="connsiteX23" fmla="*/ 6915 w 607991"/>
              <a:gd name="connsiteY23" fmla="*/ 400953 h 570380"/>
              <a:gd name="connsiteX24" fmla="*/ 83099 w 607991"/>
              <a:gd name="connsiteY24" fmla="*/ 38374 h 570380"/>
              <a:gd name="connsiteX25" fmla="*/ 130389 w 607991"/>
              <a:gd name="connsiteY25" fmla="*/ 0 h 57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7991" h="570380">
                <a:moveTo>
                  <a:pt x="430014" y="461711"/>
                </a:moveTo>
                <a:cubicBezTo>
                  <a:pt x="423465" y="461711"/>
                  <a:pt x="418168" y="467000"/>
                  <a:pt x="418168" y="473540"/>
                </a:cubicBezTo>
                <a:cubicBezTo>
                  <a:pt x="418168" y="479983"/>
                  <a:pt x="423465" y="485272"/>
                  <a:pt x="430014" y="485272"/>
                </a:cubicBezTo>
                <a:lnTo>
                  <a:pt x="529308" y="485272"/>
                </a:lnTo>
                <a:cubicBezTo>
                  <a:pt x="535760" y="485272"/>
                  <a:pt x="541057" y="479983"/>
                  <a:pt x="541057" y="473540"/>
                </a:cubicBezTo>
                <a:cubicBezTo>
                  <a:pt x="541057" y="467000"/>
                  <a:pt x="535760" y="461711"/>
                  <a:pt x="529308" y="461711"/>
                </a:cubicBezTo>
                <a:close/>
                <a:moveTo>
                  <a:pt x="45554" y="412666"/>
                </a:moveTo>
                <a:lnTo>
                  <a:pt x="562438" y="412666"/>
                </a:lnTo>
                <a:cubicBezTo>
                  <a:pt x="578617" y="412666"/>
                  <a:pt x="592774" y="421129"/>
                  <a:pt x="600864" y="433823"/>
                </a:cubicBezTo>
                <a:cubicBezTo>
                  <a:pt x="605391" y="440843"/>
                  <a:pt x="607991" y="449209"/>
                  <a:pt x="607991" y="458153"/>
                </a:cubicBezTo>
                <a:lnTo>
                  <a:pt x="607991" y="524893"/>
                </a:lnTo>
                <a:cubicBezTo>
                  <a:pt x="607991" y="549993"/>
                  <a:pt x="587574" y="570380"/>
                  <a:pt x="562438" y="570380"/>
                </a:cubicBezTo>
                <a:lnTo>
                  <a:pt x="45554" y="570380"/>
                </a:lnTo>
                <a:cubicBezTo>
                  <a:pt x="20417" y="570380"/>
                  <a:pt x="0" y="549993"/>
                  <a:pt x="0" y="524893"/>
                </a:cubicBezTo>
                <a:lnTo>
                  <a:pt x="0" y="458153"/>
                </a:lnTo>
                <a:cubicBezTo>
                  <a:pt x="0" y="449209"/>
                  <a:pt x="2600" y="440843"/>
                  <a:pt x="7031" y="433823"/>
                </a:cubicBezTo>
                <a:cubicBezTo>
                  <a:pt x="15120" y="421129"/>
                  <a:pt x="29374" y="412666"/>
                  <a:pt x="45554" y="412666"/>
                </a:cubicBezTo>
                <a:close/>
                <a:moveTo>
                  <a:pt x="130389" y="0"/>
                </a:moveTo>
                <a:lnTo>
                  <a:pt x="477504" y="0"/>
                </a:lnTo>
                <a:cubicBezTo>
                  <a:pt x="499175" y="0"/>
                  <a:pt x="520460" y="17119"/>
                  <a:pt x="524891" y="38374"/>
                </a:cubicBezTo>
                <a:lnTo>
                  <a:pt x="601075" y="400953"/>
                </a:lnTo>
                <a:cubicBezTo>
                  <a:pt x="589999" y="393451"/>
                  <a:pt x="576708" y="389123"/>
                  <a:pt x="562357" y="389123"/>
                </a:cubicBezTo>
                <a:lnTo>
                  <a:pt x="45537" y="389123"/>
                </a:lnTo>
                <a:cubicBezTo>
                  <a:pt x="31282" y="389123"/>
                  <a:pt x="17991" y="393451"/>
                  <a:pt x="6915" y="400953"/>
                </a:cubicBezTo>
                <a:lnTo>
                  <a:pt x="83099" y="38374"/>
                </a:lnTo>
                <a:cubicBezTo>
                  <a:pt x="87530" y="17215"/>
                  <a:pt x="108719" y="0"/>
                  <a:pt x="13038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27774 0.00255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0" y="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2.22222E-6 L 0.25065 2.22222E-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81481E-6 L 0.21979 0.00139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1.85185E-6 L 0.18802 0.00185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1" y="9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3.7037E-6 L 0.15495 -0.00069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0.09232 -0.00024 " pathEditMode="relative" rAng="0" ptsTypes="AA">
                                      <p:cBhvr>
                                        <p:cTn id="6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74 0.00255 L 0.27592 0.2007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65 2.22222E-6 L 0.24948 0.1960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9 0.00139 L 0.28138 0.00116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2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18802 0.00185 L 0.24961 0.00093 " pathEditMode="relative" rAng="0" ptsTypes="AA">
                                      <p:cBhvr>
                                        <p:cTn id="8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5495 -0.00069 L 0.21654 -3.7037E-6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0.00024 L 0.18802 0.00115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数据持久化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Lazy Queue</a:t>
            </a:r>
          </a:p>
        </p:txBody>
      </p:sp>
    </p:spTree>
    <p:extLst>
      <p:ext uri="{BB962C8B-B14F-4D97-AF65-F5344CB8AC3E}">
        <p14:creationId xmlns:p14="http://schemas.microsoft.com/office/powerpoint/2010/main" val="3946431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数据持久化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en-US" altLang="zh-CN"/>
              <a:t>RabbitMQ</a:t>
            </a:r>
            <a:r>
              <a:rPr lang="zh-CN" altLang="en-US"/>
              <a:t>实现数据持久化包括</a:t>
            </a:r>
            <a:r>
              <a:rPr lang="en-US" altLang="zh-CN"/>
              <a:t>3</a:t>
            </a:r>
            <a:r>
              <a:rPr lang="zh-CN" altLang="en-US"/>
              <a:t>个方面：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交换机持久化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队列持久化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消息持久化</a:t>
            </a:r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443D3-68B5-9843-175F-CAB6359E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61" y="3096598"/>
            <a:ext cx="87820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EFFC77-CEE6-8B0A-DBA8-5F2BE16D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8" y="3096598"/>
            <a:ext cx="10763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E024C2-C5FB-8D1A-E718-DFFE89357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027" y="2675089"/>
            <a:ext cx="7038634" cy="3757524"/>
          </a:xfrm>
          <a:prstGeom prst="roundRect">
            <a:avLst>
              <a:gd name="adj" fmla="val 38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79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accel="41333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accel="41333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2" accel="41333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数据持久化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Lazy Queue</a:t>
            </a:r>
          </a:p>
        </p:txBody>
      </p:sp>
    </p:spTree>
    <p:extLst>
      <p:ext uri="{BB962C8B-B14F-4D97-AF65-F5344CB8AC3E}">
        <p14:creationId xmlns:p14="http://schemas.microsoft.com/office/powerpoint/2010/main" val="3495072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Lazy Queue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RabbitMQ</a:t>
            </a:r>
            <a:r>
              <a:rPr lang="zh-CN" altLang="en-US"/>
              <a:t>的</a:t>
            </a:r>
            <a:r>
              <a:rPr lang="en-US" altLang="zh-CN"/>
              <a:t>3.6.0</a:t>
            </a:r>
            <a:r>
              <a:rPr lang="zh-CN" altLang="en-US"/>
              <a:t>版本开始，就增加了</a:t>
            </a:r>
            <a:r>
              <a:rPr lang="en-US" altLang="zh-CN"/>
              <a:t>Lazy Queue</a:t>
            </a:r>
            <a:r>
              <a:rPr lang="zh-CN" altLang="en-US"/>
              <a:t>的概念，也就是</a:t>
            </a:r>
            <a:r>
              <a:rPr lang="zh-CN" altLang="en-US">
                <a:solidFill>
                  <a:srgbClr val="AD2B26"/>
                </a:solidFill>
              </a:rPr>
              <a:t>惰性队列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惰性队列的特征如下：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接收到消息后直接存入磁盘，不再存储到内存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消费者要消费消息时才会从磁盘中读取并加载到内存（可以提前缓存部分消息到内存，最多</a:t>
            </a:r>
            <a:r>
              <a:rPr lang="en-US" altLang="zh-CN"/>
              <a:t>2048</a:t>
            </a:r>
            <a:r>
              <a:rPr lang="zh-CN" altLang="en-US"/>
              <a:t>条）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3.12</a:t>
            </a:r>
            <a:r>
              <a:rPr lang="zh-CN" altLang="en-US"/>
              <a:t>版本后，所有队列都是</a:t>
            </a:r>
            <a:r>
              <a:rPr lang="en-US" altLang="zh-CN"/>
              <a:t>Lazy Queue</a:t>
            </a:r>
            <a:r>
              <a:rPr lang="zh-CN" altLang="en-US"/>
              <a:t>模式，无法更改。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7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Lazy Queue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要设置一个队列为惰性队列，只需要在声明队列时，指定</a:t>
            </a:r>
            <a:r>
              <a:rPr lang="en-US" altLang="zh-CN"/>
              <a:t>x-queue-mode</a:t>
            </a:r>
            <a:r>
              <a:rPr lang="zh-CN" altLang="en-US"/>
              <a:t>属性为</a:t>
            </a:r>
            <a:r>
              <a:rPr lang="en-US" altLang="zh-CN"/>
              <a:t>lazy</a:t>
            </a:r>
            <a:r>
              <a:rPr lang="zh-CN" altLang="en-US"/>
              <a:t>即可：</a:t>
            </a:r>
            <a:endParaRPr lang="en-US" altLang="zh-CN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09E9740-D77E-0DF1-0B21-A76954DBF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2097901"/>
            <a:ext cx="107346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BA303E8-CBBC-692B-F953-2F8ED2F15556}"/>
              </a:ext>
            </a:extLst>
          </p:cNvPr>
          <p:cNvGrpSpPr/>
          <p:nvPr/>
        </p:nvGrpSpPr>
        <p:grpSpPr>
          <a:xfrm>
            <a:off x="12687049" y="2225782"/>
            <a:ext cx="8135350" cy="2406435"/>
            <a:chOff x="1351995" y="3006665"/>
            <a:chExt cx="8135350" cy="240643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519C422-54A7-0173-C289-848210A4CB58}"/>
                </a:ext>
              </a:extLst>
            </p:cNvPr>
            <p:cNvSpPr/>
            <p:nvPr/>
          </p:nvSpPr>
          <p:spPr>
            <a:xfrm>
              <a:off x="1351995" y="3006665"/>
              <a:ext cx="8135350" cy="240643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B98A117-6EE7-BCC2-F2E8-38297EB498BB}"/>
                </a:ext>
              </a:extLst>
            </p:cNvPr>
            <p:cNvSpPr txBox="1"/>
            <p:nvPr/>
          </p:nvSpPr>
          <p:spPr>
            <a:xfrm>
              <a:off x="1351995" y="3372184"/>
              <a:ext cx="8135348" cy="188295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Queue lazyQueue(){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QueueBuilder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.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durable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"lazy.queue"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.lazy()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Lazy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模式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.build();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ABEE09D-CB65-9DEA-2CF6-AA3FCFD767B5}"/>
                </a:ext>
              </a:extLst>
            </p:cNvPr>
            <p:cNvSpPr/>
            <p:nvPr/>
          </p:nvSpPr>
          <p:spPr>
            <a:xfrm>
              <a:off x="1351995" y="3028401"/>
              <a:ext cx="813534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7BBE25C-3EEF-24D3-F5E2-8663F09CC9B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CF4A085-47C4-6A60-EC98-D388F405ABB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DBB2803-0B32-F8B0-A207-487E7EE4808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F6CE2DB-0F97-B4F3-DEEF-7A3A9980126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3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9B8C-80B9-CB20-CE40-D0001CDF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消息可靠性问题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DC66378-B879-888C-F0E2-17CB5E94E91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4746419" y="2491885"/>
            <a:ext cx="2219040" cy="97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7A7051-1F6E-5EC6-CF68-851C9C59C6F0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>
            <a:off x="2651445" y="3463491"/>
            <a:ext cx="10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D71F0B4-EC37-C6FA-991B-AAB53D59DFDF}"/>
              </a:ext>
            </a:extLst>
          </p:cNvPr>
          <p:cNvSpPr txBox="1"/>
          <p:nvPr/>
        </p:nvSpPr>
        <p:spPr>
          <a:xfrm>
            <a:off x="8123978" y="2280976"/>
            <a:ext cx="8771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扣减余额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C09D26F-A6EA-3467-C062-78F369F33F03}"/>
              </a:ext>
            </a:extLst>
          </p:cNvPr>
          <p:cNvSpPr/>
          <p:nvPr/>
        </p:nvSpPr>
        <p:spPr>
          <a:xfrm>
            <a:off x="3727745" y="3226643"/>
            <a:ext cx="1018674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支付服务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D31CFB7-0D82-02C7-102A-A94BCC853E6D}"/>
              </a:ext>
            </a:extLst>
          </p:cNvPr>
          <p:cNvSpPr/>
          <p:nvPr/>
        </p:nvSpPr>
        <p:spPr>
          <a:xfrm>
            <a:off x="6965459" y="2255037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用户服务</a:t>
            </a:r>
          </a:p>
        </p:txBody>
      </p:sp>
      <p:sp>
        <p:nvSpPr>
          <p:cNvPr id="46" name="圆柱体 45">
            <a:extLst>
              <a:ext uri="{FF2B5EF4-FFF2-40B4-BE49-F238E27FC236}">
                <a16:creationId xmlns:a16="http://schemas.microsoft.com/office/drawing/2014/main" id="{A2B94DA7-38BF-78FB-2C85-2C65F64AD600}"/>
              </a:ext>
            </a:extLst>
          </p:cNvPr>
          <p:cNvSpPr/>
          <p:nvPr/>
        </p:nvSpPr>
        <p:spPr>
          <a:xfrm>
            <a:off x="9356826" y="2187312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1389412-4218-DA2B-EB16-BABDD1837DE5}"/>
              </a:ext>
            </a:extLst>
          </p:cNvPr>
          <p:cNvCxnSpPr>
            <a:stCxn id="45" idx="3"/>
            <a:endCxn id="46" idx="2"/>
          </p:cNvCxnSpPr>
          <p:nvPr/>
        </p:nvCxnSpPr>
        <p:spPr>
          <a:xfrm flipV="1">
            <a:off x="7830895" y="2491029"/>
            <a:ext cx="1525931" cy="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2045BA16-5250-051D-2F93-E2FE2FA0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1" y="3090850"/>
            <a:ext cx="485024" cy="745281"/>
          </a:xfrm>
          <a:prstGeom prst="rect">
            <a:avLst/>
          </a:prstGeom>
        </p:spPr>
      </p:pic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7EAF11A-5710-7796-F1FC-7AE1659FE081}"/>
              </a:ext>
            </a:extLst>
          </p:cNvPr>
          <p:cNvCxnSpPr>
            <a:cxnSpLocks/>
            <a:stCxn id="44" idx="3"/>
            <a:endCxn id="51" idx="2"/>
          </p:cNvCxnSpPr>
          <p:nvPr/>
        </p:nvCxnSpPr>
        <p:spPr>
          <a:xfrm>
            <a:off x="4746419" y="3463491"/>
            <a:ext cx="461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5C0B62F-98ED-14A7-B93F-7C1483978DED}"/>
              </a:ext>
            </a:extLst>
          </p:cNvPr>
          <p:cNvSpPr txBox="1"/>
          <p:nvPr/>
        </p:nvSpPr>
        <p:spPr>
          <a:xfrm>
            <a:off x="6847254" y="324575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更新支付状态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圆柱体 50">
            <a:extLst>
              <a:ext uri="{FF2B5EF4-FFF2-40B4-BE49-F238E27FC236}">
                <a16:creationId xmlns:a16="http://schemas.microsoft.com/office/drawing/2014/main" id="{D59CBA7A-E1F6-772A-D790-0B84A8C76B5A}"/>
              </a:ext>
            </a:extLst>
          </p:cNvPr>
          <p:cNvSpPr/>
          <p:nvPr/>
        </p:nvSpPr>
        <p:spPr>
          <a:xfrm>
            <a:off x="9356826" y="3159774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A797E6A-E93A-25BF-7744-AAC953C83DAE}"/>
              </a:ext>
            </a:extLst>
          </p:cNvPr>
          <p:cNvSpPr txBox="1"/>
          <p:nvPr/>
        </p:nvSpPr>
        <p:spPr>
          <a:xfrm>
            <a:off x="7990516" y="42671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更新订单状态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F1E1D59-696D-312A-8A2F-ED4687D45784}"/>
              </a:ext>
            </a:extLst>
          </p:cNvPr>
          <p:cNvSpPr/>
          <p:nvPr/>
        </p:nvSpPr>
        <p:spPr>
          <a:xfrm>
            <a:off x="6965045" y="4241219"/>
            <a:ext cx="865436" cy="473696"/>
          </a:xfrm>
          <a:prstGeom prst="roundRect">
            <a:avLst/>
          </a:prstGeom>
          <a:solidFill>
            <a:srgbClr val="3C3D3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交易服务</a:t>
            </a:r>
          </a:p>
        </p:txBody>
      </p:sp>
      <p:sp>
        <p:nvSpPr>
          <p:cNvPr id="55" name="圆柱体 54">
            <a:extLst>
              <a:ext uri="{FF2B5EF4-FFF2-40B4-BE49-F238E27FC236}">
                <a16:creationId xmlns:a16="http://schemas.microsoft.com/office/drawing/2014/main" id="{A99BB4BD-3CB6-E425-0E86-786FD3B8C53A}"/>
              </a:ext>
            </a:extLst>
          </p:cNvPr>
          <p:cNvSpPr/>
          <p:nvPr/>
        </p:nvSpPr>
        <p:spPr>
          <a:xfrm>
            <a:off x="9356826" y="4174350"/>
            <a:ext cx="716863" cy="607434"/>
          </a:xfrm>
          <a:prstGeom prst="can">
            <a:avLst/>
          </a:prstGeom>
          <a:solidFill>
            <a:srgbClr val="AD2B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DB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0C260E7-3E47-CA40-79B8-C949006BB0C5}"/>
              </a:ext>
            </a:extLst>
          </p:cNvPr>
          <p:cNvCxnSpPr>
            <a:stCxn id="54" idx="3"/>
            <a:endCxn id="55" idx="2"/>
          </p:cNvCxnSpPr>
          <p:nvPr/>
        </p:nvCxnSpPr>
        <p:spPr>
          <a:xfrm>
            <a:off x="7830481" y="4478067"/>
            <a:ext cx="15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4E17243-30B1-5E18-004F-6129F4A4976E}"/>
              </a:ext>
            </a:extLst>
          </p:cNvPr>
          <p:cNvGrpSpPr/>
          <p:nvPr/>
        </p:nvGrpSpPr>
        <p:grpSpPr>
          <a:xfrm>
            <a:off x="5327652" y="4241219"/>
            <a:ext cx="962230" cy="473696"/>
            <a:chOff x="4894363" y="4595301"/>
            <a:chExt cx="1305908" cy="562997"/>
          </a:xfrm>
        </p:grpSpPr>
        <p:sp>
          <p:nvSpPr>
            <p:cNvPr id="60" name="圆柱体 59">
              <a:extLst>
                <a:ext uri="{FF2B5EF4-FFF2-40B4-BE49-F238E27FC236}">
                  <a16:creationId xmlns:a16="http://schemas.microsoft.com/office/drawing/2014/main" id="{9B9BB5C0-ED2C-3B78-7B3A-483CEDCB3BC3}"/>
                </a:ext>
              </a:extLst>
            </p:cNvPr>
            <p:cNvSpPr/>
            <p:nvPr/>
          </p:nvSpPr>
          <p:spPr>
            <a:xfrm rot="5400000">
              <a:off x="5265818" y="4223846"/>
              <a:ext cx="562997" cy="1305908"/>
            </a:xfrm>
            <a:prstGeom prst="can">
              <a:avLst>
                <a:gd name="adj" fmla="val 3782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C3D22CD-DC14-1495-C09F-343DB5D5C0C6}"/>
                </a:ext>
              </a:extLst>
            </p:cNvPr>
            <p:cNvSpPr txBox="1"/>
            <p:nvPr/>
          </p:nvSpPr>
          <p:spPr>
            <a:xfrm>
              <a:off x="4894363" y="4745995"/>
              <a:ext cx="11055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消息代理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EEDCB09-B0FF-0C74-734F-F7BAA9B557A7}"/>
              </a:ext>
            </a:extLst>
          </p:cNvPr>
          <p:cNvCxnSpPr>
            <a:stCxn id="44" idx="3"/>
            <a:endCxn id="61" idx="1"/>
          </p:cNvCxnSpPr>
          <p:nvPr/>
        </p:nvCxnSpPr>
        <p:spPr>
          <a:xfrm>
            <a:off x="4746419" y="3463491"/>
            <a:ext cx="581233" cy="10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4BE0897-1CEE-1069-5BCC-AB91B338E2EB}"/>
              </a:ext>
            </a:extLst>
          </p:cNvPr>
          <p:cNvSpPr txBox="1"/>
          <p:nvPr/>
        </p:nvSpPr>
        <p:spPr>
          <a:xfrm>
            <a:off x="3992849" y="3978590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发送消息通知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rgbClr val="92D050"/>
                </a:solidFill>
                <a:latin typeface="+mn-lt"/>
                <a:ea typeface="+mn-ea"/>
              </a:rPr>
              <a:t>订单</a:t>
            </a:r>
            <a:r>
              <a:rPr lang="en-US" altLang="zh-CN" sz="1000">
                <a:solidFill>
                  <a:srgbClr val="92D050"/>
                </a:solidFill>
                <a:latin typeface="+mn-lt"/>
                <a:ea typeface="+mn-ea"/>
              </a:rPr>
              <a:t>xx</a:t>
            </a:r>
            <a:r>
              <a:rPr lang="zh-CN" altLang="en-US" sz="1000">
                <a:solidFill>
                  <a:srgbClr val="92D050"/>
                </a:solidFill>
                <a:latin typeface="+mn-lt"/>
                <a:ea typeface="+mn-ea"/>
              </a:rPr>
              <a:t>支付了</a:t>
            </a:r>
            <a:endParaRPr lang="zh-CN" altLang="en-US" sz="100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D34DA42-954D-ED10-51B4-94A968A1E820}"/>
              </a:ext>
            </a:extLst>
          </p:cNvPr>
          <p:cNvCxnSpPr>
            <a:cxnSpLocks/>
            <a:stCxn id="60" idx="1"/>
            <a:endCxn id="54" idx="1"/>
          </p:cNvCxnSpPr>
          <p:nvPr/>
        </p:nvCxnSpPr>
        <p:spPr>
          <a:xfrm>
            <a:off x="6289882" y="4478067"/>
            <a:ext cx="6751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2E782FF-049E-055F-6298-E32FE905F0EC}"/>
              </a:ext>
            </a:extLst>
          </p:cNvPr>
          <p:cNvSpPr txBox="1"/>
          <p:nvPr/>
        </p:nvSpPr>
        <p:spPr>
          <a:xfrm>
            <a:off x="10110396" y="337270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</a:rPr>
              <a:t>已支付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F4042-1779-65BC-A007-78763B2ED214}"/>
              </a:ext>
            </a:extLst>
          </p:cNvPr>
          <p:cNvSpPr txBox="1"/>
          <p:nvPr/>
        </p:nvSpPr>
        <p:spPr>
          <a:xfrm>
            <a:off x="10110396" y="435110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</a:rPr>
              <a:t>未支付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448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repeatCount="5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by x="100000" y="100000"/>
                                      <p:from x="100000" y="100000"/>
                                      <p:to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repeatCount="5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00000" y="100000"/>
                                      <p:to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C3D3F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Lazy Queue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要设置一个队列为惰性队列，只需要在声明队列时，指定</a:t>
            </a:r>
            <a:r>
              <a:rPr lang="en-US" altLang="zh-CN"/>
              <a:t>x-queue-mode</a:t>
            </a:r>
            <a:r>
              <a:rPr lang="zh-CN" altLang="en-US"/>
              <a:t>属性为</a:t>
            </a:r>
            <a:r>
              <a:rPr lang="en-US" altLang="zh-CN"/>
              <a:t>lazy</a:t>
            </a:r>
            <a:r>
              <a:rPr lang="zh-CN" altLang="en-US"/>
              <a:t>即可：</a:t>
            </a:r>
            <a:endParaRPr lang="en-US" altLang="zh-CN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09E9740-D77E-0DF1-0B21-A76954DBF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86375" y="2097901"/>
            <a:ext cx="107346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EE8108A-F129-FAB0-0DDF-EB6B800A3D2A}"/>
              </a:ext>
            </a:extLst>
          </p:cNvPr>
          <p:cNvGrpSpPr/>
          <p:nvPr/>
        </p:nvGrpSpPr>
        <p:grpSpPr>
          <a:xfrm>
            <a:off x="1114634" y="2225782"/>
            <a:ext cx="8135350" cy="2259403"/>
            <a:chOff x="1351995" y="3006665"/>
            <a:chExt cx="8135350" cy="224846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868D721-D5C8-4B9F-8429-24A8577978BE}"/>
                </a:ext>
              </a:extLst>
            </p:cNvPr>
            <p:cNvSpPr/>
            <p:nvPr/>
          </p:nvSpPr>
          <p:spPr>
            <a:xfrm>
              <a:off x="1351995" y="3006665"/>
              <a:ext cx="8135350" cy="224846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C693097-2B94-8253-4CBB-DB812D36832C}"/>
                </a:ext>
              </a:extLst>
            </p:cNvPr>
            <p:cNvSpPr txBox="1"/>
            <p:nvPr/>
          </p:nvSpPr>
          <p:spPr>
            <a:xfrm>
              <a:off x="1351995" y="3321062"/>
              <a:ext cx="8135348" cy="188295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Queue lazyQueue(){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QueueBuilder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.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durable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"lazy.queue"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.lazy()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Lazy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模式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.build();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E48AFA79-8215-49E7-2446-448025324B87}"/>
                </a:ext>
              </a:extLst>
            </p:cNvPr>
            <p:cNvSpPr/>
            <p:nvPr/>
          </p:nvSpPr>
          <p:spPr>
            <a:xfrm>
              <a:off x="1351995" y="3028401"/>
              <a:ext cx="813534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73E4D67-663E-0465-5762-46AD82F4EE6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7B94884-E04E-BE9E-ED25-832BDA1A2D7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1423904-03F0-F8A3-1A10-7FA48A2AA3F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0CF7A85-B5E3-04A1-999D-89DA9798732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078808-2733-A833-C002-7911134C8079}"/>
              </a:ext>
            </a:extLst>
          </p:cNvPr>
          <p:cNvGrpSpPr/>
          <p:nvPr/>
        </p:nvGrpSpPr>
        <p:grpSpPr>
          <a:xfrm>
            <a:off x="1636639" y="4150357"/>
            <a:ext cx="8135350" cy="2455633"/>
            <a:chOff x="1351995" y="3006665"/>
            <a:chExt cx="8135350" cy="245563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DBACF32-DEEB-A5D4-5645-7AAF3FCF4773}"/>
                </a:ext>
              </a:extLst>
            </p:cNvPr>
            <p:cNvSpPr/>
            <p:nvPr/>
          </p:nvSpPr>
          <p:spPr>
            <a:xfrm>
              <a:off x="1351995" y="3006665"/>
              <a:ext cx="8135350" cy="245563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05501-7357-9835-83BD-3C3AD3C06A57}"/>
                </a:ext>
              </a:extLst>
            </p:cNvPr>
            <p:cNvSpPr txBox="1"/>
            <p:nvPr/>
          </p:nvSpPr>
          <p:spPr>
            <a:xfrm>
              <a:off x="1351995" y="3320814"/>
              <a:ext cx="8135348" cy="214148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@RabbitListener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(queuesToDeclare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@Queue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name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"lazy.queue"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durable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"true"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arguments =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@Argument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(name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"x-queue-mode"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value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"lazy"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void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listenLazyQueue(String msg){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.info(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接收到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 lazy.queue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的消息：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{}"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msg);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57F7904-4C17-962D-0683-C58AA1BF124C}"/>
                </a:ext>
              </a:extLst>
            </p:cNvPr>
            <p:cNvSpPr/>
            <p:nvPr/>
          </p:nvSpPr>
          <p:spPr>
            <a:xfrm>
              <a:off x="1351995" y="3028401"/>
              <a:ext cx="813534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1823C4-8F78-C4BF-C24C-465FB209DA5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45A9A01-4B91-9155-91C6-6833B371415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FAC035F-0051-FD68-E9AD-256B557241A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100F5DD-BC69-F7BE-6470-E8081B72310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31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1A0275-480B-B815-C5D7-161466AC0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RabbitMQ</a:t>
            </a:r>
            <a:r>
              <a:rPr lang="zh-CN" altLang="en-US"/>
              <a:t>如何保证消息的可靠性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首先通过配置可以让交换机、队列、以及发送的消息都持久化。这样队列中的消息会持久化到磁盘，</a:t>
            </a:r>
            <a:r>
              <a:rPr lang="en-US" altLang="zh-CN" sz="1400"/>
              <a:t>MQ</a:t>
            </a:r>
            <a:r>
              <a:rPr lang="zh-CN" altLang="en-US" sz="1400"/>
              <a:t>重启消息依然存在。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RabbitMQ</a:t>
            </a:r>
            <a:r>
              <a:rPr lang="zh-CN" altLang="en-US" sz="1400"/>
              <a:t>在</a:t>
            </a:r>
            <a:r>
              <a:rPr lang="en-US" altLang="zh-CN" sz="1400"/>
              <a:t>3.6</a:t>
            </a:r>
            <a:r>
              <a:rPr lang="zh-CN" altLang="en-US" sz="1400"/>
              <a:t>版本引入了</a:t>
            </a:r>
            <a:r>
              <a:rPr lang="en-US" altLang="zh-CN" sz="1400"/>
              <a:t>LazyQueue</a:t>
            </a:r>
            <a:r>
              <a:rPr lang="zh-CN" altLang="en-US" sz="1400"/>
              <a:t>，并且在</a:t>
            </a:r>
            <a:r>
              <a:rPr lang="en-US" altLang="zh-CN" sz="1400"/>
              <a:t>3.12</a:t>
            </a:r>
            <a:r>
              <a:rPr lang="zh-CN" altLang="en-US" sz="1400"/>
              <a:t>版本后会称为队列的默认模式。</a:t>
            </a:r>
            <a:r>
              <a:rPr lang="en-US" altLang="zh-CN" sz="1400"/>
              <a:t>LazyQueue</a:t>
            </a:r>
            <a:r>
              <a:rPr lang="zh-CN" altLang="en-US" sz="1400"/>
              <a:t>会将所有消息都持久化。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开启持久化和发送者确认时，</a:t>
            </a:r>
            <a:r>
              <a:rPr lang="en-US" altLang="zh-CN" sz="1400"/>
              <a:t> RabbitMQ</a:t>
            </a:r>
            <a:r>
              <a:rPr lang="zh-CN" altLang="en-US" sz="1400"/>
              <a:t>只有在消息持久化完成后才会给发送者返回</a:t>
            </a:r>
            <a:r>
              <a:rPr lang="en-US" altLang="zh-CN" sz="1400"/>
              <a:t>ACK</a:t>
            </a:r>
            <a:r>
              <a:rPr lang="zh-CN" altLang="en-US" sz="1400"/>
              <a:t>回执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06845955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8C50-9757-DC23-ADB3-78891AB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消费者的可靠性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F225-6757-5DAF-2327-C3BE7951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6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649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消费者确认机制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52208F4-59C8-0677-E323-0F1C35DEE5E9}"/>
              </a:ext>
            </a:extLst>
          </p:cNvPr>
          <p:cNvSpPr txBox="1">
            <a:spLocks/>
          </p:cNvSpPr>
          <p:nvPr/>
        </p:nvSpPr>
        <p:spPr>
          <a:xfrm>
            <a:off x="4834163" y="27362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失败重试策略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09BBC397-A071-2285-8B8D-34CEF71B1EBF}"/>
              </a:ext>
            </a:extLst>
          </p:cNvPr>
          <p:cNvSpPr txBox="1">
            <a:spLocks/>
          </p:cNvSpPr>
          <p:nvPr/>
        </p:nvSpPr>
        <p:spPr>
          <a:xfrm>
            <a:off x="4834162" y="34076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业务幂等性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80226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F621E21C-FB36-B001-D7CA-7F4454E72BDA}"/>
              </a:ext>
            </a:extLst>
          </p:cNvPr>
          <p:cNvSpPr txBox="1"/>
          <p:nvPr/>
        </p:nvSpPr>
        <p:spPr>
          <a:xfrm>
            <a:off x="8123383" y="6179678"/>
            <a:ext cx="1479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0000"/>
                </a:solidFill>
              </a:rPr>
              <a:t>reject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B7FA8EC-C8DE-3569-6B83-6983536AFB08}"/>
              </a:ext>
            </a:extLst>
          </p:cNvPr>
          <p:cNvCxnSpPr>
            <a:cxnSpLocks/>
          </p:cNvCxnSpPr>
          <p:nvPr/>
        </p:nvCxnSpPr>
        <p:spPr>
          <a:xfrm flipH="1">
            <a:off x="8243260" y="6199133"/>
            <a:ext cx="12395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44CC8D-CBBA-0499-A8DC-60E93C1B1057}"/>
              </a:ext>
            </a:extLst>
          </p:cNvPr>
          <p:cNvCxnSpPr>
            <a:cxnSpLocks/>
          </p:cNvCxnSpPr>
          <p:nvPr/>
        </p:nvCxnSpPr>
        <p:spPr>
          <a:xfrm flipH="1">
            <a:off x="8243260" y="5291489"/>
            <a:ext cx="1239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effectLst/>
              </a:rPr>
              <a:t>消费者确认机制（</a:t>
            </a:r>
            <a:r>
              <a:rPr lang="en-US" altLang="zh-CN" b="1">
                <a:effectLst/>
              </a:rPr>
              <a:t>Consumer Acknowledgement</a:t>
            </a:r>
            <a:r>
              <a:rPr lang="zh-CN" altLang="en-US">
                <a:effectLst/>
              </a:rPr>
              <a:t>）</a:t>
            </a:r>
            <a:r>
              <a:rPr lang="zh-CN" altLang="en-US"/>
              <a:t>是</a:t>
            </a:r>
            <a:r>
              <a:rPr lang="zh-CN" altLang="en-US">
                <a:effectLst/>
              </a:rPr>
              <a:t>为了确认消费者是否成功处理消息。当消费者处理消息结束后，应该向</a:t>
            </a:r>
            <a:r>
              <a:rPr lang="en-US" altLang="zh-CN">
                <a:effectLst/>
              </a:rPr>
              <a:t>RabbitMQ</a:t>
            </a:r>
            <a:r>
              <a:rPr lang="zh-CN" altLang="en-US">
                <a:effectLst/>
              </a:rPr>
              <a:t>发送一个回执，告知</a:t>
            </a:r>
            <a:r>
              <a:rPr lang="en-US" altLang="zh-CN">
                <a:effectLst/>
              </a:rPr>
              <a:t>RabbitMQ</a:t>
            </a:r>
            <a:r>
              <a:rPr lang="zh-CN" altLang="en-US">
                <a:effectLst/>
              </a:rPr>
              <a:t>自己消息处理状态：</a:t>
            </a:r>
            <a:endParaRPr lang="en-US" altLang="zh-CN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effectLst/>
              </a:rPr>
              <a:t>ack</a:t>
            </a:r>
            <a:r>
              <a:rPr lang="zh-CN" altLang="en-US">
                <a:effectLst/>
              </a:rPr>
              <a:t>：成功处理消息，</a:t>
            </a:r>
            <a:r>
              <a:rPr lang="en-US" altLang="zh-CN">
                <a:effectLst/>
              </a:rPr>
              <a:t>RabbitMQ</a:t>
            </a:r>
            <a:r>
              <a:rPr lang="zh-CN" altLang="en-US">
                <a:effectLst/>
              </a:rPr>
              <a:t>从队列中删除该消息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effectLst/>
              </a:rPr>
              <a:t>nack</a:t>
            </a:r>
            <a:r>
              <a:rPr lang="zh-CN" altLang="en-US">
                <a:effectLst/>
              </a:rPr>
              <a:t>：消息处理失败，</a:t>
            </a:r>
            <a:r>
              <a:rPr lang="en-US" altLang="zh-CN">
                <a:effectLst/>
              </a:rPr>
              <a:t>RabbitMQ</a:t>
            </a:r>
            <a:r>
              <a:rPr lang="zh-CN" altLang="en-US">
                <a:effectLst/>
              </a:rPr>
              <a:t>需要再次投递消息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effectLst/>
              </a:rPr>
              <a:t>reject</a:t>
            </a:r>
            <a:r>
              <a:rPr lang="zh-CN" altLang="en-US">
                <a:effectLst/>
              </a:rPr>
              <a:t>：消息处理失败并拒绝该消息，</a:t>
            </a:r>
            <a:r>
              <a:rPr lang="en-US" altLang="zh-CN">
                <a:effectLst/>
              </a:rPr>
              <a:t>RabbitMQ</a:t>
            </a:r>
            <a:r>
              <a:rPr lang="zh-CN" altLang="en-US">
                <a:effectLst/>
              </a:rPr>
              <a:t>从队列中删除该消息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en-US">
              <a:effectLst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D22ADAF-871F-619E-D588-1C71506D0D65}"/>
              </a:ext>
            </a:extLst>
          </p:cNvPr>
          <p:cNvSpPr/>
          <p:nvPr/>
        </p:nvSpPr>
        <p:spPr>
          <a:xfrm>
            <a:off x="1130758" y="4882673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904FD4-E1ED-3C2C-CF12-33856F14A115}"/>
              </a:ext>
            </a:extLst>
          </p:cNvPr>
          <p:cNvSpPr/>
          <p:nvPr/>
        </p:nvSpPr>
        <p:spPr>
          <a:xfrm>
            <a:off x="9482765" y="4034981"/>
            <a:ext cx="1215618" cy="51419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01D1EFA8-59B2-7875-8AFD-827ADF71405B}"/>
              </a:ext>
            </a:extLst>
          </p:cNvPr>
          <p:cNvSpPr/>
          <p:nvPr/>
        </p:nvSpPr>
        <p:spPr>
          <a:xfrm rot="16200000">
            <a:off x="7274874" y="3580788"/>
            <a:ext cx="514192" cy="142258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1200"/>
              <a:t>queue1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2F57050-F77C-6F1C-13B4-57438B53E25A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2435683" y="5201761"/>
            <a:ext cx="1469154" cy="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931591-B212-687A-7759-189EAEDCF9C0}"/>
              </a:ext>
            </a:extLst>
          </p:cNvPr>
          <p:cNvCxnSpPr>
            <a:cxnSpLocks/>
          </p:cNvCxnSpPr>
          <p:nvPr/>
        </p:nvCxnSpPr>
        <p:spPr>
          <a:xfrm flipV="1">
            <a:off x="8243261" y="4226765"/>
            <a:ext cx="1239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C53B091E-5DAB-B661-888D-921174B84CF3}"/>
              </a:ext>
            </a:extLst>
          </p:cNvPr>
          <p:cNvSpPr/>
          <p:nvPr/>
        </p:nvSpPr>
        <p:spPr>
          <a:xfrm>
            <a:off x="3904837" y="4924266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92B65AD-5C4B-E3F4-C75C-9711DE1EAD99}"/>
              </a:ext>
            </a:extLst>
          </p:cNvPr>
          <p:cNvSpPr/>
          <p:nvPr/>
        </p:nvSpPr>
        <p:spPr>
          <a:xfrm>
            <a:off x="9482765" y="4945373"/>
            <a:ext cx="1215617" cy="51419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436048F7-C1F0-5256-63F0-D913F021B22B}"/>
              </a:ext>
            </a:extLst>
          </p:cNvPr>
          <p:cNvSpPr/>
          <p:nvPr/>
        </p:nvSpPr>
        <p:spPr>
          <a:xfrm rot="16200000">
            <a:off x="7274873" y="4491181"/>
            <a:ext cx="514193" cy="142258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queue2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A0FC19E-A4D2-BCAB-AE1A-CDDC2F3722A1}"/>
              </a:ext>
            </a:extLst>
          </p:cNvPr>
          <p:cNvCxnSpPr>
            <a:cxnSpLocks/>
          </p:cNvCxnSpPr>
          <p:nvPr/>
        </p:nvCxnSpPr>
        <p:spPr>
          <a:xfrm>
            <a:off x="8243260" y="5135565"/>
            <a:ext cx="1239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EB686C-9003-F440-BD7D-716BC28F48E7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419507" y="4292079"/>
            <a:ext cx="1401173" cy="9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E0315A-9A4B-4FC5-1C48-997D049B12D7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5419507" y="5202471"/>
            <a:ext cx="1401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CB717C7-5DBB-03F9-20D2-56CD5B124713}"/>
              </a:ext>
            </a:extLst>
          </p:cNvPr>
          <p:cNvSpPr txBox="1"/>
          <p:nvPr/>
        </p:nvSpPr>
        <p:spPr>
          <a:xfrm>
            <a:off x="4360125" y="488340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fanout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F549BC-9F1F-D84F-61C6-35C4E7F2C37A}"/>
              </a:ext>
            </a:extLst>
          </p:cNvPr>
          <p:cNvSpPr txBox="1"/>
          <p:nvPr/>
        </p:nvSpPr>
        <p:spPr>
          <a:xfrm>
            <a:off x="8123383" y="4354256"/>
            <a:ext cx="1479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</a:rPr>
              <a:t>ack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ADB94B2-4CAA-91B6-7788-0D1D6BB0EA4E}"/>
              </a:ext>
            </a:extLst>
          </p:cNvPr>
          <p:cNvCxnSpPr>
            <a:cxnSpLocks/>
          </p:cNvCxnSpPr>
          <p:nvPr/>
        </p:nvCxnSpPr>
        <p:spPr>
          <a:xfrm flipH="1">
            <a:off x="8243260" y="4373711"/>
            <a:ext cx="1239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PA-云形 63">
            <a:extLst>
              <a:ext uri="{FF2B5EF4-FFF2-40B4-BE49-F238E27FC236}">
                <a16:creationId xmlns:a16="http://schemas.microsoft.com/office/drawing/2014/main" id="{B1A6A339-FD23-6077-4FE5-6B95EF826A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23631" y="5088603"/>
            <a:ext cx="542388" cy="257097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msg</a:t>
            </a:r>
            <a:endParaRPr lang="zh-CN" altLang="en-US" sz="1200"/>
          </a:p>
        </p:txBody>
      </p:sp>
      <p:sp>
        <p:nvSpPr>
          <p:cNvPr id="23" name="PA-云形 64">
            <a:extLst>
              <a:ext uri="{FF2B5EF4-FFF2-40B4-BE49-F238E27FC236}">
                <a16:creationId xmlns:a16="http://schemas.microsoft.com/office/drawing/2014/main" id="{BFCDB029-C2C4-AEB2-0E91-462901F5D2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964685" y="5067765"/>
            <a:ext cx="542388" cy="257097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msg</a:t>
            </a:r>
            <a:endParaRPr lang="zh-CN" altLang="en-US" sz="12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D39F9C8-2C00-A3A2-0662-E56BAFD7B520}"/>
              </a:ext>
            </a:extLst>
          </p:cNvPr>
          <p:cNvSpPr/>
          <p:nvPr/>
        </p:nvSpPr>
        <p:spPr>
          <a:xfrm>
            <a:off x="9482765" y="5855766"/>
            <a:ext cx="1215618" cy="51419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consumer3</a:t>
            </a:r>
            <a:endParaRPr lang="zh-CN" altLang="en-US" sz="1400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910FAD0C-54A8-77A5-3105-BB1ED29DA905}"/>
              </a:ext>
            </a:extLst>
          </p:cNvPr>
          <p:cNvSpPr/>
          <p:nvPr/>
        </p:nvSpPr>
        <p:spPr>
          <a:xfrm rot="16200000">
            <a:off x="7274874" y="5401573"/>
            <a:ext cx="514192" cy="142258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1200"/>
              <a:t>queue3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465F1B0-3CEB-A290-12EA-654E261CC09D}"/>
              </a:ext>
            </a:extLst>
          </p:cNvPr>
          <p:cNvCxnSpPr>
            <a:cxnSpLocks/>
          </p:cNvCxnSpPr>
          <p:nvPr/>
        </p:nvCxnSpPr>
        <p:spPr>
          <a:xfrm flipV="1">
            <a:off x="8243261" y="6045957"/>
            <a:ext cx="1239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4BADC90-1EEF-0478-AE07-31131BCF51EC}"/>
              </a:ext>
            </a:extLst>
          </p:cNvPr>
          <p:cNvCxnSpPr>
            <a:cxnSpLocks/>
            <a:stCxn id="10" idx="4"/>
            <a:endCxn id="37" idx="1"/>
          </p:cNvCxnSpPr>
          <p:nvPr/>
        </p:nvCxnSpPr>
        <p:spPr>
          <a:xfrm>
            <a:off x="5419507" y="5202471"/>
            <a:ext cx="1401173" cy="9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PA-云形 64">
            <a:extLst>
              <a:ext uri="{FF2B5EF4-FFF2-40B4-BE49-F238E27FC236}">
                <a16:creationId xmlns:a16="http://schemas.microsoft.com/office/drawing/2014/main" id="{3F8DFB3A-592F-D749-757A-808ED28751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965894" y="5067765"/>
            <a:ext cx="542388" cy="257097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msg</a:t>
            </a:r>
            <a:endParaRPr lang="zh-CN" altLang="en-US" sz="1200"/>
          </a:p>
        </p:txBody>
      </p:sp>
      <p:sp>
        <p:nvSpPr>
          <p:cNvPr id="52" name="PA-云形 64">
            <a:extLst>
              <a:ext uri="{FF2B5EF4-FFF2-40B4-BE49-F238E27FC236}">
                <a16:creationId xmlns:a16="http://schemas.microsoft.com/office/drawing/2014/main" id="{DA3B46AF-7D17-9C39-C133-CDCACE5E55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965649" y="5067764"/>
            <a:ext cx="542388" cy="257097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msg</a:t>
            </a:r>
            <a:endParaRPr lang="zh-CN" altLang="en-US" sz="1200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D7B4C255-7348-6E06-A453-FD67EBA3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消费者确认机制</a:t>
            </a:r>
          </a:p>
        </p:txBody>
      </p:sp>
      <p:sp>
        <p:nvSpPr>
          <p:cNvPr id="58" name="PA-云形 63">
            <a:extLst>
              <a:ext uri="{FF2B5EF4-FFF2-40B4-BE49-F238E27FC236}">
                <a16:creationId xmlns:a16="http://schemas.microsoft.com/office/drawing/2014/main" id="{022BC6BB-123E-50E7-E475-B734F24D423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788990" y="4158267"/>
            <a:ext cx="542388" cy="257097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msg</a:t>
            </a:r>
            <a:endParaRPr lang="zh-CN" altLang="en-US" sz="1200"/>
          </a:p>
        </p:txBody>
      </p:sp>
      <p:sp>
        <p:nvSpPr>
          <p:cNvPr id="59" name="PA-云形 63">
            <a:extLst>
              <a:ext uri="{FF2B5EF4-FFF2-40B4-BE49-F238E27FC236}">
                <a16:creationId xmlns:a16="http://schemas.microsoft.com/office/drawing/2014/main" id="{1739C72A-4195-0E22-DD6F-D19F5FF18FE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831126" y="5078663"/>
            <a:ext cx="542388" cy="257097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msg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0A45472-A697-C2C1-C9CF-6DB7AE465B36}"/>
              </a:ext>
            </a:extLst>
          </p:cNvPr>
          <p:cNvSpPr txBox="1"/>
          <p:nvPr/>
        </p:nvSpPr>
        <p:spPr>
          <a:xfrm>
            <a:off x="8123383" y="5272034"/>
            <a:ext cx="1479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</a:rPr>
              <a:t>nack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64" name="PA-云形 63">
            <a:extLst>
              <a:ext uri="{FF2B5EF4-FFF2-40B4-BE49-F238E27FC236}">
                <a16:creationId xmlns:a16="http://schemas.microsoft.com/office/drawing/2014/main" id="{FAB8CF71-1C14-F6BB-CC38-CB74D9563B2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848516" y="5982110"/>
            <a:ext cx="542388" cy="257097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msg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2147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32669 -0.00209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-11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992 1.11111E-6 C 0.05416 -0.04375 0.10377 -0.08727 0.13802 -0.13079 C 0.19401 -0.13333 0.18346 -0.12986 0.23997 -0.13195 " pathEditMode="relative" rAng="0" ptsTypes="AAA">
                                      <p:cBhvr from="" to=""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-6597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226 0.00092 L 0.24049 -0.0002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-6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226 1.11111E-6 L 0.1276 0.13264 C 0.18203 0.13264 0.18607 0.1338 0.24049 0.1338 " pathEditMode="relative" rAng="0" ptsTypes="AAA">
                                      <p:cBhvr from="" to=""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022E-16 L 0.2414 1.11022E-16 " pathEditMode="relative" rAng="0" ptsTypes="AA">
                                      <p:cBhvr>
                                        <p:cTn id="8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24141 7.40741E-7 " pathEditMode="relative" rAng="0" ptsTypes="AA">
                                      <p:cBhvr>
                                        <p:cTn id="9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2414 -2.22222E-6 " pathEditMode="relative" rAng="0" ptsTypes="AA">
                                      <p:cBhvr>
                                        <p:cTn id="9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EADA"/>
                                      </p:to>
                                    </p:animClr>
                                    <p:set>
                                      <p:cBhvr>
                                        <p:cTn id="10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EADA"/>
                                      </p:to>
                                    </p:animClr>
                                    <p:set>
                                      <p:cBhvr>
                                        <p:cTn id="10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EADA"/>
                                      </p:to>
                                    </p:animClr>
                                    <p:set>
                                      <p:cBhvr>
                                        <p:cTn id="11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23959 -0.0007 " pathEditMode="relative" rAng="0" ptsTypes="AA">
                                      <p:cBhvr>
                                        <p:cTn id="15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-46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49 0.1338 L 0.24036 0.21875 " pathEditMode="relative" rAng="0" ptsTypes="AA">
                                      <p:cBhvr>
                                        <p:cTn id="18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6" grpId="0"/>
      <p:bldP spid="17" grpId="0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6" grpId="0" animBg="1"/>
      <p:bldP spid="37" grpId="0" animBg="1"/>
      <p:bldP spid="51" grpId="0" animBg="1"/>
      <p:bldP spid="51" grpId="1" animBg="1"/>
      <p:bldP spid="52" grpId="0" animBg="1"/>
      <p:bldP spid="52" grpId="1" animBg="1"/>
      <p:bldP spid="52" grpId="2" animBg="1"/>
      <p:bldP spid="52" grpId="3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59" grpId="3" animBg="1"/>
      <p:bldP spid="59" grpId="4" animBg="1"/>
      <p:bldP spid="60" grpId="0"/>
      <p:bldP spid="60" grpId="1"/>
      <p:bldP spid="64" grpId="0" animBg="1"/>
      <p:bldP spid="64" grpId="1" animBg="1"/>
      <p:bldP spid="64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消费者确认机制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SpringAMQP</a:t>
            </a:r>
            <a:r>
              <a:rPr lang="zh-CN" altLang="en-US"/>
              <a:t>已经实现了消息确认功能。并允许我们通过配置文件选择</a:t>
            </a:r>
            <a:r>
              <a:rPr lang="en-US" altLang="zh-CN"/>
              <a:t>ACK</a:t>
            </a:r>
            <a:r>
              <a:rPr lang="zh-CN" altLang="en-US"/>
              <a:t>处理方式，有三种方式：</a:t>
            </a:r>
            <a:endParaRPr lang="en-US" altLang="zh-CN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/>
              <a:t>none</a:t>
            </a:r>
            <a:r>
              <a:rPr lang="zh-CN" altLang="en-US"/>
              <a:t>：不处理。即消息投递给消费者后立刻</a:t>
            </a:r>
            <a:r>
              <a:rPr lang="en-US" altLang="zh-CN">
                <a:solidFill>
                  <a:srgbClr val="1C8E1C"/>
                </a:solidFill>
              </a:rPr>
              <a:t>ack</a:t>
            </a:r>
            <a:r>
              <a:rPr lang="zh-CN" altLang="en-US"/>
              <a:t>，消息会立刻从</a:t>
            </a:r>
            <a:r>
              <a:rPr lang="en-US" altLang="zh-CN"/>
              <a:t>MQ</a:t>
            </a:r>
            <a:r>
              <a:rPr lang="zh-CN" altLang="en-US"/>
              <a:t>删除。非常不安全，不建议使用</a:t>
            </a:r>
            <a:endParaRPr lang="en-US" altLang="zh-CN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/>
              <a:t>manual</a:t>
            </a:r>
            <a:r>
              <a:rPr lang="zh-CN" altLang="en-US"/>
              <a:t>：手动模式。需要自己在业务代码中调用</a:t>
            </a:r>
            <a:r>
              <a:rPr lang="en-US" altLang="zh-CN"/>
              <a:t>api</a:t>
            </a:r>
            <a:r>
              <a:rPr lang="zh-CN" altLang="en-US"/>
              <a:t>，发送</a:t>
            </a:r>
            <a:r>
              <a:rPr lang="en-US" altLang="zh-CN">
                <a:solidFill>
                  <a:srgbClr val="1C8E1C"/>
                </a:solidFill>
              </a:rPr>
              <a:t>ack</a:t>
            </a:r>
            <a:r>
              <a:rPr lang="zh-CN" altLang="en-US"/>
              <a:t>或</a:t>
            </a:r>
            <a:r>
              <a:rPr lang="en-US" altLang="zh-CN">
                <a:solidFill>
                  <a:srgbClr val="1C8E1C"/>
                </a:solidFill>
              </a:rPr>
              <a:t>reject</a:t>
            </a:r>
            <a:r>
              <a:rPr lang="zh-CN" altLang="en-US"/>
              <a:t>，存在业务入侵，但更灵活</a:t>
            </a:r>
            <a:endParaRPr lang="en-US" altLang="zh-CN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/>
              <a:t>auto</a:t>
            </a:r>
            <a:r>
              <a:rPr lang="zh-CN" altLang="en-US"/>
              <a:t>：自动模式。</a:t>
            </a:r>
            <a:r>
              <a:rPr lang="en-US" altLang="zh-CN"/>
              <a:t>SpringAMQP</a:t>
            </a:r>
            <a:r>
              <a:rPr lang="zh-CN" altLang="en-US"/>
              <a:t>利用</a:t>
            </a:r>
            <a:r>
              <a:rPr lang="en-US" altLang="zh-CN"/>
              <a:t>AOP</a:t>
            </a:r>
            <a:r>
              <a:rPr lang="zh-CN" altLang="en-US"/>
              <a:t>对我们的消息处理逻辑做了环绕增强，当业务正常执行时则自动返回</a:t>
            </a:r>
            <a:r>
              <a:rPr lang="en-US" altLang="zh-CN">
                <a:solidFill>
                  <a:srgbClr val="1C8E1C"/>
                </a:solidFill>
              </a:rPr>
              <a:t>ack</a:t>
            </a:r>
            <a:r>
              <a:rPr lang="en-US" altLang="zh-CN"/>
              <a:t>.  </a:t>
            </a:r>
            <a:r>
              <a:rPr lang="zh-CN" altLang="en-US"/>
              <a:t>当业务出现异常时，根据异常判断返回不同结果：  </a:t>
            </a:r>
            <a:endParaRPr lang="en-US" altLang="zh-CN"/>
          </a:p>
          <a:p>
            <a:pPr marL="90000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如果是业务异常，会自动返回</a:t>
            </a:r>
            <a:r>
              <a:rPr lang="en-US" altLang="zh-CN" sz="1400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nack</a:t>
            </a:r>
          </a:p>
          <a:p>
            <a:pPr marL="90000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如果是消息处理或校验异常，自动返回</a:t>
            </a:r>
            <a:r>
              <a:rPr lang="en-US" altLang="zh-CN" sz="1400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reject</a:t>
            </a:r>
            <a:endParaRPr lang="zh-CN" altLang="en-US" sz="1400" b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A077487-6533-95E9-5073-2B6A423C1C98}"/>
              </a:ext>
            </a:extLst>
          </p:cNvPr>
          <p:cNvGrpSpPr/>
          <p:nvPr/>
        </p:nvGrpSpPr>
        <p:grpSpPr>
          <a:xfrm>
            <a:off x="1636638" y="4279311"/>
            <a:ext cx="8918723" cy="2121489"/>
            <a:chOff x="1351994" y="3006665"/>
            <a:chExt cx="8918723" cy="212148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62A83F6-96F9-154F-2A60-367B77BBCC3F}"/>
                </a:ext>
              </a:extLst>
            </p:cNvPr>
            <p:cNvSpPr/>
            <p:nvPr/>
          </p:nvSpPr>
          <p:spPr>
            <a:xfrm>
              <a:off x="1351995" y="3006665"/>
              <a:ext cx="8918722" cy="212148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F385F58-8129-EFDB-045C-994222BCB5C8}"/>
                </a:ext>
              </a:extLst>
            </p:cNvPr>
            <p:cNvSpPr txBox="1"/>
            <p:nvPr/>
          </p:nvSpPr>
          <p:spPr>
            <a:xfrm>
              <a:off x="1351994" y="3320814"/>
              <a:ext cx="8527269" cy="162730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rabbitmq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listener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simple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prefetch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acknowledge-mode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none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none</a:t>
              </a:r>
              <a:r>
                <a:rPr kumimoji="0" lang="zh-CN" altLang="en-US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，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关闭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ack</a:t>
              </a:r>
              <a:r>
                <a:rPr kumimoji="0" lang="zh-CN" altLang="en-US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；</a:t>
              </a: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manual</a:t>
              </a:r>
              <a:r>
                <a:rPr kumimoji="0" lang="zh-CN" altLang="en-US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，手动</a:t>
              </a: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ack</a:t>
              </a:r>
              <a:r>
                <a:rPr lang="zh-CN" altLang="en-US" sz="14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；</a:t>
              </a:r>
              <a:r>
                <a:rPr lang="en-US" altLang="zh-CN" sz="14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auto</a:t>
              </a:r>
              <a:r>
                <a:rPr lang="zh-CN" altLang="en-US" sz="14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：自动</a:t>
              </a:r>
              <a:r>
                <a:rPr lang="en-US" altLang="zh-CN" sz="14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ack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C0BBA3F-AFEE-A96C-4CFA-772CB5BB24DE}"/>
                </a:ext>
              </a:extLst>
            </p:cNvPr>
            <p:cNvSpPr/>
            <p:nvPr/>
          </p:nvSpPr>
          <p:spPr>
            <a:xfrm>
              <a:off x="1351995" y="3028401"/>
              <a:ext cx="891872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DCACB9A-0453-C713-65BE-4A43EC2E9AD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8EF9216-0990-03C5-EA3C-80A7AA861FCA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D042868-66D0-B595-F0CB-839C4F31053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61D7BF9-1DD2-3693-F44F-FE7541CC801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86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649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消费者确认机制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362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失败重试机制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4076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业务幂等性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86987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失败重试机制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提供了消费者失败重试机制，在消费者出现异常时利用本地重试，而不是无限的</a:t>
            </a:r>
            <a:r>
              <a:rPr lang="en-US" altLang="zh-CN"/>
              <a:t>requeue</a:t>
            </a:r>
            <a:r>
              <a:rPr lang="zh-CN" altLang="en-US"/>
              <a:t>到</a:t>
            </a:r>
            <a:r>
              <a:rPr lang="en-US" altLang="zh-CN"/>
              <a:t>mq</a:t>
            </a:r>
            <a:r>
              <a:rPr lang="zh-CN" altLang="en-US"/>
              <a:t>。我们可以通过在</a:t>
            </a:r>
            <a:r>
              <a:rPr lang="en-US" altLang="zh-CN"/>
              <a:t>application.yaml</a:t>
            </a:r>
            <a:r>
              <a:rPr lang="zh-CN" altLang="en-US"/>
              <a:t>文件中添加配置来开启重试机制：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C4AC205-A28C-A2F3-2F1A-4A6922CDFAEF}"/>
              </a:ext>
            </a:extLst>
          </p:cNvPr>
          <p:cNvGrpSpPr/>
          <p:nvPr/>
        </p:nvGrpSpPr>
        <p:grpSpPr>
          <a:xfrm>
            <a:off x="1181299" y="2703218"/>
            <a:ext cx="9424362" cy="3078241"/>
            <a:chOff x="1351994" y="3006665"/>
            <a:chExt cx="10173647" cy="307824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1422390-901F-4AFA-2688-D97E95FBD406}"/>
                </a:ext>
              </a:extLst>
            </p:cNvPr>
            <p:cNvSpPr/>
            <p:nvPr/>
          </p:nvSpPr>
          <p:spPr>
            <a:xfrm>
              <a:off x="1351995" y="3006665"/>
              <a:ext cx="10173646" cy="307824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8DF017-28EB-2240-053F-DD03030F8D44}"/>
                </a:ext>
              </a:extLst>
            </p:cNvPr>
            <p:cNvSpPr txBox="1"/>
            <p:nvPr/>
          </p:nvSpPr>
          <p:spPr>
            <a:xfrm>
              <a:off x="1351995" y="3372184"/>
              <a:ext cx="9718061" cy="252004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rabbitmq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listener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simple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prefetch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enabled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开启消费者失败重试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initial-interval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1000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初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始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的失败等待时长为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秒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multiplier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下次失败的等待时长倍数，下次等待时长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= multiplier *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last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-interval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max-attempts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3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最大重试次数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stateless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true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无状态；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false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有状态。如果业务中包含事务，这里改为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false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F9BF95B-C001-3DF2-82F3-312B15E254C6}"/>
                </a:ext>
              </a:extLst>
            </p:cNvPr>
            <p:cNvSpPr/>
            <p:nvPr/>
          </p:nvSpPr>
          <p:spPr>
            <a:xfrm>
              <a:off x="1351994" y="3028401"/>
              <a:ext cx="1017364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869B7EB-488E-ED93-537D-765FF902447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86D99F2-BDAC-641F-BB91-B6D37B89F6C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D932FB6-07BC-88FD-6811-E56C99AA7F1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46E24E0-3347-D620-8BF6-0E7A185B54D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32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失败消息处理策略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17489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在开启重试模式后，重试次数耗尽，如果消息依然失败，则需要有</a:t>
            </a:r>
            <a:r>
              <a:rPr lang="en-US" altLang="zh-CN">
                <a:latin typeface="+mn-lt"/>
                <a:ea typeface="+mn-ea"/>
              </a:rPr>
              <a:t>MessageRecoverer</a:t>
            </a:r>
            <a:r>
              <a:rPr lang="zh-CN" altLang="en-US">
                <a:latin typeface="+mn-lt"/>
                <a:ea typeface="+mn-ea"/>
              </a:rPr>
              <a:t>接口来处理，它包含三种不同的实现：</a:t>
            </a:r>
            <a:endParaRPr lang="en-US" altLang="zh-CN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RejectAndDontRequeueRecoverer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：重试耗尽后，直接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</a:rPr>
              <a:t>reject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</a:rPr>
              <a:t>，丢弃消息。默认就是这种方式</a:t>
            </a:r>
            <a:endParaRPr lang="en-US" altLang="zh-CN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</a:rPr>
              <a:t>ImmediateRequeueMessageRecoverer</a:t>
            </a:r>
            <a:r>
              <a:rPr lang="zh-CN" altLang="en-US">
                <a:latin typeface="+mn-lt"/>
                <a:ea typeface="+mn-ea"/>
              </a:rPr>
              <a:t>：重试耗尽后，返回</a:t>
            </a:r>
            <a:r>
              <a:rPr lang="en-US" altLang="zh-CN">
                <a:latin typeface="+mn-lt"/>
                <a:ea typeface="+mn-ea"/>
              </a:rPr>
              <a:t>nack</a:t>
            </a:r>
            <a:r>
              <a:rPr lang="zh-CN" altLang="en-US">
                <a:latin typeface="+mn-lt"/>
                <a:ea typeface="+mn-ea"/>
              </a:rPr>
              <a:t>，消息重新入队</a:t>
            </a:r>
            <a:endParaRPr lang="en-US" altLang="zh-CN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</a:rPr>
              <a:t>RepublishMessageRecoverer</a:t>
            </a:r>
            <a:r>
              <a:rPr lang="zh-CN" altLang="en-US">
                <a:latin typeface="+mn-lt"/>
                <a:ea typeface="+mn-ea"/>
              </a:rPr>
              <a:t>：重试耗尽后，将失败消息投递到指定的交换机</a:t>
            </a:r>
            <a:endParaRPr lang="en-US" altLang="zh-CN">
              <a:latin typeface="+mn-lt"/>
              <a:ea typeface="+mn-ea"/>
            </a:endParaRPr>
          </a:p>
          <a:p>
            <a:endParaRPr lang="en-US" altLang="zh-CN">
              <a:latin typeface="+mn-lt"/>
              <a:ea typeface="+mn-e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D684DC-A7FD-4C8E-8315-50E116A0D185}"/>
              </a:ext>
            </a:extLst>
          </p:cNvPr>
          <p:cNvSpPr/>
          <p:nvPr/>
        </p:nvSpPr>
        <p:spPr>
          <a:xfrm>
            <a:off x="1160068" y="4012110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AE41BFC-80F3-4E78-901C-ED882CECD4FF}"/>
              </a:ext>
            </a:extLst>
          </p:cNvPr>
          <p:cNvSpPr/>
          <p:nvPr/>
        </p:nvSpPr>
        <p:spPr>
          <a:xfrm>
            <a:off x="9524494" y="4012109"/>
            <a:ext cx="1703487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29AC166E-0D61-43B6-814E-DD3105746E30}"/>
              </a:ext>
            </a:extLst>
          </p:cNvPr>
          <p:cNvSpPr/>
          <p:nvPr/>
        </p:nvSpPr>
        <p:spPr>
          <a:xfrm rot="16200000">
            <a:off x="6985783" y="3349788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simple.queue</a:t>
            </a:r>
            <a:endParaRPr lang="zh-CN" altLang="en-US" sz="14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E13E10-289C-43E0-9FD3-D6FCC81CA592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2464993" y="4331198"/>
            <a:ext cx="1199154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479019-17EE-4599-A5A0-CD311E8407D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341048" y="4331197"/>
            <a:ext cx="1183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6E0395C0-51B4-48A0-9C3C-743EA57AF382}"/>
              </a:ext>
            </a:extLst>
          </p:cNvPr>
          <p:cNvSpPr/>
          <p:nvPr/>
        </p:nvSpPr>
        <p:spPr>
          <a:xfrm>
            <a:off x="3664147" y="4061085"/>
            <a:ext cx="162973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simple.direct</a:t>
            </a:r>
            <a:endParaRPr lang="zh-CN" altLang="en-US" sz="14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7ADEEA-8F12-4F40-9ACB-6BD8B9C6176A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 flipV="1">
            <a:off x="5293877" y="4331197"/>
            <a:ext cx="1084353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AC23DE8-621A-4475-BADD-A71A3BBBB122}"/>
              </a:ext>
            </a:extLst>
          </p:cNvPr>
          <p:cNvSpPr/>
          <p:nvPr/>
        </p:nvSpPr>
        <p:spPr>
          <a:xfrm>
            <a:off x="1174755" y="4228252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375536CD-54EE-46AA-9E9F-42668853E09E}"/>
              </a:ext>
            </a:extLst>
          </p:cNvPr>
          <p:cNvSpPr/>
          <p:nvPr/>
        </p:nvSpPr>
        <p:spPr>
          <a:xfrm>
            <a:off x="5099541" y="5973189"/>
            <a:ext cx="151467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error.direct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64084167-D0BF-4802-BCA5-9E8EEAB7686F}"/>
              </a:ext>
            </a:extLst>
          </p:cNvPr>
          <p:cNvSpPr/>
          <p:nvPr/>
        </p:nvSpPr>
        <p:spPr>
          <a:xfrm rot="16200000">
            <a:off x="8421178" y="5269983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error.queue</a:t>
            </a:r>
            <a:endParaRPr lang="zh-CN" altLang="en-US" sz="14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DBA4A2-AEFF-44F3-9FBA-EC66CD4CD6F5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6614211" y="6251392"/>
            <a:ext cx="119941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1ADF34C-9EC4-4621-976D-99F1EF16887B}"/>
              </a:ext>
            </a:extLst>
          </p:cNvPr>
          <p:cNvSpPr/>
          <p:nvPr/>
        </p:nvSpPr>
        <p:spPr>
          <a:xfrm>
            <a:off x="10858283" y="4236346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6D7A82-7BED-4141-BC63-A51A80F973B5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flipH="1">
            <a:off x="5856876" y="4650284"/>
            <a:ext cx="4519362" cy="132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076C47B-1877-4B5C-A3CB-FB112F8345AA}"/>
              </a:ext>
            </a:extLst>
          </p:cNvPr>
          <p:cNvSpPr txBox="1"/>
          <p:nvPr/>
        </p:nvSpPr>
        <p:spPr>
          <a:xfrm>
            <a:off x="10477107" y="358147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AD2B26"/>
                </a:solidFill>
                <a:latin typeface="+mn-lt"/>
                <a:ea typeface="+mn-ea"/>
              </a:rPr>
              <a:t>Retry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AD2B26"/>
                </a:solidFill>
              </a:rPr>
              <a:t>Exhausted</a:t>
            </a:r>
            <a:endParaRPr lang="zh-CN" altLang="en-US" sz="12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200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79883 -1.48148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362 -0.00116 L 1.45833E-6 1.11111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74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4194 0.25092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77" y="1254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4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0.4194 0.25092 L -0.22839 0.2463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3" grpId="1" animBg="1"/>
      <p:bldP spid="13" grpId="2" animBg="1"/>
      <p:bldP spid="13" grpId="3" animBg="1"/>
      <p:bldP spid="14" grpId="1" animBg="1"/>
      <p:bldP spid="15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2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失败消息处理策略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17489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将失败处理策略改为</a:t>
            </a:r>
            <a:r>
              <a:rPr lang="en-US" altLang="zh-CN">
                <a:latin typeface="+mn-lt"/>
                <a:ea typeface="+mn-ea"/>
              </a:rPr>
              <a:t>RepublishMessageRecoverer</a:t>
            </a:r>
            <a:r>
              <a:rPr lang="zh-CN" altLang="en-US">
                <a:latin typeface="+mn-lt"/>
                <a:ea typeface="+mn-ea"/>
              </a:rPr>
              <a:t>：</a:t>
            </a: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lt"/>
                <a:ea typeface="+mn-ea"/>
              </a:rPr>
              <a:t>首先，定义接收失败消息的交换机、队列及其绑定关系，此处略：</a:t>
            </a:r>
            <a:endParaRPr lang="en-US" altLang="zh-CN">
              <a:latin typeface="+mn-lt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lt"/>
                <a:ea typeface="+mn-ea"/>
              </a:rPr>
              <a:t>然后，定义</a:t>
            </a:r>
            <a:r>
              <a:rPr lang="en-US" altLang="zh-CN">
                <a:latin typeface="+mn-lt"/>
                <a:ea typeface="+mn-ea"/>
              </a:rPr>
              <a:t>RepublishMessageRecoverer</a:t>
            </a:r>
            <a:r>
              <a:rPr lang="zh-CN" altLang="en-US">
                <a:latin typeface="+mn-lt"/>
                <a:ea typeface="+mn-ea"/>
              </a:rPr>
              <a:t>：</a:t>
            </a:r>
            <a:endParaRPr lang="en-US" altLang="zh-CN">
              <a:latin typeface="+mn-lt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309E5A9-F2B1-AFF9-7B2B-9659B6CC3D27}"/>
              </a:ext>
            </a:extLst>
          </p:cNvPr>
          <p:cNvGrpSpPr/>
          <p:nvPr/>
        </p:nvGrpSpPr>
        <p:grpSpPr>
          <a:xfrm>
            <a:off x="1107634" y="3115687"/>
            <a:ext cx="9521265" cy="1866621"/>
            <a:chOff x="1351994" y="3006665"/>
            <a:chExt cx="9521265" cy="186662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7AF5CDB-2651-94E5-66ED-46246477A243}"/>
                </a:ext>
              </a:extLst>
            </p:cNvPr>
            <p:cNvSpPr/>
            <p:nvPr/>
          </p:nvSpPr>
          <p:spPr>
            <a:xfrm>
              <a:off x="1351995" y="3006665"/>
              <a:ext cx="9521264" cy="186662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262B5A1-82EB-991C-B72D-B4DCEF470F71}"/>
                </a:ext>
              </a:extLst>
            </p:cNvPr>
            <p:cNvSpPr txBox="1"/>
            <p:nvPr/>
          </p:nvSpPr>
          <p:spPr>
            <a:xfrm>
              <a:off x="1351994" y="3320814"/>
              <a:ext cx="9337628" cy="134972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MessageRecoverer republishMessageRecoverer(RabbitTemplate rabbitTemplate){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RepublishMessageRecoverer(rabbitTemplate,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"error.direct"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"error"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EF8D6C0-6381-88E5-BDAB-3FD52E231C67}"/>
                </a:ext>
              </a:extLst>
            </p:cNvPr>
            <p:cNvSpPr/>
            <p:nvPr/>
          </p:nvSpPr>
          <p:spPr>
            <a:xfrm>
              <a:off x="1351995" y="3028401"/>
              <a:ext cx="952126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429D9E-75BA-7BF4-1C84-5FC8D0367EF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B9D2E57-A208-9F24-04CA-9F5AE9EFB3F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261165B-791B-90D8-C209-E9EA17BAEEE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A1A2EF1-18DD-8285-19AC-ACD59172E96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0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88A00E-2A73-36C5-DBE9-F9E98226D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64343"/>
            <a:ext cx="5973761" cy="3476171"/>
          </a:xfrm>
        </p:spPr>
        <p:txBody>
          <a:bodyPr/>
          <a:lstStyle/>
          <a:p>
            <a:r>
              <a:rPr lang="zh-CN" altLang="en-US"/>
              <a:t>发送者的可靠性</a:t>
            </a:r>
            <a:endParaRPr lang="en-US" altLang="zh-CN"/>
          </a:p>
          <a:p>
            <a:r>
              <a:rPr lang="en-US" altLang="zh-CN"/>
              <a:t>MQ</a:t>
            </a:r>
            <a:r>
              <a:rPr lang="zh-CN" altLang="en-US"/>
              <a:t>的可靠性</a:t>
            </a:r>
            <a:endParaRPr lang="en-US" altLang="zh-CN"/>
          </a:p>
          <a:p>
            <a:r>
              <a:rPr lang="zh-CN" altLang="en-US"/>
              <a:t>消费者的可靠性</a:t>
            </a:r>
            <a:endParaRPr lang="en-US" altLang="zh-CN"/>
          </a:p>
          <a:p>
            <a:r>
              <a:rPr lang="zh-CN" altLang="en-US"/>
              <a:t>延迟消息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026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1A0275-480B-B815-C5D7-161466AC0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3015" y="1463040"/>
            <a:ext cx="6104107" cy="4511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如何开启消费者失败重试机制？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如何配置失败重试处理策略？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14EF6B-E175-93FE-7638-250AF47E7B1E}"/>
              </a:ext>
            </a:extLst>
          </p:cNvPr>
          <p:cNvGrpSpPr/>
          <p:nvPr/>
        </p:nvGrpSpPr>
        <p:grpSpPr>
          <a:xfrm>
            <a:off x="5569562" y="1338010"/>
            <a:ext cx="4531012" cy="2691742"/>
            <a:chOff x="1351994" y="3006666"/>
            <a:chExt cx="4891251" cy="269174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C5FDE88-AB06-FAE5-43D8-AEBDDECA5F55}"/>
                </a:ext>
              </a:extLst>
            </p:cNvPr>
            <p:cNvSpPr/>
            <p:nvPr/>
          </p:nvSpPr>
          <p:spPr>
            <a:xfrm>
              <a:off x="1351995" y="3006666"/>
              <a:ext cx="4891250" cy="26917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859CCCD-644D-E3E2-7660-CF00DD7EC4F6}"/>
                </a:ext>
              </a:extLst>
            </p:cNvPr>
            <p:cNvSpPr txBox="1"/>
            <p:nvPr/>
          </p:nvSpPr>
          <p:spPr>
            <a:xfrm>
              <a:off x="1351995" y="3372184"/>
              <a:ext cx="4682216" cy="229845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rabbitmq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listener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simple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enabled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initial-interval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1000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multiplier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 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max-attempts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3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stateless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5FDC1F9-4460-1EB9-CF57-B7763F756F1B}"/>
                </a:ext>
              </a:extLst>
            </p:cNvPr>
            <p:cNvSpPr/>
            <p:nvPr/>
          </p:nvSpPr>
          <p:spPr>
            <a:xfrm>
              <a:off x="1351994" y="3028401"/>
              <a:ext cx="489124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EF4B5D6-AB12-FC22-9EBF-268623B7984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B3105D2-8D38-839C-88F3-8CA22E19F06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11F4C52-7204-9508-F7F0-F5533504189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A5E17F6-CEB7-D088-0D11-651DC4DCF1F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1981F2-7135-2858-601C-A464E2561E9D}"/>
              </a:ext>
            </a:extLst>
          </p:cNvPr>
          <p:cNvGrpSpPr/>
          <p:nvPr/>
        </p:nvGrpSpPr>
        <p:grpSpPr>
          <a:xfrm>
            <a:off x="5569562" y="4658361"/>
            <a:ext cx="5551310" cy="2038275"/>
            <a:chOff x="1351995" y="3006665"/>
            <a:chExt cx="5551310" cy="203827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BBFAC3A-7D33-11E1-F004-619F194A1578}"/>
                </a:ext>
              </a:extLst>
            </p:cNvPr>
            <p:cNvSpPr/>
            <p:nvPr/>
          </p:nvSpPr>
          <p:spPr>
            <a:xfrm>
              <a:off x="1351995" y="3006665"/>
              <a:ext cx="5217822" cy="203827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F3247CA-5D8F-3EE3-8A79-C5495F2F7A6D}"/>
                </a:ext>
              </a:extLst>
            </p:cNvPr>
            <p:cNvSpPr txBox="1"/>
            <p:nvPr/>
          </p:nvSpPr>
          <p:spPr>
            <a:xfrm>
              <a:off x="1351995" y="3320814"/>
              <a:ext cx="5551310" cy="172412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MessageRecoverer republishMessageRecoverer(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RabbitTemplate rabbitTemplate)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RepublishMessageRecoverer(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rabbitTemplate,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"error.direct"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"error"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9D239D3-2FFD-C600-40A8-6F5FC4EDF29E}"/>
                </a:ext>
              </a:extLst>
            </p:cNvPr>
            <p:cNvSpPr/>
            <p:nvPr/>
          </p:nvSpPr>
          <p:spPr>
            <a:xfrm>
              <a:off x="1351995" y="3028401"/>
              <a:ext cx="521782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CF8032-E071-4829-0DC4-386D44BC223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621565E-E5A0-443D-01C5-32E4080F4A6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43D1A25-F8A0-7911-FFCF-D0B6F2716E9F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C1BF30F-A74D-C415-941F-D65E3E819D9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4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649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消费者确认机制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76F09C1-31E0-6C5B-E8F3-1B9927C06231}"/>
              </a:ext>
            </a:extLst>
          </p:cNvPr>
          <p:cNvSpPr txBox="1">
            <a:spLocks/>
          </p:cNvSpPr>
          <p:nvPr/>
        </p:nvSpPr>
        <p:spPr>
          <a:xfrm>
            <a:off x="4834163" y="27362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消费失败处理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4F07A7F9-FBA9-6DD7-8893-F57B4EFBFBC6}"/>
              </a:ext>
            </a:extLst>
          </p:cNvPr>
          <p:cNvSpPr txBox="1">
            <a:spLocks/>
          </p:cNvSpPr>
          <p:nvPr/>
        </p:nvSpPr>
        <p:spPr>
          <a:xfrm>
            <a:off x="4834162" y="34076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业务幂等性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7875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业务幂等性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b="1"/>
              <a:t>幂等</a:t>
            </a:r>
            <a:r>
              <a:rPr lang="zh-CN" altLang="en-US"/>
              <a:t>是一个数学概念，用函数表达式来描述是这样的：</a:t>
            </a:r>
            <a:r>
              <a:rPr lang="en-US" altLang="zh-CN"/>
              <a:t>f(x) = f(f(x)) </a:t>
            </a:r>
            <a:r>
              <a:rPr lang="zh-CN" altLang="en-US"/>
              <a:t>。</a:t>
            </a:r>
            <a:r>
              <a:rPr lang="zh-CN" altLang="en-US">
                <a:effectLst/>
              </a:rPr>
              <a:t>在程序开发中，则是指同一个业务，执行一次或多次对业务状态的影响是一致的。</a:t>
            </a:r>
            <a:endParaRPr lang="en-US" altLang="zh-CN">
              <a:effectLst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E469422-B1A5-662E-E769-F1B817A7CF39}"/>
              </a:ext>
            </a:extLst>
          </p:cNvPr>
          <p:cNvGrpSpPr/>
          <p:nvPr/>
        </p:nvGrpSpPr>
        <p:grpSpPr>
          <a:xfrm>
            <a:off x="1474237" y="3212187"/>
            <a:ext cx="3741577" cy="1630690"/>
            <a:chOff x="1576873" y="3603105"/>
            <a:chExt cx="3741577" cy="163069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AC6A2B5-3172-4C9F-7BC6-D2160D8CC78C}"/>
                </a:ext>
              </a:extLst>
            </p:cNvPr>
            <p:cNvSpPr/>
            <p:nvPr/>
          </p:nvSpPr>
          <p:spPr>
            <a:xfrm>
              <a:off x="1576874" y="3603105"/>
              <a:ext cx="3741576" cy="1630690"/>
            </a:xfrm>
            <a:prstGeom prst="roundRect">
              <a:avLst>
                <a:gd name="adj" fmla="val 4167"/>
              </a:avLst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7D9ED0A-6EE6-0727-4D03-FB432C606631}"/>
                </a:ext>
              </a:extLst>
            </p:cNvPr>
            <p:cNvSpPr txBox="1"/>
            <p:nvPr/>
          </p:nvSpPr>
          <p:spPr>
            <a:xfrm>
              <a:off x="1576873" y="3620274"/>
              <a:ext cx="3741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>
                  <a:solidFill>
                    <a:srgbClr val="AD2B26"/>
                  </a:solidFill>
                  <a:latin typeface="+mn-lt"/>
                  <a:ea typeface="+mn-ea"/>
                </a:rPr>
                <a:t>幂等</a:t>
              </a:r>
              <a:endParaRPr lang="zh-CN" altLang="en-US" sz="1600" b="1" dirty="0">
                <a:solidFill>
                  <a:srgbClr val="AD2B26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CC90E2-3B03-E200-4C2C-0C03160276BE}"/>
                </a:ext>
              </a:extLst>
            </p:cNvPr>
            <p:cNvSpPr txBox="1"/>
            <p:nvPr/>
          </p:nvSpPr>
          <p:spPr>
            <a:xfrm>
              <a:off x="1576873" y="4147445"/>
              <a:ext cx="3741575" cy="707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indent="-28575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/>
                <a:t>查询业务，例如根据</a:t>
              </a:r>
              <a:r>
                <a:rPr lang="en-US" altLang="zh-CN" sz="1400"/>
                <a:t>id</a:t>
              </a:r>
              <a:r>
                <a:rPr lang="zh-CN" altLang="en-US" sz="1400"/>
                <a:t>查询商品</a:t>
              </a:r>
              <a:endParaRPr lang="en-US" altLang="zh-CN" sz="1400"/>
            </a:p>
            <a:p>
              <a:pPr marL="285750" marR="0" indent="-28575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/>
                <a:t>删除业务，例如根据</a:t>
              </a:r>
              <a:r>
                <a:rPr lang="en-US" altLang="zh-CN" sz="1400"/>
                <a:t>id</a:t>
              </a:r>
              <a:r>
                <a:rPr lang="zh-CN" altLang="en-US" sz="1400"/>
                <a:t>删除商品</a:t>
              </a:r>
              <a:endParaRPr lang="en-US" altLang="zh-CN" sz="140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6FB1E5D-C7D5-801C-707E-0923AA127B06}"/>
              </a:ext>
            </a:extLst>
          </p:cNvPr>
          <p:cNvGrpSpPr/>
          <p:nvPr/>
        </p:nvGrpSpPr>
        <p:grpSpPr>
          <a:xfrm>
            <a:off x="6805126" y="3212186"/>
            <a:ext cx="3741578" cy="1630691"/>
            <a:chOff x="6095999" y="3603104"/>
            <a:chExt cx="3741578" cy="1630691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833E0C2-C62B-F736-75E5-BC96205E75D5}"/>
                </a:ext>
              </a:extLst>
            </p:cNvPr>
            <p:cNvSpPr/>
            <p:nvPr/>
          </p:nvSpPr>
          <p:spPr>
            <a:xfrm>
              <a:off x="6096000" y="3603104"/>
              <a:ext cx="3741577" cy="1630691"/>
            </a:xfrm>
            <a:prstGeom prst="roundRect">
              <a:avLst>
                <a:gd name="adj" fmla="val 4167"/>
              </a:avLst>
            </a:prstGeom>
            <a:noFill/>
            <a:ln w="12700">
              <a:solidFill>
                <a:srgbClr val="3C3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946BBC0-5B6F-F390-81AB-096D3AA9752F}"/>
                </a:ext>
              </a:extLst>
            </p:cNvPr>
            <p:cNvSpPr txBox="1"/>
            <p:nvPr/>
          </p:nvSpPr>
          <p:spPr>
            <a:xfrm>
              <a:off x="6095999" y="3620273"/>
              <a:ext cx="37415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>
                  <a:solidFill>
                    <a:srgbClr val="3C3D3F"/>
                  </a:solidFill>
                </a:rPr>
                <a:t>非</a:t>
              </a:r>
              <a:r>
                <a:rPr lang="zh-CN" altLang="en-US" sz="1600" b="1">
                  <a:solidFill>
                    <a:srgbClr val="3C3D3F"/>
                  </a:solidFill>
                  <a:latin typeface="+mn-lt"/>
                  <a:ea typeface="+mn-ea"/>
                </a:rPr>
                <a:t>幂等</a:t>
              </a:r>
              <a:endParaRPr lang="zh-CN" altLang="en-US" sz="1600" b="1" dirty="0">
                <a:solidFill>
                  <a:srgbClr val="3C3D3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06FA6B-51F9-A4AE-9F1F-22867068B831}"/>
                </a:ext>
              </a:extLst>
            </p:cNvPr>
            <p:cNvSpPr txBox="1"/>
            <p:nvPr/>
          </p:nvSpPr>
          <p:spPr>
            <a:xfrm>
              <a:off x="6095999" y="4147445"/>
              <a:ext cx="3741577" cy="707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indent="-28575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/>
                <a:t>用户下单业务，需要扣减库存</a:t>
              </a:r>
              <a:endParaRPr lang="en-US" altLang="zh-CN" sz="1400"/>
            </a:p>
            <a:p>
              <a:pPr marL="285750" marR="0" indent="-28575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/>
                <a:t>用户退款业务，需要恢复余额</a:t>
              </a:r>
              <a:endParaRPr lang="en-US" altLang="zh-CN" sz="1400"/>
            </a:p>
          </p:txBody>
        </p:sp>
      </p:grpSp>
      <p:sp>
        <p:nvSpPr>
          <p:cNvPr id="19" name="ïŝlïde">
            <a:extLst>
              <a:ext uri="{FF2B5EF4-FFF2-40B4-BE49-F238E27FC236}">
                <a16:creationId xmlns:a16="http://schemas.microsoft.com/office/drawing/2014/main" id="{40AF01EE-1604-9B1A-8D85-82B0EA71B621}"/>
              </a:ext>
            </a:extLst>
          </p:cNvPr>
          <p:cNvSpPr/>
          <p:nvPr/>
        </p:nvSpPr>
        <p:spPr bwMode="auto">
          <a:xfrm>
            <a:off x="5674180" y="3560241"/>
            <a:ext cx="772199" cy="934582"/>
          </a:xfrm>
          <a:custGeom>
            <a:avLst/>
            <a:gdLst>
              <a:gd name="T0" fmla="*/ 15844 w 16360"/>
              <a:gd name="T1" fmla="*/ 4512 h 19808"/>
              <a:gd name="T2" fmla="*/ 13323 w 16360"/>
              <a:gd name="T3" fmla="*/ 3996 h 19808"/>
              <a:gd name="T4" fmla="*/ 8940 w 16360"/>
              <a:gd name="T5" fmla="*/ 4980 h 19808"/>
              <a:gd name="T6" fmla="*/ 8674 w 16360"/>
              <a:gd name="T7" fmla="*/ 4340 h 19808"/>
              <a:gd name="T8" fmla="*/ 9895 w 16360"/>
              <a:gd name="T9" fmla="*/ 1811 h 19808"/>
              <a:gd name="T10" fmla="*/ 8783 w 16360"/>
              <a:gd name="T11" fmla="*/ 16 h 19808"/>
              <a:gd name="T12" fmla="*/ 7014 w 16360"/>
              <a:gd name="T13" fmla="*/ 4995 h 19808"/>
              <a:gd name="T14" fmla="*/ 5449 w 16360"/>
              <a:gd name="T15" fmla="*/ 8461 h 19808"/>
              <a:gd name="T16" fmla="*/ 4728 w 16360"/>
              <a:gd name="T17" fmla="*/ 10146 h 19808"/>
              <a:gd name="T18" fmla="*/ 3695 w 16360"/>
              <a:gd name="T19" fmla="*/ 12113 h 19808"/>
              <a:gd name="T20" fmla="*/ 3507 w 16360"/>
              <a:gd name="T21" fmla="*/ 11442 h 19808"/>
              <a:gd name="T22" fmla="*/ 3366 w 16360"/>
              <a:gd name="T23" fmla="*/ 11348 h 19808"/>
              <a:gd name="T24" fmla="*/ 3507 w 16360"/>
              <a:gd name="T25" fmla="*/ 9069 h 19808"/>
              <a:gd name="T26" fmla="*/ 3570 w 16360"/>
              <a:gd name="T27" fmla="*/ 7946 h 19808"/>
              <a:gd name="T28" fmla="*/ 3570 w 16360"/>
              <a:gd name="T29" fmla="*/ 6135 h 19808"/>
              <a:gd name="T30" fmla="*/ 3726 w 16360"/>
              <a:gd name="T31" fmla="*/ 2904 h 19808"/>
              <a:gd name="T32" fmla="*/ 2662 w 16360"/>
              <a:gd name="T33" fmla="*/ 734 h 19808"/>
              <a:gd name="T34" fmla="*/ 0 w 16360"/>
              <a:gd name="T35" fmla="*/ 812 h 19808"/>
              <a:gd name="T36" fmla="*/ 298 w 16360"/>
              <a:gd name="T37" fmla="*/ 3154 h 19808"/>
              <a:gd name="T38" fmla="*/ 408 w 16360"/>
              <a:gd name="T39" fmla="*/ 4433 h 19808"/>
              <a:gd name="T40" fmla="*/ 533 w 16360"/>
              <a:gd name="T41" fmla="*/ 6135 h 19808"/>
              <a:gd name="T42" fmla="*/ 674 w 16360"/>
              <a:gd name="T43" fmla="*/ 7243 h 19808"/>
              <a:gd name="T44" fmla="*/ 736 w 16360"/>
              <a:gd name="T45" fmla="*/ 9132 h 19808"/>
              <a:gd name="T46" fmla="*/ 768 w 16360"/>
              <a:gd name="T47" fmla="*/ 10849 h 19808"/>
              <a:gd name="T48" fmla="*/ 1222 w 16360"/>
              <a:gd name="T49" fmla="*/ 13409 h 19808"/>
              <a:gd name="T50" fmla="*/ 1128 w 16360"/>
              <a:gd name="T51" fmla="*/ 13315 h 19808"/>
              <a:gd name="T52" fmla="*/ 862 w 16360"/>
              <a:gd name="T53" fmla="*/ 11333 h 19808"/>
              <a:gd name="T54" fmla="*/ 2161 w 16360"/>
              <a:gd name="T55" fmla="*/ 14938 h 19808"/>
              <a:gd name="T56" fmla="*/ 3867 w 16360"/>
              <a:gd name="T57" fmla="*/ 14564 h 19808"/>
              <a:gd name="T58" fmla="*/ 5762 w 16360"/>
              <a:gd name="T59" fmla="*/ 10911 h 19808"/>
              <a:gd name="T60" fmla="*/ 8736 w 16360"/>
              <a:gd name="T61" fmla="*/ 11817 h 19808"/>
              <a:gd name="T62" fmla="*/ 11914 w 16360"/>
              <a:gd name="T63" fmla="*/ 11879 h 19808"/>
              <a:gd name="T64" fmla="*/ 13323 w 16360"/>
              <a:gd name="T65" fmla="*/ 13893 h 19808"/>
              <a:gd name="T66" fmla="*/ 10302 w 16360"/>
              <a:gd name="T67" fmla="*/ 15532 h 19808"/>
              <a:gd name="T68" fmla="*/ 5167 w 16360"/>
              <a:gd name="T69" fmla="*/ 15719 h 19808"/>
              <a:gd name="T70" fmla="*/ 4024 w 16360"/>
              <a:gd name="T71" fmla="*/ 15594 h 19808"/>
              <a:gd name="T72" fmla="*/ 3335 w 16360"/>
              <a:gd name="T73" fmla="*/ 16593 h 19808"/>
              <a:gd name="T74" fmla="*/ 3429 w 16360"/>
              <a:gd name="T75" fmla="*/ 17342 h 19808"/>
              <a:gd name="T76" fmla="*/ 3586 w 16360"/>
              <a:gd name="T77" fmla="*/ 17779 h 19808"/>
              <a:gd name="T78" fmla="*/ 4180 w 16360"/>
              <a:gd name="T79" fmla="*/ 18029 h 19808"/>
              <a:gd name="T80" fmla="*/ 4713 w 16360"/>
              <a:gd name="T81" fmla="*/ 18809 h 19808"/>
              <a:gd name="T82" fmla="*/ 4744 w 16360"/>
              <a:gd name="T83" fmla="*/ 19184 h 19808"/>
              <a:gd name="T84" fmla="*/ 6028 w 16360"/>
              <a:gd name="T85" fmla="*/ 19606 h 19808"/>
              <a:gd name="T86" fmla="*/ 6905 w 16360"/>
              <a:gd name="T87" fmla="*/ 19746 h 19808"/>
              <a:gd name="T88" fmla="*/ 7045 w 16360"/>
              <a:gd name="T89" fmla="*/ 19496 h 19808"/>
              <a:gd name="T90" fmla="*/ 7452 w 16360"/>
              <a:gd name="T91" fmla="*/ 19559 h 19808"/>
              <a:gd name="T92" fmla="*/ 8000 w 16360"/>
              <a:gd name="T93" fmla="*/ 19730 h 19808"/>
              <a:gd name="T94" fmla="*/ 10505 w 16360"/>
              <a:gd name="T95" fmla="*/ 19590 h 19808"/>
              <a:gd name="T96" fmla="*/ 15218 w 16360"/>
              <a:gd name="T97" fmla="*/ 17061 h 19808"/>
              <a:gd name="T98" fmla="*/ 11633 w 16360"/>
              <a:gd name="T99" fmla="*/ 11067 h 19808"/>
              <a:gd name="T100" fmla="*/ 8940 w 16360"/>
              <a:gd name="T101" fmla="*/ 8211 h 19808"/>
              <a:gd name="T102" fmla="*/ 10020 w 16360"/>
              <a:gd name="T103" fmla="*/ 7805 h 19808"/>
              <a:gd name="T104" fmla="*/ 8861 w 16360"/>
              <a:gd name="T105" fmla="*/ 8476 h 19808"/>
              <a:gd name="T106" fmla="*/ 9362 w 16360"/>
              <a:gd name="T107" fmla="*/ 8242 h 19808"/>
              <a:gd name="T108" fmla="*/ 10224 w 16360"/>
              <a:gd name="T109" fmla="*/ 7899 h 19808"/>
              <a:gd name="T110" fmla="*/ 12149 w 16360"/>
              <a:gd name="T111" fmla="*/ 7680 h 19808"/>
              <a:gd name="T112" fmla="*/ 14544 w 16360"/>
              <a:gd name="T113" fmla="*/ 8102 h 19808"/>
              <a:gd name="T114" fmla="*/ 15703 w 16360"/>
              <a:gd name="T115" fmla="*/ 7946 h 19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360" h="19808">
                <a:moveTo>
                  <a:pt x="16251" y="6291"/>
                </a:moveTo>
                <a:cubicBezTo>
                  <a:pt x="16235" y="6260"/>
                  <a:pt x="16235" y="6229"/>
                  <a:pt x="16235" y="6197"/>
                </a:cubicBezTo>
                <a:cubicBezTo>
                  <a:pt x="16235" y="6182"/>
                  <a:pt x="16235" y="6150"/>
                  <a:pt x="16235" y="6135"/>
                </a:cubicBezTo>
                <a:cubicBezTo>
                  <a:pt x="16235" y="6057"/>
                  <a:pt x="16220" y="5979"/>
                  <a:pt x="16220" y="5916"/>
                </a:cubicBezTo>
                <a:cubicBezTo>
                  <a:pt x="16204" y="5838"/>
                  <a:pt x="16188" y="5776"/>
                  <a:pt x="16188" y="5698"/>
                </a:cubicBezTo>
                <a:cubicBezTo>
                  <a:pt x="16188" y="5635"/>
                  <a:pt x="16188" y="5573"/>
                  <a:pt x="16173" y="5495"/>
                </a:cubicBezTo>
                <a:cubicBezTo>
                  <a:pt x="16126" y="5370"/>
                  <a:pt x="16110" y="5230"/>
                  <a:pt x="16079" y="5105"/>
                </a:cubicBezTo>
                <a:cubicBezTo>
                  <a:pt x="16079" y="5089"/>
                  <a:pt x="16079" y="5073"/>
                  <a:pt x="16079" y="5058"/>
                </a:cubicBezTo>
                <a:cubicBezTo>
                  <a:pt x="16032" y="4995"/>
                  <a:pt x="16016" y="4933"/>
                  <a:pt x="15969" y="4871"/>
                </a:cubicBezTo>
                <a:cubicBezTo>
                  <a:pt x="15922" y="4792"/>
                  <a:pt x="15906" y="4699"/>
                  <a:pt x="15891" y="4605"/>
                </a:cubicBezTo>
                <a:cubicBezTo>
                  <a:pt x="15891" y="4574"/>
                  <a:pt x="15891" y="4558"/>
                  <a:pt x="15875" y="4527"/>
                </a:cubicBezTo>
                <a:cubicBezTo>
                  <a:pt x="15859" y="4512"/>
                  <a:pt x="15859" y="4512"/>
                  <a:pt x="15844" y="4512"/>
                </a:cubicBezTo>
                <a:cubicBezTo>
                  <a:pt x="15813" y="4512"/>
                  <a:pt x="15781" y="4543"/>
                  <a:pt x="15766" y="4512"/>
                </a:cubicBezTo>
                <a:cubicBezTo>
                  <a:pt x="15750" y="4480"/>
                  <a:pt x="15719" y="4465"/>
                  <a:pt x="15703" y="4449"/>
                </a:cubicBezTo>
                <a:cubicBezTo>
                  <a:pt x="15703" y="4418"/>
                  <a:pt x="15703" y="4402"/>
                  <a:pt x="15672" y="4387"/>
                </a:cubicBezTo>
                <a:cubicBezTo>
                  <a:pt x="15609" y="4355"/>
                  <a:pt x="15593" y="4309"/>
                  <a:pt x="15546" y="4262"/>
                </a:cubicBezTo>
                <a:cubicBezTo>
                  <a:pt x="15515" y="4231"/>
                  <a:pt x="15499" y="4215"/>
                  <a:pt x="15452" y="4215"/>
                </a:cubicBezTo>
                <a:cubicBezTo>
                  <a:pt x="15421" y="4199"/>
                  <a:pt x="15374" y="4215"/>
                  <a:pt x="15359" y="4168"/>
                </a:cubicBezTo>
                <a:cubicBezTo>
                  <a:pt x="15343" y="4168"/>
                  <a:pt x="15327" y="4168"/>
                  <a:pt x="15312" y="4168"/>
                </a:cubicBezTo>
                <a:cubicBezTo>
                  <a:pt x="15233" y="4184"/>
                  <a:pt x="15139" y="4168"/>
                  <a:pt x="15061" y="4153"/>
                </a:cubicBezTo>
                <a:cubicBezTo>
                  <a:pt x="14795" y="4090"/>
                  <a:pt x="14529" y="4059"/>
                  <a:pt x="14278" y="4043"/>
                </a:cubicBezTo>
                <a:cubicBezTo>
                  <a:pt x="14169" y="4043"/>
                  <a:pt x="14075" y="4028"/>
                  <a:pt x="13981" y="4043"/>
                </a:cubicBezTo>
                <a:cubicBezTo>
                  <a:pt x="13856" y="4059"/>
                  <a:pt x="13746" y="4028"/>
                  <a:pt x="13621" y="4028"/>
                </a:cubicBezTo>
                <a:cubicBezTo>
                  <a:pt x="13527" y="4012"/>
                  <a:pt x="13417" y="3996"/>
                  <a:pt x="13323" y="3996"/>
                </a:cubicBezTo>
                <a:cubicBezTo>
                  <a:pt x="13182" y="3996"/>
                  <a:pt x="13057" y="3996"/>
                  <a:pt x="12916" y="4012"/>
                </a:cubicBezTo>
                <a:cubicBezTo>
                  <a:pt x="12760" y="4012"/>
                  <a:pt x="12603" y="4028"/>
                  <a:pt x="12462" y="4043"/>
                </a:cubicBezTo>
                <a:cubicBezTo>
                  <a:pt x="12259" y="4059"/>
                  <a:pt x="12071" y="4090"/>
                  <a:pt x="11883" y="4137"/>
                </a:cubicBezTo>
                <a:cubicBezTo>
                  <a:pt x="11523" y="4215"/>
                  <a:pt x="11163" y="4293"/>
                  <a:pt x="10803" y="4371"/>
                </a:cubicBezTo>
                <a:cubicBezTo>
                  <a:pt x="10756" y="4387"/>
                  <a:pt x="10693" y="4402"/>
                  <a:pt x="10631" y="4433"/>
                </a:cubicBezTo>
                <a:cubicBezTo>
                  <a:pt x="10552" y="4449"/>
                  <a:pt x="10474" y="4480"/>
                  <a:pt x="10396" y="4496"/>
                </a:cubicBezTo>
                <a:cubicBezTo>
                  <a:pt x="10364" y="4512"/>
                  <a:pt x="10317" y="4496"/>
                  <a:pt x="10270" y="4527"/>
                </a:cubicBezTo>
                <a:cubicBezTo>
                  <a:pt x="10208" y="4558"/>
                  <a:pt x="10130" y="4558"/>
                  <a:pt x="10067" y="4590"/>
                </a:cubicBezTo>
                <a:cubicBezTo>
                  <a:pt x="9957" y="4636"/>
                  <a:pt x="9848" y="4668"/>
                  <a:pt x="9738" y="4699"/>
                </a:cubicBezTo>
                <a:cubicBezTo>
                  <a:pt x="9629" y="4730"/>
                  <a:pt x="9519" y="4777"/>
                  <a:pt x="9409" y="4808"/>
                </a:cubicBezTo>
                <a:cubicBezTo>
                  <a:pt x="9300" y="4855"/>
                  <a:pt x="9190" y="4902"/>
                  <a:pt x="9065" y="4949"/>
                </a:cubicBezTo>
                <a:cubicBezTo>
                  <a:pt x="9034" y="4964"/>
                  <a:pt x="8987" y="4980"/>
                  <a:pt x="8940" y="4980"/>
                </a:cubicBezTo>
                <a:cubicBezTo>
                  <a:pt x="8877" y="4995"/>
                  <a:pt x="8815" y="5042"/>
                  <a:pt x="8752" y="5073"/>
                </a:cubicBezTo>
                <a:cubicBezTo>
                  <a:pt x="8705" y="5167"/>
                  <a:pt x="8580" y="5151"/>
                  <a:pt x="8517" y="5214"/>
                </a:cubicBezTo>
                <a:cubicBezTo>
                  <a:pt x="8454" y="5214"/>
                  <a:pt x="8423" y="5261"/>
                  <a:pt x="8376" y="5292"/>
                </a:cubicBezTo>
                <a:cubicBezTo>
                  <a:pt x="8361" y="5292"/>
                  <a:pt x="8345" y="5308"/>
                  <a:pt x="8329" y="5323"/>
                </a:cubicBezTo>
                <a:cubicBezTo>
                  <a:pt x="8235" y="5339"/>
                  <a:pt x="8173" y="5386"/>
                  <a:pt x="8094" y="5417"/>
                </a:cubicBezTo>
                <a:cubicBezTo>
                  <a:pt x="8126" y="5370"/>
                  <a:pt x="8157" y="5308"/>
                  <a:pt x="8173" y="5245"/>
                </a:cubicBezTo>
                <a:cubicBezTo>
                  <a:pt x="8188" y="5230"/>
                  <a:pt x="8188" y="5214"/>
                  <a:pt x="8188" y="5214"/>
                </a:cubicBezTo>
                <a:cubicBezTo>
                  <a:pt x="8282" y="5105"/>
                  <a:pt x="8329" y="4964"/>
                  <a:pt x="8392" y="4839"/>
                </a:cubicBezTo>
                <a:cubicBezTo>
                  <a:pt x="8392" y="4808"/>
                  <a:pt x="8407" y="4777"/>
                  <a:pt x="8423" y="4777"/>
                </a:cubicBezTo>
                <a:cubicBezTo>
                  <a:pt x="8470" y="4761"/>
                  <a:pt x="8470" y="4730"/>
                  <a:pt x="8486" y="4699"/>
                </a:cubicBezTo>
                <a:cubicBezTo>
                  <a:pt x="8548" y="4621"/>
                  <a:pt x="8580" y="4543"/>
                  <a:pt x="8611" y="4465"/>
                </a:cubicBezTo>
                <a:cubicBezTo>
                  <a:pt x="8627" y="4418"/>
                  <a:pt x="8642" y="4387"/>
                  <a:pt x="8674" y="4340"/>
                </a:cubicBezTo>
                <a:cubicBezTo>
                  <a:pt x="8721" y="4277"/>
                  <a:pt x="8752" y="4215"/>
                  <a:pt x="8799" y="4137"/>
                </a:cubicBezTo>
                <a:cubicBezTo>
                  <a:pt x="8846" y="4028"/>
                  <a:pt x="8877" y="3887"/>
                  <a:pt x="9002" y="3809"/>
                </a:cubicBezTo>
                <a:cubicBezTo>
                  <a:pt x="9018" y="3793"/>
                  <a:pt x="9018" y="3778"/>
                  <a:pt x="9018" y="3778"/>
                </a:cubicBezTo>
                <a:cubicBezTo>
                  <a:pt x="9049" y="3731"/>
                  <a:pt x="9049" y="3684"/>
                  <a:pt x="9096" y="3669"/>
                </a:cubicBezTo>
                <a:cubicBezTo>
                  <a:pt x="9143" y="3637"/>
                  <a:pt x="9159" y="3591"/>
                  <a:pt x="9175" y="3544"/>
                </a:cubicBezTo>
                <a:cubicBezTo>
                  <a:pt x="9190" y="3466"/>
                  <a:pt x="9222" y="3403"/>
                  <a:pt x="9253" y="3325"/>
                </a:cubicBezTo>
                <a:cubicBezTo>
                  <a:pt x="9284" y="3263"/>
                  <a:pt x="9300" y="3169"/>
                  <a:pt x="9362" y="3122"/>
                </a:cubicBezTo>
                <a:cubicBezTo>
                  <a:pt x="9362" y="3122"/>
                  <a:pt x="9362" y="3122"/>
                  <a:pt x="9362" y="3122"/>
                </a:cubicBezTo>
                <a:cubicBezTo>
                  <a:pt x="9409" y="3044"/>
                  <a:pt x="9425" y="2966"/>
                  <a:pt x="9472" y="2888"/>
                </a:cubicBezTo>
                <a:cubicBezTo>
                  <a:pt x="9535" y="2763"/>
                  <a:pt x="9566" y="2623"/>
                  <a:pt x="9613" y="2498"/>
                </a:cubicBezTo>
                <a:cubicBezTo>
                  <a:pt x="9660" y="2404"/>
                  <a:pt x="9707" y="2311"/>
                  <a:pt x="9754" y="2217"/>
                </a:cubicBezTo>
                <a:cubicBezTo>
                  <a:pt x="9816" y="2092"/>
                  <a:pt x="9848" y="1952"/>
                  <a:pt x="9895" y="1811"/>
                </a:cubicBezTo>
                <a:cubicBezTo>
                  <a:pt x="9942" y="1702"/>
                  <a:pt x="9957" y="1593"/>
                  <a:pt x="10004" y="1483"/>
                </a:cubicBezTo>
                <a:cubicBezTo>
                  <a:pt x="10020" y="1437"/>
                  <a:pt x="10036" y="1390"/>
                  <a:pt x="10036" y="1343"/>
                </a:cubicBezTo>
                <a:cubicBezTo>
                  <a:pt x="10036" y="1249"/>
                  <a:pt x="10051" y="1171"/>
                  <a:pt x="10083" y="1093"/>
                </a:cubicBezTo>
                <a:cubicBezTo>
                  <a:pt x="10114" y="1031"/>
                  <a:pt x="10130" y="953"/>
                  <a:pt x="10130" y="875"/>
                </a:cubicBezTo>
                <a:cubicBezTo>
                  <a:pt x="10114" y="718"/>
                  <a:pt x="10051" y="609"/>
                  <a:pt x="9910" y="547"/>
                </a:cubicBezTo>
                <a:cubicBezTo>
                  <a:pt x="9895" y="547"/>
                  <a:pt x="9879" y="531"/>
                  <a:pt x="9848" y="516"/>
                </a:cubicBezTo>
                <a:cubicBezTo>
                  <a:pt x="9785" y="453"/>
                  <a:pt x="9707" y="406"/>
                  <a:pt x="9629" y="359"/>
                </a:cubicBezTo>
                <a:cubicBezTo>
                  <a:pt x="9582" y="344"/>
                  <a:pt x="9550" y="328"/>
                  <a:pt x="9519" y="281"/>
                </a:cubicBezTo>
                <a:cubicBezTo>
                  <a:pt x="9488" y="250"/>
                  <a:pt x="9456" y="235"/>
                  <a:pt x="9409" y="235"/>
                </a:cubicBezTo>
                <a:cubicBezTo>
                  <a:pt x="9394" y="235"/>
                  <a:pt x="9362" y="235"/>
                  <a:pt x="9362" y="235"/>
                </a:cubicBezTo>
                <a:cubicBezTo>
                  <a:pt x="9237" y="188"/>
                  <a:pt x="9112" y="141"/>
                  <a:pt x="8987" y="94"/>
                </a:cubicBezTo>
                <a:cubicBezTo>
                  <a:pt x="8924" y="79"/>
                  <a:pt x="8861" y="47"/>
                  <a:pt x="8783" y="16"/>
                </a:cubicBezTo>
                <a:cubicBezTo>
                  <a:pt x="8752" y="0"/>
                  <a:pt x="8721" y="16"/>
                  <a:pt x="8689" y="47"/>
                </a:cubicBezTo>
                <a:cubicBezTo>
                  <a:pt x="8658" y="63"/>
                  <a:pt x="8658" y="79"/>
                  <a:pt x="8642" y="125"/>
                </a:cubicBezTo>
                <a:cubicBezTo>
                  <a:pt x="8642" y="172"/>
                  <a:pt x="8642" y="219"/>
                  <a:pt x="8611" y="281"/>
                </a:cubicBezTo>
                <a:cubicBezTo>
                  <a:pt x="8595" y="328"/>
                  <a:pt x="8548" y="359"/>
                  <a:pt x="8548" y="422"/>
                </a:cubicBezTo>
                <a:cubicBezTo>
                  <a:pt x="8548" y="547"/>
                  <a:pt x="8501" y="672"/>
                  <a:pt x="8470" y="797"/>
                </a:cubicBezTo>
                <a:cubicBezTo>
                  <a:pt x="8407" y="999"/>
                  <a:pt x="8361" y="1202"/>
                  <a:pt x="8298" y="1390"/>
                </a:cubicBezTo>
                <a:cubicBezTo>
                  <a:pt x="8220" y="1624"/>
                  <a:pt x="8157" y="1858"/>
                  <a:pt x="8079" y="2092"/>
                </a:cubicBezTo>
                <a:cubicBezTo>
                  <a:pt x="7985" y="2404"/>
                  <a:pt x="7891" y="2716"/>
                  <a:pt x="7781" y="3029"/>
                </a:cubicBezTo>
                <a:cubicBezTo>
                  <a:pt x="7719" y="3232"/>
                  <a:pt x="7640" y="3434"/>
                  <a:pt x="7562" y="3637"/>
                </a:cubicBezTo>
                <a:cubicBezTo>
                  <a:pt x="7515" y="3762"/>
                  <a:pt x="7484" y="3887"/>
                  <a:pt x="7421" y="4012"/>
                </a:cubicBezTo>
                <a:cubicBezTo>
                  <a:pt x="7312" y="4262"/>
                  <a:pt x="7218" y="4527"/>
                  <a:pt x="7108" y="4792"/>
                </a:cubicBezTo>
                <a:cubicBezTo>
                  <a:pt x="7077" y="4855"/>
                  <a:pt x="7045" y="4917"/>
                  <a:pt x="7014" y="4995"/>
                </a:cubicBezTo>
                <a:cubicBezTo>
                  <a:pt x="6920" y="5198"/>
                  <a:pt x="6842" y="5417"/>
                  <a:pt x="6748" y="5620"/>
                </a:cubicBezTo>
                <a:cubicBezTo>
                  <a:pt x="6607" y="5916"/>
                  <a:pt x="6498" y="6213"/>
                  <a:pt x="6357" y="6509"/>
                </a:cubicBezTo>
                <a:cubicBezTo>
                  <a:pt x="6310" y="6619"/>
                  <a:pt x="6263" y="6744"/>
                  <a:pt x="6216" y="6853"/>
                </a:cubicBezTo>
                <a:cubicBezTo>
                  <a:pt x="6200" y="6868"/>
                  <a:pt x="6200" y="6900"/>
                  <a:pt x="6184" y="6915"/>
                </a:cubicBezTo>
                <a:cubicBezTo>
                  <a:pt x="6184" y="6915"/>
                  <a:pt x="6184" y="6915"/>
                  <a:pt x="6169" y="6915"/>
                </a:cubicBezTo>
                <a:cubicBezTo>
                  <a:pt x="6169" y="6947"/>
                  <a:pt x="6137" y="6978"/>
                  <a:pt x="6122" y="7009"/>
                </a:cubicBezTo>
                <a:cubicBezTo>
                  <a:pt x="6090" y="7071"/>
                  <a:pt x="6028" y="7134"/>
                  <a:pt x="5997" y="7212"/>
                </a:cubicBezTo>
                <a:cubicBezTo>
                  <a:pt x="5965" y="7274"/>
                  <a:pt x="5871" y="7306"/>
                  <a:pt x="5871" y="7399"/>
                </a:cubicBezTo>
                <a:cubicBezTo>
                  <a:pt x="5871" y="7399"/>
                  <a:pt x="5856" y="7415"/>
                  <a:pt x="5856" y="7415"/>
                </a:cubicBezTo>
                <a:cubicBezTo>
                  <a:pt x="5793" y="7462"/>
                  <a:pt x="5777" y="7524"/>
                  <a:pt x="5746" y="7587"/>
                </a:cubicBezTo>
                <a:cubicBezTo>
                  <a:pt x="5668" y="7743"/>
                  <a:pt x="5621" y="7914"/>
                  <a:pt x="5558" y="8070"/>
                </a:cubicBezTo>
                <a:cubicBezTo>
                  <a:pt x="5511" y="8195"/>
                  <a:pt x="5464" y="8320"/>
                  <a:pt x="5449" y="8461"/>
                </a:cubicBezTo>
                <a:cubicBezTo>
                  <a:pt x="5433" y="8539"/>
                  <a:pt x="5417" y="8617"/>
                  <a:pt x="5386" y="8695"/>
                </a:cubicBezTo>
                <a:cubicBezTo>
                  <a:pt x="5355" y="8757"/>
                  <a:pt x="5339" y="8820"/>
                  <a:pt x="5339" y="8898"/>
                </a:cubicBezTo>
                <a:cubicBezTo>
                  <a:pt x="5323" y="8929"/>
                  <a:pt x="5292" y="8960"/>
                  <a:pt x="5276" y="8991"/>
                </a:cubicBezTo>
                <a:cubicBezTo>
                  <a:pt x="5261" y="9101"/>
                  <a:pt x="5198" y="9179"/>
                  <a:pt x="5167" y="9288"/>
                </a:cubicBezTo>
                <a:cubicBezTo>
                  <a:pt x="5135" y="9319"/>
                  <a:pt x="5120" y="9366"/>
                  <a:pt x="5057" y="9382"/>
                </a:cubicBezTo>
                <a:cubicBezTo>
                  <a:pt x="5057" y="9382"/>
                  <a:pt x="5042" y="9397"/>
                  <a:pt x="5042" y="9413"/>
                </a:cubicBezTo>
                <a:cubicBezTo>
                  <a:pt x="5057" y="9428"/>
                  <a:pt x="5073" y="9397"/>
                  <a:pt x="5089" y="9397"/>
                </a:cubicBezTo>
                <a:cubicBezTo>
                  <a:pt x="5057" y="9491"/>
                  <a:pt x="4995" y="9569"/>
                  <a:pt x="4963" y="9678"/>
                </a:cubicBezTo>
                <a:cubicBezTo>
                  <a:pt x="4948" y="9694"/>
                  <a:pt x="4948" y="9725"/>
                  <a:pt x="4916" y="9741"/>
                </a:cubicBezTo>
                <a:cubicBezTo>
                  <a:pt x="4901" y="9756"/>
                  <a:pt x="4885" y="9787"/>
                  <a:pt x="4885" y="9803"/>
                </a:cubicBezTo>
                <a:cubicBezTo>
                  <a:pt x="4885" y="9834"/>
                  <a:pt x="4885" y="9850"/>
                  <a:pt x="4869" y="9865"/>
                </a:cubicBezTo>
                <a:cubicBezTo>
                  <a:pt x="4807" y="9959"/>
                  <a:pt x="4775" y="10053"/>
                  <a:pt x="4728" y="10146"/>
                </a:cubicBezTo>
                <a:cubicBezTo>
                  <a:pt x="4666" y="10256"/>
                  <a:pt x="4619" y="10349"/>
                  <a:pt x="4588" y="10474"/>
                </a:cubicBezTo>
                <a:cubicBezTo>
                  <a:pt x="4588" y="10490"/>
                  <a:pt x="4588" y="10505"/>
                  <a:pt x="4572" y="10521"/>
                </a:cubicBezTo>
                <a:cubicBezTo>
                  <a:pt x="4525" y="10599"/>
                  <a:pt x="4478" y="10693"/>
                  <a:pt x="4431" y="10786"/>
                </a:cubicBezTo>
                <a:cubicBezTo>
                  <a:pt x="4384" y="10880"/>
                  <a:pt x="4353" y="10989"/>
                  <a:pt x="4274" y="11067"/>
                </a:cubicBezTo>
                <a:cubicBezTo>
                  <a:pt x="4259" y="11083"/>
                  <a:pt x="4259" y="11099"/>
                  <a:pt x="4259" y="11099"/>
                </a:cubicBezTo>
                <a:cubicBezTo>
                  <a:pt x="4259" y="11130"/>
                  <a:pt x="4243" y="11145"/>
                  <a:pt x="4243" y="11177"/>
                </a:cubicBezTo>
                <a:cubicBezTo>
                  <a:pt x="4196" y="11286"/>
                  <a:pt x="4134" y="11380"/>
                  <a:pt x="4102" y="11489"/>
                </a:cubicBezTo>
                <a:cubicBezTo>
                  <a:pt x="4087" y="11520"/>
                  <a:pt x="4055" y="11536"/>
                  <a:pt x="4040" y="11582"/>
                </a:cubicBezTo>
                <a:cubicBezTo>
                  <a:pt x="4024" y="11629"/>
                  <a:pt x="4008" y="11707"/>
                  <a:pt x="3930" y="11723"/>
                </a:cubicBezTo>
                <a:cubicBezTo>
                  <a:pt x="3914" y="11723"/>
                  <a:pt x="3914" y="11739"/>
                  <a:pt x="3899" y="11754"/>
                </a:cubicBezTo>
                <a:cubicBezTo>
                  <a:pt x="3852" y="11817"/>
                  <a:pt x="3820" y="11895"/>
                  <a:pt x="3789" y="11973"/>
                </a:cubicBezTo>
                <a:cubicBezTo>
                  <a:pt x="3758" y="12020"/>
                  <a:pt x="3742" y="12066"/>
                  <a:pt x="3695" y="12113"/>
                </a:cubicBezTo>
                <a:cubicBezTo>
                  <a:pt x="3680" y="12066"/>
                  <a:pt x="3664" y="12035"/>
                  <a:pt x="3680" y="12004"/>
                </a:cubicBezTo>
                <a:cubicBezTo>
                  <a:pt x="3680" y="11941"/>
                  <a:pt x="3664" y="11879"/>
                  <a:pt x="3648" y="11817"/>
                </a:cubicBezTo>
                <a:cubicBezTo>
                  <a:pt x="3648" y="11770"/>
                  <a:pt x="3617" y="11723"/>
                  <a:pt x="3617" y="11660"/>
                </a:cubicBezTo>
                <a:cubicBezTo>
                  <a:pt x="3633" y="11645"/>
                  <a:pt x="3601" y="11645"/>
                  <a:pt x="3586" y="11645"/>
                </a:cubicBezTo>
                <a:cubicBezTo>
                  <a:pt x="3586" y="11676"/>
                  <a:pt x="3586" y="11707"/>
                  <a:pt x="3586" y="11723"/>
                </a:cubicBezTo>
                <a:cubicBezTo>
                  <a:pt x="3601" y="11848"/>
                  <a:pt x="3617" y="11973"/>
                  <a:pt x="3633" y="12098"/>
                </a:cubicBezTo>
                <a:cubicBezTo>
                  <a:pt x="3648" y="12160"/>
                  <a:pt x="3633" y="12207"/>
                  <a:pt x="3617" y="12254"/>
                </a:cubicBezTo>
                <a:cubicBezTo>
                  <a:pt x="3586" y="12222"/>
                  <a:pt x="3586" y="12191"/>
                  <a:pt x="3586" y="12160"/>
                </a:cubicBezTo>
                <a:cubicBezTo>
                  <a:pt x="3570" y="12035"/>
                  <a:pt x="3539" y="11895"/>
                  <a:pt x="3523" y="11770"/>
                </a:cubicBezTo>
                <a:cubicBezTo>
                  <a:pt x="3523" y="11707"/>
                  <a:pt x="3539" y="11629"/>
                  <a:pt x="3507" y="11567"/>
                </a:cubicBezTo>
                <a:cubicBezTo>
                  <a:pt x="3492" y="11567"/>
                  <a:pt x="3507" y="11551"/>
                  <a:pt x="3507" y="11551"/>
                </a:cubicBezTo>
                <a:cubicBezTo>
                  <a:pt x="3539" y="11520"/>
                  <a:pt x="3523" y="11473"/>
                  <a:pt x="3507" y="11442"/>
                </a:cubicBezTo>
                <a:cubicBezTo>
                  <a:pt x="3492" y="11348"/>
                  <a:pt x="3507" y="11255"/>
                  <a:pt x="3476" y="11161"/>
                </a:cubicBezTo>
                <a:cubicBezTo>
                  <a:pt x="3445" y="11052"/>
                  <a:pt x="3460" y="10927"/>
                  <a:pt x="3445" y="10818"/>
                </a:cubicBezTo>
                <a:cubicBezTo>
                  <a:pt x="3445" y="10755"/>
                  <a:pt x="3429" y="10677"/>
                  <a:pt x="3445" y="10599"/>
                </a:cubicBezTo>
                <a:cubicBezTo>
                  <a:pt x="3460" y="10537"/>
                  <a:pt x="3460" y="10459"/>
                  <a:pt x="3398" y="10381"/>
                </a:cubicBezTo>
                <a:cubicBezTo>
                  <a:pt x="3398" y="10474"/>
                  <a:pt x="3351" y="10537"/>
                  <a:pt x="3398" y="10599"/>
                </a:cubicBezTo>
                <a:cubicBezTo>
                  <a:pt x="3398" y="10615"/>
                  <a:pt x="3398" y="10615"/>
                  <a:pt x="3398" y="10630"/>
                </a:cubicBezTo>
                <a:cubicBezTo>
                  <a:pt x="3382" y="10740"/>
                  <a:pt x="3382" y="10849"/>
                  <a:pt x="3382" y="10974"/>
                </a:cubicBezTo>
                <a:cubicBezTo>
                  <a:pt x="3382" y="10974"/>
                  <a:pt x="3366" y="10989"/>
                  <a:pt x="3382" y="10989"/>
                </a:cubicBezTo>
                <a:cubicBezTo>
                  <a:pt x="3445" y="11036"/>
                  <a:pt x="3398" y="11099"/>
                  <a:pt x="3413" y="11145"/>
                </a:cubicBezTo>
                <a:cubicBezTo>
                  <a:pt x="3429" y="11192"/>
                  <a:pt x="3413" y="11255"/>
                  <a:pt x="3445" y="11317"/>
                </a:cubicBezTo>
                <a:cubicBezTo>
                  <a:pt x="3476" y="11364"/>
                  <a:pt x="3445" y="11458"/>
                  <a:pt x="3382" y="11520"/>
                </a:cubicBezTo>
                <a:cubicBezTo>
                  <a:pt x="3413" y="11442"/>
                  <a:pt x="3366" y="11395"/>
                  <a:pt x="3366" y="11348"/>
                </a:cubicBezTo>
                <a:cubicBezTo>
                  <a:pt x="3351" y="11208"/>
                  <a:pt x="3335" y="11067"/>
                  <a:pt x="3335" y="10927"/>
                </a:cubicBezTo>
                <a:cubicBezTo>
                  <a:pt x="3335" y="10911"/>
                  <a:pt x="3335" y="10896"/>
                  <a:pt x="3335" y="10864"/>
                </a:cubicBezTo>
                <a:cubicBezTo>
                  <a:pt x="3257" y="10724"/>
                  <a:pt x="3351" y="10599"/>
                  <a:pt x="3335" y="10459"/>
                </a:cubicBezTo>
                <a:cubicBezTo>
                  <a:pt x="3335" y="10459"/>
                  <a:pt x="3351" y="10443"/>
                  <a:pt x="3351" y="10427"/>
                </a:cubicBezTo>
                <a:cubicBezTo>
                  <a:pt x="3382" y="10381"/>
                  <a:pt x="3366" y="10318"/>
                  <a:pt x="3398" y="10271"/>
                </a:cubicBezTo>
                <a:cubicBezTo>
                  <a:pt x="3398" y="10271"/>
                  <a:pt x="3398" y="10256"/>
                  <a:pt x="3398" y="10256"/>
                </a:cubicBezTo>
                <a:cubicBezTo>
                  <a:pt x="3366" y="10178"/>
                  <a:pt x="3398" y="10115"/>
                  <a:pt x="3398" y="10053"/>
                </a:cubicBezTo>
                <a:cubicBezTo>
                  <a:pt x="3429" y="9912"/>
                  <a:pt x="3413" y="9787"/>
                  <a:pt x="3398" y="9647"/>
                </a:cubicBezTo>
                <a:cubicBezTo>
                  <a:pt x="3398" y="9491"/>
                  <a:pt x="3398" y="9335"/>
                  <a:pt x="3382" y="9179"/>
                </a:cubicBezTo>
                <a:cubicBezTo>
                  <a:pt x="3382" y="9163"/>
                  <a:pt x="3366" y="9147"/>
                  <a:pt x="3398" y="9132"/>
                </a:cubicBezTo>
                <a:cubicBezTo>
                  <a:pt x="3429" y="9163"/>
                  <a:pt x="3445" y="9163"/>
                  <a:pt x="3460" y="9116"/>
                </a:cubicBezTo>
                <a:cubicBezTo>
                  <a:pt x="3476" y="9101"/>
                  <a:pt x="3492" y="9085"/>
                  <a:pt x="3507" y="9069"/>
                </a:cubicBezTo>
                <a:cubicBezTo>
                  <a:pt x="3523" y="9069"/>
                  <a:pt x="3539" y="9054"/>
                  <a:pt x="3539" y="9038"/>
                </a:cubicBezTo>
                <a:cubicBezTo>
                  <a:pt x="3523" y="9007"/>
                  <a:pt x="3539" y="8960"/>
                  <a:pt x="3539" y="8929"/>
                </a:cubicBezTo>
                <a:cubicBezTo>
                  <a:pt x="3539" y="8913"/>
                  <a:pt x="3539" y="8898"/>
                  <a:pt x="3523" y="8882"/>
                </a:cubicBezTo>
                <a:cubicBezTo>
                  <a:pt x="3476" y="8882"/>
                  <a:pt x="3492" y="8851"/>
                  <a:pt x="3492" y="8820"/>
                </a:cubicBezTo>
                <a:cubicBezTo>
                  <a:pt x="3492" y="8773"/>
                  <a:pt x="3507" y="8726"/>
                  <a:pt x="3476" y="8679"/>
                </a:cubicBezTo>
                <a:cubicBezTo>
                  <a:pt x="3476" y="8664"/>
                  <a:pt x="3460" y="8664"/>
                  <a:pt x="3476" y="8648"/>
                </a:cubicBezTo>
                <a:cubicBezTo>
                  <a:pt x="3507" y="8617"/>
                  <a:pt x="3476" y="8554"/>
                  <a:pt x="3523" y="8523"/>
                </a:cubicBezTo>
                <a:cubicBezTo>
                  <a:pt x="3523" y="8523"/>
                  <a:pt x="3523" y="8492"/>
                  <a:pt x="3507" y="8492"/>
                </a:cubicBezTo>
                <a:cubicBezTo>
                  <a:pt x="3492" y="8461"/>
                  <a:pt x="3492" y="8414"/>
                  <a:pt x="3507" y="8383"/>
                </a:cubicBezTo>
                <a:cubicBezTo>
                  <a:pt x="3507" y="8351"/>
                  <a:pt x="3507" y="8305"/>
                  <a:pt x="3539" y="8289"/>
                </a:cubicBezTo>
                <a:cubicBezTo>
                  <a:pt x="3554" y="8289"/>
                  <a:pt x="3554" y="8273"/>
                  <a:pt x="3554" y="8258"/>
                </a:cubicBezTo>
                <a:cubicBezTo>
                  <a:pt x="3539" y="8148"/>
                  <a:pt x="3617" y="8055"/>
                  <a:pt x="3570" y="7946"/>
                </a:cubicBezTo>
                <a:cubicBezTo>
                  <a:pt x="3570" y="7946"/>
                  <a:pt x="3570" y="7930"/>
                  <a:pt x="3570" y="7930"/>
                </a:cubicBezTo>
                <a:cubicBezTo>
                  <a:pt x="3586" y="7883"/>
                  <a:pt x="3601" y="7836"/>
                  <a:pt x="3586" y="7789"/>
                </a:cubicBezTo>
                <a:cubicBezTo>
                  <a:pt x="3570" y="7743"/>
                  <a:pt x="3570" y="7696"/>
                  <a:pt x="3601" y="7649"/>
                </a:cubicBezTo>
                <a:cubicBezTo>
                  <a:pt x="3601" y="7649"/>
                  <a:pt x="3586" y="7633"/>
                  <a:pt x="3586" y="7618"/>
                </a:cubicBezTo>
                <a:cubicBezTo>
                  <a:pt x="3586" y="7602"/>
                  <a:pt x="3586" y="7602"/>
                  <a:pt x="3586" y="7571"/>
                </a:cubicBezTo>
                <a:cubicBezTo>
                  <a:pt x="3601" y="7540"/>
                  <a:pt x="3601" y="7493"/>
                  <a:pt x="3586" y="7462"/>
                </a:cubicBezTo>
                <a:cubicBezTo>
                  <a:pt x="3586" y="7430"/>
                  <a:pt x="3586" y="7415"/>
                  <a:pt x="3601" y="7384"/>
                </a:cubicBezTo>
                <a:cubicBezTo>
                  <a:pt x="3633" y="7306"/>
                  <a:pt x="3617" y="7212"/>
                  <a:pt x="3617" y="7134"/>
                </a:cubicBezTo>
                <a:cubicBezTo>
                  <a:pt x="3617" y="7009"/>
                  <a:pt x="3617" y="6900"/>
                  <a:pt x="3601" y="6790"/>
                </a:cubicBezTo>
                <a:cubicBezTo>
                  <a:pt x="3601" y="6697"/>
                  <a:pt x="3617" y="6588"/>
                  <a:pt x="3601" y="6494"/>
                </a:cubicBezTo>
                <a:cubicBezTo>
                  <a:pt x="3586" y="6416"/>
                  <a:pt x="3586" y="6338"/>
                  <a:pt x="3586" y="6260"/>
                </a:cubicBezTo>
                <a:cubicBezTo>
                  <a:pt x="3586" y="6213"/>
                  <a:pt x="3586" y="6182"/>
                  <a:pt x="3570" y="6135"/>
                </a:cubicBezTo>
                <a:cubicBezTo>
                  <a:pt x="3554" y="6088"/>
                  <a:pt x="3554" y="6041"/>
                  <a:pt x="3570" y="5994"/>
                </a:cubicBezTo>
                <a:cubicBezTo>
                  <a:pt x="3586" y="5916"/>
                  <a:pt x="3570" y="5838"/>
                  <a:pt x="3570" y="5760"/>
                </a:cubicBezTo>
                <a:cubicBezTo>
                  <a:pt x="3586" y="5651"/>
                  <a:pt x="3570" y="5542"/>
                  <a:pt x="3570" y="5432"/>
                </a:cubicBezTo>
                <a:cubicBezTo>
                  <a:pt x="3570" y="5339"/>
                  <a:pt x="3554" y="5245"/>
                  <a:pt x="3570" y="5151"/>
                </a:cubicBezTo>
                <a:cubicBezTo>
                  <a:pt x="3586" y="5058"/>
                  <a:pt x="3570" y="4964"/>
                  <a:pt x="3586" y="4871"/>
                </a:cubicBezTo>
                <a:cubicBezTo>
                  <a:pt x="3601" y="4714"/>
                  <a:pt x="3586" y="4558"/>
                  <a:pt x="3570" y="4418"/>
                </a:cubicBezTo>
                <a:cubicBezTo>
                  <a:pt x="3570" y="4340"/>
                  <a:pt x="3554" y="4277"/>
                  <a:pt x="3586" y="4215"/>
                </a:cubicBezTo>
                <a:cubicBezTo>
                  <a:pt x="3601" y="4199"/>
                  <a:pt x="3586" y="4184"/>
                  <a:pt x="3586" y="4168"/>
                </a:cubicBezTo>
                <a:cubicBezTo>
                  <a:pt x="3601" y="4106"/>
                  <a:pt x="3586" y="4043"/>
                  <a:pt x="3601" y="3996"/>
                </a:cubicBezTo>
                <a:cubicBezTo>
                  <a:pt x="3633" y="3856"/>
                  <a:pt x="3648" y="3715"/>
                  <a:pt x="3648" y="3575"/>
                </a:cubicBezTo>
                <a:cubicBezTo>
                  <a:pt x="3648" y="3450"/>
                  <a:pt x="3664" y="3325"/>
                  <a:pt x="3695" y="3200"/>
                </a:cubicBezTo>
                <a:cubicBezTo>
                  <a:pt x="3726" y="3107"/>
                  <a:pt x="3726" y="3013"/>
                  <a:pt x="3726" y="2904"/>
                </a:cubicBezTo>
                <a:cubicBezTo>
                  <a:pt x="3742" y="2732"/>
                  <a:pt x="3742" y="2560"/>
                  <a:pt x="3742" y="2389"/>
                </a:cubicBezTo>
                <a:cubicBezTo>
                  <a:pt x="3742" y="2357"/>
                  <a:pt x="3742" y="2342"/>
                  <a:pt x="3742" y="2311"/>
                </a:cubicBezTo>
                <a:cubicBezTo>
                  <a:pt x="3726" y="2279"/>
                  <a:pt x="3726" y="2233"/>
                  <a:pt x="3726" y="2186"/>
                </a:cubicBezTo>
                <a:cubicBezTo>
                  <a:pt x="3742" y="2123"/>
                  <a:pt x="3726" y="2076"/>
                  <a:pt x="3711" y="2014"/>
                </a:cubicBezTo>
                <a:cubicBezTo>
                  <a:pt x="3695" y="1889"/>
                  <a:pt x="3664" y="1780"/>
                  <a:pt x="3633" y="1655"/>
                </a:cubicBezTo>
                <a:cubicBezTo>
                  <a:pt x="3617" y="1561"/>
                  <a:pt x="3586" y="1483"/>
                  <a:pt x="3523" y="1405"/>
                </a:cubicBezTo>
                <a:cubicBezTo>
                  <a:pt x="3398" y="1280"/>
                  <a:pt x="3257" y="1171"/>
                  <a:pt x="3132" y="1046"/>
                </a:cubicBezTo>
                <a:cubicBezTo>
                  <a:pt x="3116" y="1031"/>
                  <a:pt x="3100" y="1015"/>
                  <a:pt x="3085" y="1031"/>
                </a:cubicBezTo>
                <a:cubicBezTo>
                  <a:pt x="3038" y="1031"/>
                  <a:pt x="3006" y="999"/>
                  <a:pt x="2975" y="953"/>
                </a:cubicBezTo>
                <a:cubicBezTo>
                  <a:pt x="2959" y="921"/>
                  <a:pt x="2944" y="890"/>
                  <a:pt x="2912" y="859"/>
                </a:cubicBezTo>
                <a:cubicBezTo>
                  <a:pt x="2881" y="812"/>
                  <a:pt x="2834" y="765"/>
                  <a:pt x="2771" y="765"/>
                </a:cubicBezTo>
                <a:cubicBezTo>
                  <a:pt x="2740" y="750"/>
                  <a:pt x="2693" y="750"/>
                  <a:pt x="2662" y="734"/>
                </a:cubicBezTo>
                <a:cubicBezTo>
                  <a:pt x="2615" y="703"/>
                  <a:pt x="2584" y="687"/>
                  <a:pt x="2537" y="672"/>
                </a:cubicBezTo>
                <a:cubicBezTo>
                  <a:pt x="2411" y="640"/>
                  <a:pt x="2271" y="625"/>
                  <a:pt x="2161" y="562"/>
                </a:cubicBezTo>
                <a:cubicBezTo>
                  <a:pt x="2004" y="500"/>
                  <a:pt x="1848" y="469"/>
                  <a:pt x="1691" y="438"/>
                </a:cubicBezTo>
                <a:cubicBezTo>
                  <a:pt x="1550" y="391"/>
                  <a:pt x="1378" y="391"/>
                  <a:pt x="1222" y="391"/>
                </a:cubicBezTo>
                <a:cubicBezTo>
                  <a:pt x="1128" y="391"/>
                  <a:pt x="1018" y="406"/>
                  <a:pt x="908" y="406"/>
                </a:cubicBezTo>
                <a:cubicBezTo>
                  <a:pt x="799" y="406"/>
                  <a:pt x="674" y="422"/>
                  <a:pt x="564" y="422"/>
                </a:cubicBezTo>
                <a:cubicBezTo>
                  <a:pt x="517" y="422"/>
                  <a:pt x="470" y="438"/>
                  <a:pt x="439" y="469"/>
                </a:cubicBezTo>
                <a:cubicBezTo>
                  <a:pt x="408" y="500"/>
                  <a:pt x="408" y="531"/>
                  <a:pt x="376" y="547"/>
                </a:cubicBezTo>
                <a:cubicBezTo>
                  <a:pt x="345" y="609"/>
                  <a:pt x="314" y="656"/>
                  <a:pt x="251" y="656"/>
                </a:cubicBezTo>
                <a:cubicBezTo>
                  <a:pt x="204" y="656"/>
                  <a:pt x="188" y="687"/>
                  <a:pt x="188" y="734"/>
                </a:cubicBezTo>
                <a:cubicBezTo>
                  <a:pt x="188" y="781"/>
                  <a:pt x="173" y="781"/>
                  <a:pt x="141" y="781"/>
                </a:cubicBezTo>
                <a:cubicBezTo>
                  <a:pt x="94" y="781"/>
                  <a:pt x="47" y="797"/>
                  <a:pt x="0" y="812"/>
                </a:cubicBezTo>
                <a:cubicBezTo>
                  <a:pt x="0" y="812"/>
                  <a:pt x="0" y="828"/>
                  <a:pt x="0" y="828"/>
                </a:cubicBezTo>
                <a:cubicBezTo>
                  <a:pt x="110" y="968"/>
                  <a:pt x="126" y="1140"/>
                  <a:pt x="173" y="1296"/>
                </a:cubicBezTo>
                <a:cubicBezTo>
                  <a:pt x="204" y="1358"/>
                  <a:pt x="188" y="1421"/>
                  <a:pt x="204" y="1483"/>
                </a:cubicBezTo>
                <a:cubicBezTo>
                  <a:pt x="204" y="1593"/>
                  <a:pt x="220" y="1686"/>
                  <a:pt x="235" y="1780"/>
                </a:cubicBezTo>
                <a:cubicBezTo>
                  <a:pt x="251" y="1874"/>
                  <a:pt x="267" y="1952"/>
                  <a:pt x="267" y="2045"/>
                </a:cubicBezTo>
                <a:cubicBezTo>
                  <a:pt x="282" y="2201"/>
                  <a:pt x="282" y="2357"/>
                  <a:pt x="282" y="2498"/>
                </a:cubicBezTo>
                <a:cubicBezTo>
                  <a:pt x="282" y="2514"/>
                  <a:pt x="282" y="2514"/>
                  <a:pt x="298" y="2514"/>
                </a:cubicBezTo>
                <a:cubicBezTo>
                  <a:pt x="298" y="2514"/>
                  <a:pt x="298" y="2498"/>
                  <a:pt x="298" y="2482"/>
                </a:cubicBezTo>
                <a:cubicBezTo>
                  <a:pt x="298" y="2482"/>
                  <a:pt x="298" y="2467"/>
                  <a:pt x="314" y="2467"/>
                </a:cubicBezTo>
                <a:cubicBezTo>
                  <a:pt x="345" y="2638"/>
                  <a:pt x="329" y="2810"/>
                  <a:pt x="314" y="2966"/>
                </a:cubicBezTo>
                <a:cubicBezTo>
                  <a:pt x="314" y="3013"/>
                  <a:pt x="329" y="3075"/>
                  <a:pt x="282" y="3107"/>
                </a:cubicBezTo>
                <a:cubicBezTo>
                  <a:pt x="282" y="3122"/>
                  <a:pt x="267" y="3138"/>
                  <a:pt x="298" y="3154"/>
                </a:cubicBezTo>
                <a:cubicBezTo>
                  <a:pt x="298" y="3154"/>
                  <a:pt x="298" y="3122"/>
                  <a:pt x="314" y="3138"/>
                </a:cubicBezTo>
                <a:cubicBezTo>
                  <a:pt x="329" y="3154"/>
                  <a:pt x="329" y="3169"/>
                  <a:pt x="329" y="3169"/>
                </a:cubicBezTo>
                <a:cubicBezTo>
                  <a:pt x="329" y="3247"/>
                  <a:pt x="345" y="3325"/>
                  <a:pt x="345" y="3403"/>
                </a:cubicBezTo>
                <a:cubicBezTo>
                  <a:pt x="345" y="3450"/>
                  <a:pt x="361" y="3513"/>
                  <a:pt x="345" y="3559"/>
                </a:cubicBezTo>
                <a:cubicBezTo>
                  <a:pt x="329" y="3622"/>
                  <a:pt x="314" y="3653"/>
                  <a:pt x="376" y="3700"/>
                </a:cubicBezTo>
                <a:cubicBezTo>
                  <a:pt x="376" y="3700"/>
                  <a:pt x="423" y="3747"/>
                  <a:pt x="345" y="3731"/>
                </a:cubicBezTo>
                <a:cubicBezTo>
                  <a:pt x="345" y="3731"/>
                  <a:pt x="329" y="3762"/>
                  <a:pt x="329" y="3762"/>
                </a:cubicBezTo>
                <a:cubicBezTo>
                  <a:pt x="345" y="3840"/>
                  <a:pt x="345" y="3903"/>
                  <a:pt x="329" y="3965"/>
                </a:cubicBezTo>
                <a:cubicBezTo>
                  <a:pt x="329" y="3981"/>
                  <a:pt x="345" y="3981"/>
                  <a:pt x="345" y="3981"/>
                </a:cubicBezTo>
                <a:cubicBezTo>
                  <a:pt x="392" y="3996"/>
                  <a:pt x="376" y="4043"/>
                  <a:pt x="376" y="4074"/>
                </a:cubicBezTo>
                <a:cubicBezTo>
                  <a:pt x="376" y="4184"/>
                  <a:pt x="392" y="4277"/>
                  <a:pt x="392" y="4387"/>
                </a:cubicBezTo>
                <a:cubicBezTo>
                  <a:pt x="392" y="4402"/>
                  <a:pt x="408" y="4433"/>
                  <a:pt x="408" y="4433"/>
                </a:cubicBezTo>
                <a:cubicBezTo>
                  <a:pt x="439" y="4465"/>
                  <a:pt x="423" y="4496"/>
                  <a:pt x="423" y="4527"/>
                </a:cubicBezTo>
                <a:cubicBezTo>
                  <a:pt x="439" y="4590"/>
                  <a:pt x="423" y="4668"/>
                  <a:pt x="439" y="4730"/>
                </a:cubicBezTo>
                <a:cubicBezTo>
                  <a:pt x="454" y="4871"/>
                  <a:pt x="454" y="5011"/>
                  <a:pt x="454" y="5151"/>
                </a:cubicBezTo>
                <a:cubicBezTo>
                  <a:pt x="454" y="5214"/>
                  <a:pt x="439" y="5261"/>
                  <a:pt x="454" y="5308"/>
                </a:cubicBezTo>
                <a:cubicBezTo>
                  <a:pt x="454" y="5370"/>
                  <a:pt x="454" y="5417"/>
                  <a:pt x="454" y="5464"/>
                </a:cubicBezTo>
                <a:cubicBezTo>
                  <a:pt x="470" y="5510"/>
                  <a:pt x="470" y="5557"/>
                  <a:pt x="486" y="5604"/>
                </a:cubicBezTo>
                <a:cubicBezTo>
                  <a:pt x="486" y="5729"/>
                  <a:pt x="470" y="5870"/>
                  <a:pt x="486" y="6010"/>
                </a:cubicBezTo>
                <a:cubicBezTo>
                  <a:pt x="501" y="6057"/>
                  <a:pt x="501" y="6104"/>
                  <a:pt x="501" y="6150"/>
                </a:cubicBezTo>
                <a:cubicBezTo>
                  <a:pt x="486" y="6338"/>
                  <a:pt x="517" y="6525"/>
                  <a:pt x="517" y="6712"/>
                </a:cubicBezTo>
                <a:cubicBezTo>
                  <a:pt x="517" y="6712"/>
                  <a:pt x="517" y="6712"/>
                  <a:pt x="533" y="6712"/>
                </a:cubicBezTo>
                <a:cubicBezTo>
                  <a:pt x="533" y="6650"/>
                  <a:pt x="533" y="6588"/>
                  <a:pt x="533" y="6509"/>
                </a:cubicBezTo>
                <a:cubicBezTo>
                  <a:pt x="533" y="6385"/>
                  <a:pt x="517" y="6260"/>
                  <a:pt x="533" y="6135"/>
                </a:cubicBezTo>
                <a:cubicBezTo>
                  <a:pt x="548" y="6041"/>
                  <a:pt x="533" y="5932"/>
                  <a:pt x="533" y="5838"/>
                </a:cubicBezTo>
                <a:cubicBezTo>
                  <a:pt x="533" y="5776"/>
                  <a:pt x="548" y="5713"/>
                  <a:pt x="533" y="5635"/>
                </a:cubicBezTo>
                <a:cubicBezTo>
                  <a:pt x="533" y="5604"/>
                  <a:pt x="533" y="5557"/>
                  <a:pt x="533" y="5526"/>
                </a:cubicBezTo>
                <a:cubicBezTo>
                  <a:pt x="548" y="5448"/>
                  <a:pt x="533" y="5386"/>
                  <a:pt x="517" y="5323"/>
                </a:cubicBezTo>
                <a:cubicBezTo>
                  <a:pt x="501" y="5276"/>
                  <a:pt x="501" y="5230"/>
                  <a:pt x="517" y="5167"/>
                </a:cubicBezTo>
                <a:cubicBezTo>
                  <a:pt x="548" y="5214"/>
                  <a:pt x="564" y="5261"/>
                  <a:pt x="564" y="5323"/>
                </a:cubicBezTo>
                <a:cubicBezTo>
                  <a:pt x="580" y="5604"/>
                  <a:pt x="595" y="5885"/>
                  <a:pt x="595" y="6166"/>
                </a:cubicBezTo>
                <a:cubicBezTo>
                  <a:pt x="611" y="6447"/>
                  <a:pt x="611" y="6712"/>
                  <a:pt x="627" y="6993"/>
                </a:cubicBezTo>
                <a:cubicBezTo>
                  <a:pt x="627" y="7196"/>
                  <a:pt x="627" y="7399"/>
                  <a:pt x="627" y="7602"/>
                </a:cubicBezTo>
                <a:cubicBezTo>
                  <a:pt x="627" y="7618"/>
                  <a:pt x="627" y="7633"/>
                  <a:pt x="642" y="7633"/>
                </a:cubicBezTo>
                <a:cubicBezTo>
                  <a:pt x="658" y="7633"/>
                  <a:pt x="658" y="7602"/>
                  <a:pt x="658" y="7587"/>
                </a:cubicBezTo>
                <a:cubicBezTo>
                  <a:pt x="658" y="7477"/>
                  <a:pt x="658" y="7368"/>
                  <a:pt x="674" y="7243"/>
                </a:cubicBezTo>
                <a:cubicBezTo>
                  <a:pt x="674" y="7181"/>
                  <a:pt x="674" y="7181"/>
                  <a:pt x="752" y="7165"/>
                </a:cubicBezTo>
                <a:cubicBezTo>
                  <a:pt x="752" y="7711"/>
                  <a:pt x="768" y="8258"/>
                  <a:pt x="768" y="8788"/>
                </a:cubicBezTo>
                <a:cubicBezTo>
                  <a:pt x="752" y="8788"/>
                  <a:pt x="736" y="8788"/>
                  <a:pt x="736" y="8773"/>
                </a:cubicBezTo>
                <a:cubicBezTo>
                  <a:pt x="736" y="8757"/>
                  <a:pt x="736" y="8757"/>
                  <a:pt x="705" y="8757"/>
                </a:cubicBezTo>
                <a:cubicBezTo>
                  <a:pt x="658" y="8773"/>
                  <a:pt x="642" y="8788"/>
                  <a:pt x="642" y="8835"/>
                </a:cubicBezTo>
                <a:cubicBezTo>
                  <a:pt x="642" y="8913"/>
                  <a:pt x="642" y="9007"/>
                  <a:pt x="642" y="9101"/>
                </a:cubicBezTo>
                <a:cubicBezTo>
                  <a:pt x="642" y="9116"/>
                  <a:pt x="642" y="9132"/>
                  <a:pt x="658" y="9132"/>
                </a:cubicBezTo>
                <a:cubicBezTo>
                  <a:pt x="674" y="9116"/>
                  <a:pt x="689" y="9101"/>
                  <a:pt x="689" y="9085"/>
                </a:cubicBezTo>
                <a:cubicBezTo>
                  <a:pt x="689" y="9038"/>
                  <a:pt x="705" y="9023"/>
                  <a:pt x="752" y="9038"/>
                </a:cubicBezTo>
                <a:cubicBezTo>
                  <a:pt x="752" y="9038"/>
                  <a:pt x="768" y="9023"/>
                  <a:pt x="783" y="9038"/>
                </a:cubicBezTo>
                <a:cubicBezTo>
                  <a:pt x="783" y="9054"/>
                  <a:pt x="799" y="9085"/>
                  <a:pt x="768" y="9085"/>
                </a:cubicBezTo>
                <a:cubicBezTo>
                  <a:pt x="736" y="9101"/>
                  <a:pt x="736" y="9116"/>
                  <a:pt x="736" y="9132"/>
                </a:cubicBezTo>
                <a:cubicBezTo>
                  <a:pt x="736" y="9179"/>
                  <a:pt x="721" y="9225"/>
                  <a:pt x="736" y="9272"/>
                </a:cubicBezTo>
                <a:cubicBezTo>
                  <a:pt x="752" y="9319"/>
                  <a:pt x="736" y="9350"/>
                  <a:pt x="721" y="9382"/>
                </a:cubicBezTo>
                <a:cubicBezTo>
                  <a:pt x="705" y="9350"/>
                  <a:pt x="705" y="9335"/>
                  <a:pt x="705" y="9304"/>
                </a:cubicBezTo>
                <a:cubicBezTo>
                  <a:pt x="705" y="9257"/>
                  <a:pt x="721" y="9225"/>
                  <a:pt x="658" y="9210"/>
                </a:cubicBezTo>
                <a:cubicBezTo>
                  <a:pt x="658" y="9210"/>
                  <a:pt x="674" y="9194"/>
                  <a:pt x="642" y="9179"/>
                </a:cubicBezTo>
                <a:cubicBezTo>
                  <a:pt x="642" y="9428"/>
                  <a:pt x="658" y="9663"/>
                  <a:pt x="658" y="9897"/>
                </a:cubicBezTo>
                <a:cubicBezTo>
                  <a:pt x="674" y="10131"/>
                  <a:pt x="689" y="10365"/>
                  <a:pt x="705" y="10599"/>
                </a:cubicBezTo>
                <a:cubicBezTo>
                  <a:pt x="721" y="10833"/>
                  <a:pt x="721" y="11067"/>
                  <a:pt x="768" y="11301"/>
                </a:cubicBezTo>
                <a:cubicBezTo>
                  <a:pt x="799" y="11270"/>
                  <a:pt x="799" y="11223"/>
                  <a:pt x="830" y="11208"/>
                </a:cubicBezTo>
                <a:cubicBezTo>
                  <a:pt x="862" y="11192"/>
                  <a:pt x="830" y="11161"/>
                  <a:pt x="830" y="11130"/>
                </a:cubicBezTo>
                <a:cubicBezTo>
                  <a:pt x="783" y="11161"/>
                  <a:pt x="783" y="11114"/>
                  <a:pt x="783" y="11099"/>
                </a:cubicBezTo>
                <a:cubicBezTo>
                  <a:pt x="768" y="11021"/>
                  <a:pt x="768" y="10942"/>
                  <a:pt x="768" y="10849"/>
                </a:cubicBezTo>
                <a:cubicBezTo>
                  <a:pt x="768" y="10833"/>
                  <a:pt x="783" y="10833"/>
                  <a:pt x="799" y="10818"/>
                </a:cubicBezTo>
                <a:cubicBezTo>
                  <a:pt x="846" y="10818"/>
                  <a:pt x="846" y="10771"/>
                  <a:pt x="830" y="10724"/>
                </a:cubicBezTo>
                <a:cubicBezTo>
                  <a:pt x="830" y="10693"/>
                  <a:pt x="830" y="10662"/>
                  <a:pt x="799" y="10630"/>
                </a:cubicBezTo>
                <a:cubicBezTo>
                  <a:pt x="783" y="10615"/>
                  <a:pt x="783" y="10583"/>
                  <a:pt x="799" y="10568"/>
                </a:cubicBezTo>
                <a:cubicBezTo>
                  <a:pt x="830" y="10552"/>
                  <a:pt x="815" y="10521"/>
                  <a:pt x="815" y="10490"/>
                </a:cubicBezTo>
                <a:cubicBezTo>
                  <a:pt x="830" y="10412"/>
                  <a:pt x="815" y="10334"/>
                  <a:pt x="815" y="10271"/>
                </a:cubicBezTo>
                <a:cubicBezTo>
                  <a:pt x="830" y="10303"/>
                  <a:pt x="830" y="10334"/>
                  <a:pt x="830" y="10365"/>
                </a:cubicBezTo>
                <a:cubicBezTo>
                  <a:pt x="846" y="10474"/>
                  <a:pt x="846" y="10583"/>
                  <a:pt x="846" y="10693"/>
                </a:cubicBezTo>
                <a:cubicBezTo>
                  <a:pt x="877" y="10989"/>
                  <a:pt x="893" y="11286"/>
                  <a:pt x="924" y="11567"/>
                </a:cubicBezTo>
                <a:cubicBezTo>
                  <a:pt x="955" y="11817"/>
                  <a:pt x="987" y="12051"/>
                  <a:pt x="1018" y="12300"/>
                </a:cubicBezTo>
                <a:cubicBezTo>
                  <a:pt x="1065" y="12581"/>
                  <a:pt x="1112" y="12862"/>
                  <a:pt x="1159" y="13143"/>
                </a:cubicBezTo>
                <a:cubicBezTo>
                  <a:pt x="1175" y="13221"/>
                  <a:pt x="1190" y="13315"/>
                  <a:pt x="1222" y="13409"/>
                </a:cubicBezTo>
                <a:cubicBezTo>
                  <a:pt x="1237" y="13502"/>
                  <a:pt x="1269" y="13596"/>
                  <a:pt x="1284" y="13705"/>
                </a:cubicBezTo>
                <a:cubicBezTo>
                  <a:pt x="1316" y="13815"/>
                  <a:pt x="1331" y="13908"/>
                  <a:pt x="1362" y="14017"/>
                </a:cubicBezTo>
                <a:cubicBezTo>
                  <a:pt x="1378" y="14033"/>
                  <a:pt x="1378" y="14049"/>
                  <a:pt x="1362" y="14064"/>
                </a:cubicBezTo>
                <a:cubicBezTo>
                  <a:pt x="1347" y="14096"/>
                  <a:pt x="1362" y="14111"/>
                  <a:pt x="1378" y="14142"/>
                </a:cubicBezTo>
                <a:cubicBezTo>
                  <a:pt x="1409" y="14189"/>
                  <a:pt x="1425" y="14252"/>
                  <a:pt x="1456" y="14314"/>
                </a:cubicBezTo>
                <a:cubicBezTo>
                  <a:pt x="1456" y="14314"/>
                  <a:pt x="1456" y="14314"/>
                  <a:pt x="1441" y="14314"/>
                </a:cubicBezTo>
                <a:cubicBezTo>
                  <a:pt x="1441" y="14314"/>
                  <a:pt x="1441" y="14298"/>
                  <a:pt x="1441" y="14298"/>
                </a:cubicBezTo>
                <a:cubicBezTo>
                  <a:pt x="1378" y="14205"/>
                  <a:pt x="1331" y="14127"/>
                  <a:pt x="1316" y="14002"/>
                </a:cubicBezTo>
                <a:cubicBezTo>
                  <a:pt x="1316" y="13893"/>
                  <a:pt x="1269" y="13783"/>
                  <a:pt x="1222" y="13690"/>
                </a:cubicBezTo>
                <a:cubicBezTo>
                  <a:pt x="1206" y="13643"/>
                  <a:pt x="1175" y="13612"/>
                  <a:pt x="1175" y="13580"/>
                </a:cubicBezTo>
                <a:cubicBezTo>
                  <a:pt x="1206" y="13518"/>
                  <a:pt x="1175" y="13487"/>
                  <a:pt x="1143" y="13424"/>
                </a:cubicBezTo>
                <a:cubicBezTo>
                  <a:pt x="1128" y="13393"/>
                  <a:pt x="1128" y="13362"/>
                  <a:pt x="1128" y="13315"/>
                </a:cubicBezTo>
                <a:cubicBezTo>
                  <a:pt x="1112" y="13221"/>
                  <a:pt x="1096" y="13112"/>
                  <a:pt x="1096" y="13003"/>
                </a:cubicBezTo>
                <a:cubicBezTo>
                  <a:pt x="1081" y="12909"/>
                  <a:pt x="1065" y="12816"/>
                  <a:pt x="1018" y="12722"/>
                </a:cubicBezTo>
                <a:cubicBezTo>
                  <a:pt x="1018" y="12722"/>
                  <a:pt x="1018" y="12706"/>
                  <a:pt x="1018" y="12691"/>
                </a:cubicBezTo>
                <a:cubicBezTo>
                  <a:pt x="1018" y="12613"/>
                  <a:pt x="1018" y="12535"/>
                  <a:pt x="1002" y="12457"/>
                </a:cubicBezTo>
                <a:cubicBezTo>
                  <a:pt x="987" y="12394"/>
                  <a:pt x="971" y="12347"/>
                  <a:pt x="955" y="12285"/>
                </a:cubicBezTo>
                <a:cubicBezTo>
                  <a:pt x="955" y="12269"/>
                  <a:pt x="955" y="12254"/>
                  <a:pt x="924" y="12254"/>
                </a:cubicBezTo>
                <a:cubicBezTo>
                  <a:pt x="908" y="12269"/>
                  <a:pt x="908" y="12254"/>
                  <a:pt x="893" y="12238"/>
                </a:cubicBezTo>
                <a:cubicBezTo>
                  <a:pt x="862" y="12129"/>
                  <a:pt x="862" y="12020"/>
                  <a:pt x="862" y="11910"/>
                </a:cubicBezTo>
                <a:cubicBezTo>
                  <a:pt x="862" y="11879"/>
                  <a:pt x="846" y="11832"/>
                  <a:pt x="893" y="11817"/>
                </a:cubicBezTo>
                <a:cubicBezTo>
                  <a:pt x="908" y="11801"/>
                  <a:pt x="908" y="11770"/>
                  <a:pt x="908" y="11739"/>
                </a:cubicBezTo>
                <a:cubicBezTo>
                  <a:pt x="908" y="11660"/>
                  <a:pt x="908" y="11582"/>
                  <a:pt x="908" y="11504"/>
                </a:cubicBezTo>
                <a:cubicBezTo>
                  <a:pt x="908" y="11442"/>
                  <a:pt x="893" y="11380"/>
                  <a:pt x="862" y="11333"/>
                </a:cubicBezTo>
                <a:cubicBezTo>
                  <a:pt x="830" y="11301"/>
                  <a:pt x="830" y="11411"/>
                  <a:pt x="799" y="11333"/>
                </a:cubicBezTo>
                <a:cubicBezTo>
                  <a:pt x="799" y="11333"/>
                  <a:pt x="783" y="11317"/>
                  <a:pt x="783" y="11333"/>
                </a:cubicBezTo>
                <a:cubicBezTo>
                  <a:pt x="768" y="11333"/>
                  <a:pt x="768" y="11348"/>
                  <a:pt x="768" y="11348"/>
                </a:cubicBezTo>
                <a:cubicBezTo>
                  <a:pt x="768" y="11489"/>
                  <a:pt x="783" y="11614"/>
                  <a:pt x="799" y="11739"/>
                </a:cubicBezTo>
                <a:cubicBezTo>
                  <a:pt x="815" y="11957"/>
                  <a:pt x="846" y="12160"/>
                  <a:pt x="877" y="12363"/>
                </a:cubicBezTo>
                <a:cubicBezTo>
                  <a:pt x="940" y="12816"/>
                  <a:pt x="1034" y="13284"/>
                  <a:pt x="1128" y="13737"/>
                </a:cubicBezTo>
                <a:cubicBezTo>
                  <a:pt x="1143" y="13815"/>
                  <a:pt x="1159" y="13908"/>
                  <a:pt x="1190" y="13986"/>
                </a:cubicBezTo>
                <a:cubicBezTo>
                  <a:pt x="1237" y="14080"/>
                  <a:pt x="1253" y="14189"/>
                  <a:pt x="1300" y="14298"/>
                </a:cubicBezTo>
                <a:cubicBezTo>
                  <a:pt x="1316" y="14345"/>
                  <a:pt x="1331" y="14408"/>
                  <a:pt x="1347" y="14470"/>
                </a:cubicBezTo>
                <a:cubicBezTo>
                  <a:pt x="1362" y="14548"/>
                  <a:pt x="1394" y="14611"/>
                  <a:pt x="1488" y="14642"/>
                </a:cubicBezTo>
                <a:cubicBezTo>
                  <a:pt x="1566" y="14673"/>
                  <a:pt x="1644" y="14689"/>
                  <a:pt x="1707" y="14735"/>
                </a:cubicBezTo>
                <a:cubicBezTo>
                  <a:pt x="1848" y="14829"/>
                  <a:pt x="2004" y="14907"/>
                  <a:pt x="2161" y="14938"/>
                </a:cubicBezTo>
                <a:cubicBezTo>
                  <a:pt x="2208" y="14938"/>
                  <a:pt x="2255" y="14954"/>
                  <a:pt x="2302" y="14970"/>
                </a:cubicBezTo>
                <a:cubicBezTo>
                  <a:pt x="2349" y="15001"/>
                  <a:pt x="2411" y="15016"/>
                  <a:pt x="2474" y="14985"/>
                </a:cubicBezTo>
                <a:cubicBezTo>
                  <a:pt x="2490" y="14985"/>
                  <a:pt x="2505" y="14985"/>
                  <a:pt x="2521" y="15001"/>
                </a:cubicBezTo>
                <a:cubicBezTo>
                  <a:pt x="2599" y="15016"/>
                  <a:pt x="2693" y="15032"/>
                  <a:pt x="2756" y="15095"/>
                </a:cubicBezTo>
                <a:cubicBezTo>
                  <a:pt x="2771" y="15095"/>
                  <a:pt x="2771" y="15095"/>
                  <a:pt x="2787" y="15095"/>
                </a:cubicBezTo>
                <a:cubicBezTo>
                  <a:pt x="2803" y="15095"/>
                  <a:pt x="2803" y="15079"/>
                  <a:pt x="2803" y="15079"/>
                </a:cubicBezTo>
                <a:cubicBezTo>
                  <a:pt x="2850" y="15001"/>
                  <a:pt x="2928" y="14970"/>
                  <a:pt x="3006" y="15016"/>
                </a:cubicBezTo>
                <a:cubicBezTo>
                  <a:pt x="3038" y="15032"/>
                  <a:pt x="3069" y="15032"/>
                  <a:pt x="3100" y="15016"/>
                </a:cubicBezTo>
                <a:cubicBezTo>
                  <a:pt x="3147" y="14985"/>
                  <a:pt x="3194" y="14985"/>
                  <a:pt x="3241" y="15001"/>
                </a:cubicBezTo>
                <a:cubicBezTo>
                  <a:pt x="3335" y="15001"/>
                  <a:pt x="3398" y="14970"/>
                  <a:pt x="3460" y="14923"/>
                </a:cubicBezTo>
                <a:cubicBezTo>
                  <a:pt x="3507" y="14876"/>
                  <a:pt x="3554" y="14829"/>
                  <a:pt x="3601" y="14814"/>
                </a:cubicBezTo>
                <a:cubicBezTo>
                  <a:pt x="3711" y="14751"/>
                  <a:pt x="3789" y="14657"/>
                  <a:pt x="3867" y="14564"/>
                </a:cubicBezTo>
                <a:cubicBezTo>
                  <a:pt x="3930" y="14470"/>
                  <a:pt x="3993" y="14376"/>
                  <a:pt x="4055" y="14283"/>
                </a:cubicBezTo>
                <a:cubicBezTo>
                  <a:pt x="4149" y="14127"/>
                  <a:pt x="4274" y="13955"/>
                  <a:pt x="4353" y="13783"/>
                </a:cubicBezTo>
                <a:cubicBezTo>
                  <a:pt x="4478" y="13534"/>
                  <a:pt x="4619" y="13268"/>
                  <a:pt x="4728" y="13018"/>
                </a:cubicBezTo>
                <a:cubicBezTo>
                  <a:pt x="4760" y="12956"/>
                  <a:pt x="4791" y="12909"/>
                  <a:pt x="4807" y="12847"/>
                </a:cubicBezTo>
                <a:cubicBezTo>
                  <a:pt x="4838" y="12738"/>
                  <a:pt x="4885" y="12628"/>
                  <a:pt x="4932" y="12519"/>
                </a:cubicBezTo>
                <a:cubicBezTo>
                  <a:pt x="5042" y="12316"/>
                  <a:pt x="5104" y="12113"/>
                  <a:pt x="5182" y="11910"/>
                </a:cubicBezTo>
                <a:cubicBezTo>
                  <a:pt x="5198" y="11895"/>
                  <a:pt x="5198" y="11879"/>
                  <a:pt x="5214" y="11863"/>
                </a:cubicBezTo>
                <a:cubicBezTo>
                  <a:pt x="5276" y="11770"/>
                  <a:pt x="5323" y="11676"/>
                  <a:pt x="5370" y="11567"/>
                </a:cubicBezTo>
                <a:cubicBezTo>
                  <a:pt x="5417" y="11489"/>
                  <a:pt x="5480" y="11411"/>
                  <a:pt x="5496" y="11301"/>
                </a:cubicBezTo>
                <a:cubicBezTo>
                  <a:pt x="5511" y="11239"/>
                  <a:pt x="5558" y="11192"/>
                  <a:pt x="5589" y="11130"/>
                </a:cubicBezTo>
                <a:cubicBezTo>
                  <a:pt x="5621" y="11036"/>
                  <a:pt x="5668" y="10942"/>
                  <a:pt x="5715" y="10849"/>
                </a:cubicBezTo>
                <a:cubicBezTo>
                  <a:pt x="5730" y="10880"/>
                  <a:pt x="5746" y="10896"/>
                  <a:pt x="5762" y="10911"/>
                </a:cubicBezTo>
                <a:cubicBezTo>
                  <a:pt x="5793" y="10942"/>
                  <a:pt x="5824" y="10974"/>
                  <a:pt x="5856" y="10989"/>
                </a:cubicBezTo>
                <a:cubicBezTo>
                  <a:pt x="5887" y="11021"/>
                  <a:pt x="5918" y="11052"/>
                  <a:pt x="5950" y="11083"/>
                </a:cubicBezTo>
                <a:cubicBezTo>
                  <a:pt x="6075" y="11192"/>
                  <a:pt x="6216" y="11286"/>
                  <a:pt x="6357" y="11364"/>
                </a:cubicBezTo>
                <a:cubicBezTo>
                  <a:pt x="6482" y="11426"/>
                  <a:pt x="6623" y="11489"/>
                  <a:pt x="6764" y="11536"/>
                </a:cubicBezTo>
                <a:cubicBezTo>
                  <a:pt x="6889" y="11567"/>
                  <a:pt x="6998" y="11614"/>
                  <a:pt x="7124" y="11645"/>
                </a:cubicBezTo>
                <a:cubicBezTo>
                  <a:pt x="7186" y="11676"/>
                  <a:pt x="7249" y="11676"/>
                  <a:pt x="7312" y="11676"/>
                </a:cubicBezTo>
                <a:cubicBezTo>
                  <a:pt x="7359" y="11676"/>
                  <a:pt x="7421" y="11676"/>
                  <a:pt x="7484" y="11676"/>
                </a:cubicBezTo>
                <a:cubicBezTo>
                  <a:pt x="7562" y="11676"/>
                  <a:pt x="7640" y="11692"/>
                  <a:pt x="7719" y="11692"/>
                </a:cubicBezTo>
                <a:cubicBezTo>
                  <a:pt x="7828" y="11707"/>
                  <a:pt x="7922" y="11739"/>
                  <a:pt x="8032" y="11754"/>
                </a:cubicBezTo>
                <a:cubicBezTo>
                  <a:pt x="8110" y="11754"/>
                  <a:pt x="8173" y="11754"/>
                  <a:pt x="8235" y="11770"/>
                </a:cubicBezTo>
                <a:cubicBezTo>
                  <a:pt x="8392" y="11785"/>
                  <a:pt x="8548" y="11801"/>
                  <a:pt x="8689" y="11817"/>
                </a:cubicBezTo>
                <a:cubicBezTo>
                  <a:pt x="8705" y="11817"/>
                  <a:pt x="8736" y="11832"/>
                  <a:pt x="8736" y="11817"/>
                </a:cubicBezTo>
                <a:cubicBezTo>
                  <a:pt x="8768" y="11770"/>
                  <a:pt x="8815" y="11785"/>
                  <a:pt x="8861" y="11785"/>
                </a:cubicBezTo>
                <a:cubicBezTo>
                  <a:pt x="8877" y="11785"/>
                  <a:pt x="8908" y="11785"/>
                  <a:pt x="8940" y="11785"/>
                </a:cubicBezTo>
                <a:cubicBezTo>
                  <a:pt x="8955" y="11770"/>
                  <a:pt x="8987" y="11770"/>
                  <a:pt x="9018" y="11770"/>
                </a:cubicBezTo>
                <a:cubicBezTo>
                  <a:pt x="9143" y="11801"/>
                  <a:pt x="9269" y="11785"/>
                  <a:pt x="9394" y="11785"/>
                </a:cubicBezTo>
                <a:cubicBezTo>
                  <a:pt x="9535" y="11801"/>
                  <a:pt x="9676" y="11785"/>
                  <a:pt x="9816" y="11801"/>
                </a:cubicBezTo>
                <a:cubicBezTo>
                  <a:pt x="9895" y="11801"/>
                  <a:pt x="9957" y="11801"/>
                  <a:pt x="10020" y="11801"/>
                </a:cubicBezTo>
                <a:cubicBezTo>
                  <a:pt x="10098" y="11785"/>
                  <a:pt x="10177" y="11785"/>
                  <a:pt x="10255" y="11785"/>
                </a:cubicBezTo>
                <a:cubicBezTo>
                  <a:pt x="10302" y="11785"/>
                  <a:pt x="10364" y="11785"/>
                  <a:pt x="10411" y="11785"/>
                </a:cubicBezTo>
                <a:cubicBezTo>
                  <a:pt x="10584" y="11754"/>
                  <a:pt x="10756" y="11739"/>
                  <a:pt x="10928" y="11739"/>
                </a:cubicBezTo>
                <a:cubicBezTo>
                  <a:pt x="10944" y="11739"/>
                  <a:pt x="10959" y="11739"/>
                  <a:pt x="10991" y="11739"/>
                </a:cubicBezTo>
                <a:cubicBezTo>
                  <a:pt x="11069" y="11723"/>
                  <a:pt x="11147" y="11723"/>
                  <a:pt x="11225" y="11723"/>
                </a:cubicBezTo>
                <a:cubicBezTo>
                  <a:pt x="11460" y="11754"/>
                  <a:pt x="11695" y="11770"/>
                  <a:pt x="11914" y="11879"/>
                </a:cubicBezTo>
                <a:cubicBezTo>
                  <a:pt x="11977" y="11910"/>
                  <a:pt x="12024" y="11941"/>
                  <a:pt x="12087" y="11957"/>
                </a:cubicBezTo>
                <a:cubicBezTo>
                  <a:pt x="12227" y="12004"/>
                  <a:pt x="12353" y="12066"/>
                  <a:pt x="12462" y="12144"/>
                </a:cubicBezTo>
                <a:cubicBezTo>
                  <a:pt x="12478" y="12160"/>
                  <a:pt x="12494" y="12160"/>
                  <a:pt x="12509" y="12176"/>
                </a:cubicBezTo>
                <a:cubicBezTo>
                  <a:pt x="12681" y="12222"/>
                  <a:pt x="12807" y="12332"/>
                  <a:pt x="12979" y="12363"/>
                </a:cubicBezTo>
                <a:cubicBezTo>
                  <a:pt x="12995" y="12363"/>
                  <a:pt x="12995" y="12363"/>
                  <a:pt x="13010" y="12363"/>
                </a:cubicBezTo>
                <a:cubicBezTo>
                  <a:pt x="13104" y="12410"/>
                  <a:pt x="13198" y="12457"/>
                  <a:pt x="13292" y="12488"/>
                </a:cubicBezTo>
                <a:cubicBezTo>
                  <a:pt x="13402" y="12535"/>
                  <a:pt x="13511" y="12597"/>
                  <a:pt x="13605" y="12659"/>
                </a:cubicBezTo>
                <a:cubicBezTo>
                  <a:pt x="13683" y="12722"/>
                  <a:pt x="13762" y="12800"/>
                  <a:pt x="13840" y="12878"/>
                </a:cubicBezTo>
                <a:cubicBezTo>
                  <a:pt x="13871" y="12909"/>
                  <a:pt x="13887" y="12925"/>
                  <a:pt x="13871" y="12972"/>
                </a:cubicBezTo>
                <a:cubicBezTo>
                  <a:pt x="13871" y="13097"/>
                  <a:pt x="13824" y="13206"/>
                  <a:pt x="13762" y="13315"/>
                </a:cubicBezTo>
                <a:cubicBezTo>
                  <a:pt x="13715" y="13378"/>
                  <a:pt x="13668" y="13440"/>
                  <a:pt x="13621" y="13502"/>
                </a:cubicBezTo>
                <a:cubicBezTo>
                  <a:pt x="13542" y="13643"/>
                  <a:pt x="13433" y="13768"/>
                  <a:pt x="13323" y="13893"/>
                </a:cubicBezTo>
                <a:cubicBezTo>
                  <a:pt x="13151" y="14064"/>
                  <a:pt x="12963" y="14205"/>
                  <a:pt x="12760" y="14330"/>
                </a:cubicBezTo>
                <a:cubicBezTo>
                  <a:pt x="12462" y="14517"/>
                  <a:pt x="12149" y="14673"/>
                  <a:pt x="11836" y="14829"/>
                </a:cubicBezTo>
                <a:cubicBezTo>
                  <a:pt x="11789" y="14845"/>
                  <a:pt x="11726" y="14860"/>
                  <a:pt x="11679" y="14892"/>
                </a:cubicBezTo>
                <a:cubicBezTo>
                  <a:pt x="11679" y="14892"/>
                  <a:pt x="11648" y="14892"/>
                  <a:pt x="11664" y="14907"/>
                </a:cubicBezTo>
                <a:cubicBezTo>
                  <a:pt x="11695" y="14970"/>
                  <a:pt x="11617" y="14970"/>
                  <a:pt x="11586" y="14970"/>
                </a:cubicBezTo>
                <a:cubicBezTo>
                  <a:pt x="11319" y="15095"/>
                  <a:pt x="11053" y="15204"/>
                  <a:pt x="10771" y="15297"/>
                </a:cubicBezTo>
                <a:cubicBezTo>
                  <a:pt x="10724" y="15313"/>
                  <a:pt x="10662" y="15313"/>
                  <a:pt x="10631" y="15344"/>
                </a:cubicBezTo>
                <a:cubicBezTo>
                  <a:pt x="10584" y="15391"/>
                  <a:pt x="10537" y="15391"/>
                  <a:pt x="10490" y="15375"/>
                </a:cubicBezTo>
                <a:cubicBezTo>
                  <a:pt x="10521" y="15422"/>
                  <a:pt x="10521" y="15422"/>
                  <a:pt x="10490" y="15438"/>
                </a:cubicBezTo>
                <a:cubicBezTo>
                  <a:pt x="10474" y="15454"/>
                  <a:pt x="10458" y="15454"/>
                  <a:pt x="10458" y="15454"/>
                </a:cubicBezTo>
                <a:cubicBezTo>
                  <a:pt x="10411" y="15469"/>
                  <a:pt x="10380" y="15469"/>
                  <a:pt x="10349" y="15500"/>
                </a:cubicBezTo>
                <a:cubicBezTo>
                  <a:pt x="10349" y="15516"/>
                  <a:pt x="10317" y="15532"/>
                  <a:pt x="10302" y="15532"/>
                </a:cubicBezTo>
                <a:cubicBezTo>
                  <a:pt x="10114" y="15578"/>
                  <a:pt x="9926" y="15641"/>
                  <a:pt x="9723" y="15656"/>
                </a:cubicBezTo>
                <a:cubicBezTo>
                  <a:pt x="9660" y="15672"/>
                  <a:pt x="9597" y="15672"/>
                  <a:pt x="9535" y="15688"/>
                </a:cubicBezTo>
                <a:cubicBezTo>
                  <a:pt x="9441" y="15703"/>
                  <a:pt x="9347" y="15719"/>
                  <a:pt x="9253" y="15734"/>
                </a:cubicBezTo>
                <a:cubicBezTo>
                  <a:pt x="9112" y="15750"/>
                  <a:pt x="8971" y="15766"/>
                  <a:pt x="8815" y="15781"/>
                </a:cubicBezTo>
                <a:cubicBezTo>
                  <a:pt x="8595" y="15813"/>
                  <a:pt x="8361" y="15828"/>
                  <a:pt x="8126" y="15844"/>
                </a:cubicBezTo>
                <a:cubicBezTo>
                  <a:pt x="7828" y="15859"/>
                  <a:pt x="7531" y="15875"/>
                  <a:pt x="7233" y="15859"/>
                </a:cubicBezTo>
                <a:cubicBezTo>
                  <a:pt x="7014" y="15859"/>
                  <a:pt x="6795" y="15859"/>
                  <a:pt x="6576" y="15844"/>
                </a:cubicBezTo>
                <a:cubicBezTo>
                  <a:pt x="6325" y="15813"/>
                  <a:pt x="6247" y="15797"/>
                  <a:pt x="5997" y="15859"/>
                </a:cubicBezTo>
                <a:cubicBezTo>
                  <a:pt x="5965" y="15859"/>
                  <a:pt x="5950" y="15859"/>
                  <a:pt x="5918" y="15859"/>
                </a:cubicBezTo>
                <a:cubicBezTo>
                  <a:pt x="5903" y="15844"/>
                  <a:pt x="5871" y="15844"/>
                  <a:pt x="5856" y="15844"/>
                </a:cubicBezTo>
                <a:cubicBezTo>
                  <a:pt x="5715" y="15844"/>
                  <a:pt x="5574" y="15797"/>
                  <a:pt x="5433" y="15766"/>
                </a:cubicBezTo>
                <a:cubicBezTo>
                  <a:pt x="5339" y="15750"/>
                  <a:pt x="5261" y="15703"/>
                  <a:pt x="5167" y="15719"/>
                </a:cubicBezTo>
                <a:cubicBezTo>
                  <a:pt x="5167" y="15719"/>
                  <a:pt x="5151" y="15719"/>
                  <a:pt x="5135" y="15703"/>
                </a:cubicBezTo>
                <a:cubicBezTo>
                  <a:pt x="5089" y="15688"/>
                  <a:pt x="5042" y="15672"/>
                  <a:pt x="4995" y="15688"/>
                </a:cubicBezTo>
                <a:cubicBezTo>
                  <a:pt x="4963" y="15688"/>
                  <a:pt x="4932" y="15672"/>
                  <a:pt x="4916" y="15641"/>
                </a:cubicBezTo>
                <a:cubicBezTo>
                  <a:pt x="4916" y="15578"/>
                  <a:pt x="4885" y="15578"/>
                  <a:pt x="4838" y="15563"/>
                </a:cubicBezTo>
                <a:cubicBezTo>
                  <a:pt x="4791" y="15563"/>
                  <a:pt x="4760" y="15563"/>
                  <a:pt x="4728" y="15594"/>
                </a:cubicBezTo>
                <a:cubicBezTo>
                  <a:pt x="4713" y="15610"/>
                  <a:pt x="4681" y="15610"/>
                  <a:pt x="4650" y="15625"/>
                </a:cubicBezTo>
                <a:cubicBezTo>
                  <a:pt x="4603" y="15625"/>
                  <a:pt x="4572" y="15656"/>
                  <a:pt x="4525" y="15672"/>
                </a:cubicBezTo>
                <a:cubicBezTo>
                  <a:pt x="4400" y="15734"/>
                  <a:pt x="4400" y="15734"/>
                  <a:pt x="4400" y="15734"/>
                </a:cubicBezTo>
                <a:cubicBezTo>
                  <a:pt x="4384" y="15766"/>
                  <a:pt x="4368" y="15750"/>
                  <a:pt x="4353" y="15734"/>
                </a:cubicBezTo>
                <a:cubicBezTo>
                  <a:pt x="4321" y="15688"/>
                  <a:pt x="4290" y="15688"/>
                  <a:pt x="4243" y="15703"/>
                </a:cubicBezTo>
                <a:cubicBezTo>
                  <a:pt x="4165" y="15734"/>
                  <a:pt x="4118" y="15719"/>
                  <a:pt x="4071" y="15656"/>
                </a:cubicBezTo>
                <a:cubicBezTo>
                  <a:pt x="4055" y="15625"/>
                  <a:pt x="4055" y="15610"/>
                  <a:pt x="4024" y="15594"/>
                </a:cubicBezTo>
                <a:cubicBezTo>
                  <a:pt x="3993" y="15610"/>
                  <a:pt x="3993" y="15641"/>
                  <a:pt x="3977" y="15656"/>
                </a:cubicBezTo>
                <a:cubicBezTo>
                  <a:pt x="3961" y="15703"/>
                  <a:pt x="3946" y="15766"/>
                  <a:pt x="3914" y="15813"/>
                </a:cubicBezTo>
                <a:cubicBezTo>
                  <a:pt x="3899" y="15844"/>
                  <a:pt x="3883" y="15844"/>
                  <a:pt x="3852" y="15828"/>
                </a:cubicBezTo>
                <a:cubicBezTo>
                  <a:pt x="3836" y="15828"/>
                  <a:pt x="3836" y="15813"/>
                  <a:pt x="3820" y="15813"/>
                </a:cubicBezTo>
                <a:cubicBezTo>
                  <a:pt x="3773" y="15766"/>
                  <a:pt x="3758" y="15766"/>
                  <a:pt x="3711" y="15828"/>
                </a:cubicBezTo>
                <a:cubicBezTo>
                  <a:pt x="3711" y="15844"/>
                  <a:pt x="3711" y="15859"/>
                  <a:pt x="3680" y="15875"/>
                </a:cubicBezTo>
                <a:cubicBezTo>
                  <a:pt x="3648" y="15891"/>
                  <a:pt x="3633" y="15922"/>
                  <a:pt x="3617" y="15969"/>
                </a:cubicBezTo>
                <a:cubicBezTo>
                  <a:pt x="3601" y="16000"/>
                  <a:pt x="3601" y="16047"/>
                  <a:pt x="3570" y="16078"/>
                </a:cubicBezTo>
                <a:cubicBezTo>
                  <a:pt x="3507" y="16125"/>
                  <a:pt x="3476" y="16203"/>
                  <a:pt x="3460" y="16281"/>
                </a:cubicBezTo>
                <a:cubicBezTo>
                  <a:pt x="3429" y="16343"/>
                  <a:pt x="3413" y="16406"/>
                  <a:pt x="3366" y="16468"/>
                </a:cubicBezTo>
                <a:cubicBezTo>
                  <a:pt x="3351" y="16499"/>
                  <a:pt x="3335" y="16531"/>
                  <a:pt x="3319" y="16562"/>
                </a:cubicBezTo>
                <a:cubicBezTo>
                  <a:pt x="3319" y="16562"/>
                  <a:pt x="3319" y="16577"/>
                  <a:pt x="3335" y="16593"/>
                </a:cubicBezTo>
                <a:cubicBezTo>
                  <a:pt x="3382" y="16624"/>
                  <a:pt x="3398" y="16640"/>
                  <a:pt x="3366" y="16702"/>
                </a:cubicBezTo>
                <a:cubicBezTo>
                  <a:pt x="3335" y="16765"/>
                  <a:pt x="3304" y="16812"/>
                  <a:pt x="3272" y="16874"/>
                </a:cubicBezTo>
                <a:cubicBezTo>
                  <a:pt x="3257" y="16905"/>
                  <a:pt x="3226" y="16921"/>
                  <a:pt x="3226" y="16968"/>
                </a:cubicBezTo>
                <a:cubicBezTo>
                  <a:pt x="3304" y="16952"/>
                  <a:pt x="3319" y="17014"/>
                  <a:pt x="3319" y="17061"/>
                </a:cubicBezTo>
                <a:cubicBezTo>
                  <a:pt x="3319" y="17092"/>
                  <a:pt x="3319" y="17124"/>
                  <a:pt x="3366" y="17139"/>
                </a:cubicBezTo>
                <a:cubicBezTo>
                  <a:pt x="3398" y="17155"/>
                  <a:pt x="3413" y="17186"/>
                  <a:pt x="3460" y="17171"/>
                </a:cubicBezTo>
                <a:cubicBezTo>
                  <a:pt x="3476" y="17171"/>
                  <a:pt x="3507" y="17171"/>
                  <a:pt x="3507" y="17217"/>
                </a:cubicBezTo>
                <a:cubicBezTo>
                  <a:pt x="3492" y="17233"/>
                  <a:pt x="3507" y="17233"/>
                  <a:pt x="3507" y="17249"/>
                </a:cubicBezTo>
                <a:cubicBezTo>
                  <a:pt x="3539" y="17280"/>
                  <a:pt x="3523" y="17295"/>
                  <a:pt x="3492" y="17311"/>
                </a:cubicBezTo>
                <a:cubicBezTo>
                  <a:pt x="3476" y="17311"/>
                  <a:pt x="3460" y="17311"/>
                  <a:pt x="3445" y="17311"/>
                </a:cubicBezTo>
                <a:cubicBezTo>
                  <a:pt x="3429" y="17311"/>
                  <a:pt x="3413" y="17311"/>
                  <a:pt x="3413" y="17327"/>
                </a:cubicBezTo>
                <a:cubicBezTo>
                  <a:pt x="3413" y="17342"/>
                  <a:pt x="3429" y="17342"/>
                  <a:pt x="3429" y="17342"/>
                </a:cubicBezTo>
                <a:cubicBezTo>
                  <a:pt x="3476" y="17358"/>
                  <a:pt x="3507" y="17358"/>
                  <a:pt x="3554" y="17358"/>
                </a:cubicBezTo>
                <a:cubicBezTo>
                  <a:pt x="3539" y="17389"/>
                  <a:pt x="3539" y="17420"/>
                  <a:pt x="3507" y="17451"/>
                </a:cubicBezTo>
                <a:cubicBezTo>
                  <a:pt x="3476" y="17436"/>
                  <a:pt x="3507" y="17405"/>
                  <a:pt x="3476" y="17389"/>
                </a:cubicBezTo>
                <a:cubicBezTo>
                  <a:pt x="3445" y="17420"/>
                  <a:pt x="3413" y="17420"/>
                  <a:pt x="3382" y="17373"/>
                </a:cubicBezTo>
                <a:cubicBezTo>
                  <a:pt x="3382" y="17373"/>
                  <a:pt x="3366" y="17373"/>
                  <a:pt x="3366" y="17373"/>
                </a:cubicBezTo>
                <a:cubicBezTo>
                  <a:pt x="3351" y="17373"/>
                  <a:pt x="3335" y="17358"/>
                  <a:pt x="3319" y="17389"/>
                </a:cubicBezTo>
                <a:cubicBezTo>
                  <a:pt x="3304" y="17405"/>
                  <a:pt x="3335" y="17420"/>
                  <a:pt x="3351" y="17420"/>
                </a:cubicBezTo>
                <a:cubicBezTo>
                  <a:pt x="3429" y="17420"/>
                  <a:pt x="3460" y="17483"/>
                  <a:pt x="3507" y="17514"/>
                </a:cubicBezTo>
                <a:cubicBezTo>
                  <a:pt x="3523" y="17514"/>
                  <a:pt x="3523" y="17530"/>
                  <a:pt x="3523" y="17530"/>
                </a:cubicBezTo>
                <a:cubicBezTo>
                  <a:pt x="3523" y="17545"/>
                  <a:pt x="3507" y="17576"/>
                  <a:pt x="3507" y="17576"/>
                </a:cubicBezTo>
                <a:cubicBezTo>
                  <a:pt x="3554" y="17592"/>
                  <a:pt x="3601" y="17608"/>
                  <a:pt x="3648" y="17623"/>
                </a:cubicBezTo>
                <a:cubicBezTo>
                  <a:pt x="3601" y="17670"/>
                  <a:pt x="3601" y="17732"/>
                  <a:pt x="3586" y="17779"/>
                </a:cubicBezTo>
                <a:cubicBezTo>
                  <a:pt x="3586" y="17795"/>
                  <a:pt x="3601" y="17810"/>
                  <a:pt x="3601" y="17810"/>
                </a:cubicBezTo>
                <a:cubicBezTo>
                  <a:pt x="3617" y="17810"/>
                  <a:pt x="3633" y="17810"/>
                  <a:pt x="3648" y="17810"/>
                </a:cubicBezTo>
                <a:cubicBezTo>
                  <a:pt x="3648" y="17779"/>
                  <a:pt x="3680" y="17764"/>
                  <a:pt x="3664" y="17748"/>
                </a:cubicBezTo>
                <a:cubicBezTo>
                  <a:pt x="3664" y="17717"/>
                  <a:pt x="3633" y="17717"/>
                  <a:pt x="3648" y="17686"/>
                </a:cubicBezTo>
                <a:cubicBezTo>
                  <a:pt x="3664" y="17686"/>
                  <a:pt x="3664" y="17686"/>
                  <a:pt x="3680" y="17686"/>
                </a:cubicBezTo>
                <a:cubicBezTo>
                  <a:pt x="3742" y="17701"/>
                  <a:pt x="3742" y="17701"/>
                  <a:pt x="3742" y="17764"/>
                </a:cubicBezTo>
                <a:cubicBezTo>
                  <a:pt x="3742" y="17795"/>
                  <a:pt x="3742" y="17826"/>
                  <a:pt x="3789" y="17857"/>
                </a:cubicBezTo>
                <a:cubicBezTo>
                  <a:pt x="3836" y="17889"/>
                  <a:pt x="3883" y="17889"/>
                  <a:pt x="3946" y="17873"/>
                </a:cubicBezTo>
                <a:cubicBezTo>
                  <a:pt x="3961" y="17873"/>
                  <a:pt x="3961" y="17857"/>
                  <a:pt x="3977" y="17873"/>
                </a:cubicBezTo>
                <a:cubicBezTo>
                  <a:pt x="4008" y="17920"/>
                  <a:pt x="4040" y="17935"/>
                  <a:pt x="4087" y="17935"/>
                </a:cubicBezTo>
                <a:cubicBezTo>
                  <a:pt x="4102" y="17935"/>
                  <a:pt x="4118" y="17935"/>
                  <a:pt x="4118" y="17951"/>
                </a:cubicBezTo>
                <a:cubicBezTo>
                  <a:pt x="4149" y="17982"/>
                  <a:pt x="4165" y="17998"/>
                  <a:pt x="4180" y="18029"/>
                </a:cubicBezTo>
                <a:cubicBezTo>
                  <a:pt x="4165" y="18045"/>
                  <a:pt x="4149" y="18045"/>
                  <a:pt x="4134" y="18045"/>
                </a:cubicBezTo>
                <a:cubicBezTo>
                  <a:pt x="4102" y="18029"/>
                  <a:pt x="4087" y="18060"/>
                  <a:pt x="4087" y="18076"/>
                </a:cubicBezTo>
                <a:cubicBezTo>
                  <a:pt x="4102" y="18107"/>
                  <a:pt x="4118" y="18138"/>
                  <a:pt x="4149" y="18154"/>
                </a:cubicBezTo>
                <a:cubicBezTo>
                  <a:pt x="4212" y="18170"/>
                  <a:pt x="4274" y="18201"/>
                  <a:pt x="4337" y="18216"/>
                </a:cubicBezTo>
                <a:cubicBezTo>
                  <a:pt x="4400" y="18216"/>
                  <a:pt x="4431" y="18248"/>
                  <a:pt x="4462" y="18279"/>
                </a:cubicBezTo>
                <a:cubicBezTo>
                  <a:pt x="4509" y="18326"/>
                  <a:pt x="4509" y="18357"/>
                  <a:pt x="4462" y="18404"/>
                </a:cubicBezTo>
                <a:cubicBezTo>
                  <a:pt x="4462" y="18419"/>
                  <a:pt x="4447" y="18419"/>
                  <a:pt x="4431" y="18435"/>
                </a:cubicBezTo>
                <a:cubicBezTo>
                  <a:pt x="4415" y="18450"/>
                  <a:pt x="4415" y="18450"/>
                  <a:pt x="4431" y="18482"/>
                </a:cubicBezTo>
                <a:cubicBezTo>
                  <a:pt x="4462" y="18497"/>
                  <a:pt x="4494" y="18513"/>
                  <a:pt x="4525" y="18513"/>
                </a:cubicBezTo>
                <a:cubicBezTo>
                  <a:pt x="4572" y="18513"/>
                  <a:pt x="4619" y="18544"/>
                  <a:pt x="4619" y="18591"/>
                </a:cubicBezTo>
                <a:cubicBezTo>
                  <a:pt x="4619" y="18653"/>
                  <a:pt x="4666" y="18685"/>
                  <a:pt x="4713" y="18700"/>
                </a:cubicBezTo>
                <a:cubicBezTo>
                  <a:pt x="4697" y="18731"/>
                  <a:pt x="4666" y="18763"/>
                  <a:pt x="4713" y="18809"/>
                </a:cubicBezTo>
                <a:cubicBezTo>
                  <a:pt x="4650" y="18794"/>
                  <a:pt x="4588" y="18794"/>
                  <a:pt x="4541" y="18825"/>
                </a:cubicBezTo>
                <a:cubicBezTo>
                  <a:pt x="4572" y="18841"/>
                  <a:pt x="4603" y="18856"/>
                  <a:pt x="4619" y="18856"/>
                </a:cubicBezTo>
                <a:cubicBezTo>
                  <a:pt x="4634" y="18856"/>
                  <a:pt x="4666" y="18872"/>
                  <a:pt x="4650" y="18888"/>
                </a:cubicBezTo>
                <a:cubicBezTo>
                  <a:pt x="4650" y="18903"/>
                  <a:pt x="4634" y="18919"/>
                  <a:pt x="4634" y="18919"/>
                </a:cubicBezTo>
                <a:cubicBezTo>
                  <a:pt x="4572" y="18903"/>
                  <a:pt x="4556" y="18997"/>
                  <a:pt x="4509" y="18997"/>
                </a:cubicBezTo>
                <a:cubicBezTo>
                  <a:pt x="4541" y="19012"/>
                  <a:pt x="4588" y="19028"/>
                  <a:pt x="4634" y="19044"/>
                </a:cubicBezTo>
                <a:cubicBezTo>
                  <a:pt x="4681" y="19059"/>
                  <a:pt x="4728" y="19044"/>
                  <a:pt x="4775" y="19075"/>
                </a:cubicBezTo>
                <a:cubicBezTo>
                  <a:pt x="4822" y="19106"/>
                  <a:pt x="4854" y="19168"/>
                  <a:pt x="4916" y="19168"/>
                </a:cubicBezTo>
                <a:cubicBezTo>
                  <a:pt x="4916" y="19168"/>
                  <a:pt x="4932" y="19184"/>
                  <a:pt x="4916" y="19184"/>
                </a:cubicBezTo>
                <a:cubicBezTo>
                  <a:pt x="4916" y="19200"/>
                  <a:pt x="4916" y="19200"/>
                  <a:pt x="4901" y="19200"/>
                </a:cubicBezTo>
                <a:cubicBezTo>
                  <a:pt x="4854" y="19184"/>
                  <a:pt x="4807" y="19200"/>
                  <a:pt x="4760" y="19184"/>
                </a:cubicBezTo>
                <a:cubicBezTo>
                  <a:pt x="4760" y="19184"/>
                  <a:pt x="4744" y="19168"/>
                  <a:pt x="4744" y="19184"/>
                </a:cubicBezTo>
                <a:cubicBezTo>
                  <a:pt x="4728" y="19200"/>
                  <a:pt x="4728" y="19215"/>
                  <a:pt x="4744" y="19215"/>
                </a:cubicBezTo>
                <a:cubicBezTo>
                  <a:pt x="4775" y="19231"/>
                  <a:pt x="4791" y="19262"/>
                  <a:pt x="4822" y="19231"/>
                </a:cubicBezTo>
                <a:cubicBezTo>
                  <a:pt x="4838" y="19231"/>
                  <a:pt x="4854" y="19231"/>
                  <a:pt x="4854" y="19231"/>
                </a:cubicBezTo>
                <a:cubicBezTo>
                  <a:pt x="4932" y="19262"/>
                  <a:pt x="5010" y="19278"/>
                  <a:pt x="5089" y="19293"/>
                </a:cubicBezTo>
                <a:cubicBezTo>
                  <a:pt x="5214" y="19340"/>
                  <a:pt x="5339" y="19356"/>
                  <a:pt x="5464" y="19387"/>
                </a:cubicBezTo>
                <a:cubicBezTo>
                  <a:pt x="5496" y="19403"/>
                  <a:pt x="5527" y="19418"/>
                  <a:pt x="5543" y="19449"/>
                </a:cubicBezTo>
                <a:cubicBezTo>
                  <a:pt x="5496" y="19481"/>
                  <a:pt x="5433" y="19449"/>
                  <a:pt x="5370" y="19449"/>
                </a:cubicBezTo>
                <a:cubicBezTo>
                  <a:pt x="5417" y="19496"/>
                  <a:pt x="5449" y="19512"/>
                  <a:pt x="5496" y="19512"/>
                </a:cubicBezTo>
                <a:cubicBezTo>
                  <a:pt x="5605" y="19512"/>
                  <a:pt x="5699" y="19559"/>
                  <a:pt x="5809" y="19559"/>
                </a:cubicBezTo>
                <a:cubicBezTo>
                  <a:pt x="5840" y="19559"/>
                  <a:pt x="5856" y="19559"/>
                  <a:pt x="5871" y="19590"/>
                </a:cubicBezTo>
                <a:cubicBezTo>
                  <a:pt x="5887" y="19606"/>
                  <a:pt x="5903" y="19606"/>
                  <a:pt x="5918" y="19590"/>
                </a:cubicBezTo>
                <a:cubicBezTo>
                  <a:pt x="5965" y="19543"/>
                  <a:pt x="6012" y="19559"/>
                  <a:pt x="6028" y="19606"/>
                </a:cubicBezTo>
                <a:cubicBezTo>
                  <a:pt x="6059" y="19652"/>
                  <a:pt x="6122" y="19668"/>
                  <a:pt x="6153" y="19621"/>
                </a:cubicBezTo>
                <a:cubicBezTo>
                  <a:pt x="6169" y="19606"/>
                  <a:pt x="6184" y="19606"/>
                  <a:pt x="6200" y="19621"/>
                </a:cubicBezTo>
                <a:cubicBezTo>
                  <a:pt x="6231" y="19637"/>
                  <a:pt x="6263" y="19637"/>
                  <a:pt x="6310" y="19621"/>
                </a:cubicBezTo>
                <a:cubicBezTo>
                  <a:pt x="6341" y="19606"/>
                  <a:pt x="6388" y="19574"/>
                  <a:pt x="6419" y="19606"/>
                </a:cubicBezTo>
                <a:cubicBezTo>
                  <a:pt x="6451" y="19637"/>
                  <a:pt x="6482" y="19637"/>
                  <a:pt x="6529" y="19621"/>
                </a:cubicBezTo>
                <a:cubicBezTo>
                  <a:pt x="6560" y="19621"/>
                  <a:pt x="6591" y="19637"/>
                  <a:pt x="6607" y="19668"/>
                </a:cubicBezTo>
                <a:cubicBezTo>
                  <a:pt x="6623" y="19684"/>
                  <a:pt x="6638" y="19699"/>
                  <a:pt x="6670" y="19699"/>
                </a:cubicBezTo>
                <a:cubicBezTo>
                  <a:pt x="6701" y="19684"/>
                  <a:pt x="6701" y="19746"/>
                  <a:pt x="6732" y="19746"/>
                </a:cubicBezTo>
                <a:cubicBezTo>
                  <a:pt x="6764" y="19762"/>
                  <a:pt x="6795" y="19730"/>
                  <a:pt x="6826" y="19762"/>
                </a:cubicBezTo>
                <a:cubicBezTo>
                  <a:pt x="6842" y="19762"/>
                  <a:pt x="6842" y="19777"/>
                  <a:pt x="6858" y="19777"/>
                </a:cubicBezTo>
                <a:cubicBezTo>
                  <a:pt x="6889" y="19793"/>
                  <a:pt x="6920" y="19808"/>
                  <a:pt x="6967" y="19808"/>
                </a:cubicBezTo>
                <a:cubicBezTo>
                  <a:pt x="6967" y="19762"/>
                  <a:pt x="6936" y="19762"/>
                  <a:pt x="6905" y="19746"/>
                </a:cubicBezTo>
                <a:cubicBezTo>
                  <a:pt x="6889" y="19730"/>
                  <a:pt x="6858" y="19746"/>
                  <a:pt x="6858" y="19699"/>
                </a:cubicBezTo>
                <a:cubicBezTo>
                  <a:pt x="6905" y="19699"/>
                  <a:pt x="6936" y="19730"/>
                  <a:pt x="6998" y="19715"/>
                </a:cubicBezTo>
                <a:cubicBezTo>
                  <a:pt x="6920" y="19684"/>
                  <a:pt x="6842" y="19668"/>
                  <a:pt x="6764" y="19652"/>
                </a:cubicBezTo>
                <a:cubicBezTo>
                  <a:pt x="6873" y="19621"/>
                  <a:pt x="6983" y="19652"/>
                  <a:pt x="7092" y="19637"/>
                </a:cubicBezTo>
                <a:cubicBezTo>
                  <a:pt x="6983" y="19590"/>
                  <a:pt x="6858" y="19574"/>
                  <a:pt x="6732" y="19559"/>
                </a:cubicBezTo>
                <a:cubicBezTo>
                  <a:pt x="6732" y="19528"/>
                  <a:pt x="6764" y="19543"/>
                  <a:pt x="6779" y="19528"/>
                </a:cubicBezTo>
                <a:cubicBezTo>
                  <a:pt x="6732" y="19496"/>
                  <a:pt x="6701" y="19481"/>
                  <a:pt x="6638" y="19465"/>
                </a:cubicBezTo>
                <a:cubicBezTo>
                  <a:pt x="6701" y="19449"/>
                  <a:pt x="6732" y="19481"/>
                  <a:pt x="6764" y="19449"/>
                </a:cubicBezTo>
                <a:cubicBezTo>
                  <a:pt x="6764" y="19434"/>
                  <a:pt x="6764" y="19418"/>
                  <a:pt x="6748" y="19403"/>
                </a:cubicBezTo>
                <a:cubicBezTo>
                  <a:pt x="6748" y="19387"/>
                  <a:pt x="6748" y="19387"/>
                  <a:pt x="6764" y="19371"/>
                </a:cubicBezTo>
                <a:cubicBezTo>
                  <a:pt x="6779" y="19371"/>
                  <a:pt x="6779" y="19371"/>
                  <a:pt x="6795" y="19371"/>
                </a:cubicBezTo>
                <a:cubicBezTo>
                  <a:pt x="6873" y="19449"/>
                  <a:pt x="6967" y="19449"/>
                  <a:pt x="7045" y="19496"/>
                </a:cubicBezTo>
                <a:cubicBezTo>
                  <a:pt x="7077" y="19512"/>
                  <a:pt x="7124" y="19512"/>
                  <a:pt x="7108" y="19559"/>
                </a:cubicBezTo>
                <a:cubicBezTo>
                  <a:pt x="7108" y="19574"/>
                  <a:pt x="7124" y="19590"/>
                  <a:pt x="7139" y="19590"/>
                </a:cubicBezTo>
                <a:cubicBezTo>
                  <a:pt x="7155" y="19606"/>
                  <a:pt x="7171" y="19621"/>
                  <a:pt x="7171" y="19652"/>
                </a:cubicBezTo>
                <a:cubicBezTo>
                  <a:pt x="7171" y="19668"/>
                  <a:pt x="7186" y="19684"/>
                  <a:pt x="7202" y="19668"/>
                </a:cubicBezTo>
                <a:cubicBezTo>
                  <a:pt x="7218" y="19668"/>
                  <a:pt x="7202" y="19652"/>
                  <a:pt x="7202" y="19652"/>
                </a:cubicBezTo>
                <a:cubicBezTo>
                  <a:pt x="7186" y="19621"/>
                  <a:pt x="7186" y="19621"/>
                  <a:pt x="7218" y="19621"/>
                </a:cubicBezTo>
                <a:cubicBezTo>
                  <a:pt x="7233" y="19637"/>
                  <a:pt x="7249" y="19637"/>
                  <a:pt x="7249" y="19621"/>
                </a:cubicBezTo>
                <a:cubicBezTo>
                  <a:pt x="7265" y="19590"/>
                  <a:pt x="7218" y="19590"/>
                  <a:pt x="7202" y="19543"/>
                </a:cubicBezTo>
                <a:cubicBezTo>
                  <a:pt x="7233" y="19559"/>
                  <a:pt x="7249" y="19574"/>
                  <a:pt x="7265" y="19543"/>
                </a:cubicBezTo>
                <a:cubicBezTo>
                  <a:pt x="7265" y="19543"/>
                  <a:pt x="7280" y="19528"/>
                  <a:pt x="7296" y="19528"/>
                </a:cubicBezTo>
                <a:cubicBezTo>
                  <a:pt x="7343" y="19559"/>
                  <a:pt x="7374" y="19574"/>
                  <a:pt x="7437" y="19559"/>
                </a:cubicBezTo>
                <a:cubicBezTo>
                  <a:pt x="7437" y="19543"/>
                  <a:pt x="7452" y="19559"/>
                  <a:pt x="7452" y="19559"/>
                </a:cubicBezTo>
                <a:cubicBezTo>
                  <a:pt x="7499" y="19574"/>
                  <a:pt x="7531" y="19621"/>
                  <a:pt x="7578" y="19621"/>
                </a:cubicBezTo>
                <a:cubicBezTo>
                  <a:pt x="7640" y="19621"/>
                  <a:pt x="7719" y="19637"/>
                  <a:pt x="7781" y="19621"/>
                </a:cubicBezTo>
                <a:cubicBezTo>
                  <a:pt x="7828" y="19606"/>
                  <a:pt x="7860" y="19637"/>
                  <a:pt x="7891" y="19652"/>
                </a:cubicBezTo>
                <a:cubicBezTo>
                  <a:pt x="7891" y="19652"/>
                  <a:pt x="7891" y="19668"/>
                  <a:pt x="7891" y="19668"/>
                </a:cubicBezTo>
                <a:cubicBezTo>
                  <a:pt x="7891" y="19668"/>
                  <a:pt x="7875" y="19684"/>
                  <a:pt x="7875" y="19684"/>
                </a:cubicBezTo>
                <a:cubicBezTo>
                  <a:pt x="7860" y="19684"/>
                  <a:pt x="7828" y="19684"/>
                  <a:pt x="7813" y="19684"/>
                </a:cubicBezTo>
                <a:cubicBezTo>
                  <a:pt x="7766" y="19668"/>
                  <a:pt x="7734" y="19652"/>
                  <a:pt x="7687" y="19668"/>
                </a:cubicBezTo>
                <a:cubicBezTo>
                  <a:pt x="7750" y="19730"/>
                  <a:pt x="7750" y="19730"/>
                  <a:pt x="7828" y="19715"/>
                </a:cubicBezTo>
                <a:cubicBezTo>
                  <a:pt x="7844" y="19715"/>
                  <a:pt x="7860" y="19715"/>
                  <a:pt x="7875" y="19715"/>
                </a:cubicBezTo>
                <a:cubicBezTo>
                  <a:pt x="7891" y="19699"/>
                  <a:pt x="7922" y="19699"/>
                  <a:pt x="7922" y="19730"/>
                </a:cubicBezTo>
                <a:cubicBezTo>
                  <a:pt x="7922" y="19762"/>
                  <a:pt x="7953" y="19762"/>
                  <a:pt x="7969" y="19762"/>
                </a:cubicBezTo>
                <a:cubicBezTo>
                  <a:pt x="8000" y="19762"/>
                  <a:pt x="8000" y="19730"/>
                  <a:pt x="8000" y="19730"/>
                </a:cubicBezTo>
                <a:cubicBezTo>
                  <a:pt x="8032" y="19684"/>
                  <a:pt x="7985" y="19684"/>
                  <a:pt x="7985" y="19652"/>
                </a:cubicBezTo>
                <a:cubicBezTo>
                  <a:pt x="8016" y="19652"/>
                  <a:pt x="8032" y="19637"/>
                  <a:pt x="8063" y="19637"/>
                </a:cubicBezTo>
                <a:cubicBezTo>
                  <a:pt x="8079" y="19637"/>
                  <a:pt x="8110" y="19637"/>
                  <a:pt x="8110" y="19652"/>
                </a:cubicBezTo>
                <a:cubicBezTo>
                  <a:pt x="8110" y="19684"/>
                  <a:pt x="8126" y="19684"/>
                  <a:pt x="8141" y="19715"/>
                </a:cubicBezTo>
                <a:cubicBezTo>
                  <a:pt x="8188" y="19762"/>
                  <a:pt x="8188" y="19777"/>
                  <a:pt x="8235" y="19746"/>
                </a:cubicBezTo>
                <a:cubicBezTo>
                  <a:pt x="8282" y="19730"/>
                  <a:pt x="8329" y="19730"/>
                  <a:pt x="8376" y="19730"/>
                </a:cubicBezTo>
                <a:cubicBezTo>
                  <a:pt x="8423" y="19746"/>
                  <a:pt x="8470" y="19762"/>
                  <a:pt x="8517" y="19762"/>
                </a:cubicBezTo>
                <a:cubicBezTo>
                  <a:pt x="8721" y="19746"/>
                  <a:pt x="8924" y="19730"/>
                  <a:pt x="9128" y="19730"/>
                </a:cubicBezTo>
                <a:cubicBezTo>
                  <a:pt x="9159" y="19730"/>
                  <a:pt x="9190" y="19730"/>
                  <a:pt x="9237" y="19730"/>
                </a:cubicBezTo>
                <a:cubicBezTo>
                  <a:pt x="9331" y="19699"/>
                  <a:pt x="9441" y="19715"/>
                  <a:pt x="9550" y="19715"/>
                </a:cubicBezTo>
                <a:cubicBezTo>
                  <a:pt x="9691" y="19715"/>
                  <a:pt x="9816" y="19684"/>
                  <a:pt x="9957" y="19668"/>
                </a:cubicBezTo>
                <a:cubicBezTo>
                  <a:pt x="10130" y="19652"/>
                  <a:pt x="10317" y="19621"/>
                  <a:pt x="10505" y="19590"/>
                </a:cubicBezTo>
                <a:cubicBezTo>
                  <a:pt x="10615" y="19574"/>
                  <a:pt x="10724" y="19574"/>
                  <a:pt x="10834" y="19543"/>
                </a:cubicBezTo>
                <a:cubicBezTo>
                  <a:pt x="10991" y="19512"/>
                  <a:pt x="11132" y="19481"/>
                  <a:pt x="11288" y="19449"/>
                </a:cubicBezTo>
                <a:cubicBezTo>
                  <a:pt x="11445" y="19434"/>
                  <a:pt x="11586" y="19387"/>
                  <a:pt x="11726" y="19340"/>
                </a:cubicBezTo>
                <a:cubicBezTo>
                  <a:pt x="11836" y="19293"/>
                  <a:pt x="11930" y="19278"/>
                  <a:pt x="12040" y="19231"/>
                </a:cubicBezTo>
                <a:cubicBezTo>
                  <a:pt x="12165" y="19184"/>
                  <a:pt x="12306" y="19137"/>
                  <a:pt x="12447" y="19090"/>
                </a:cubicBezTo>
                <a:cubicBezTo>
                  <a:pt x="12619" y="19012"/>
                  <a:pt x="12791" y="18966"/>
                  <a:pt x="12948" y="18872"/>
                </a:cubicBezTo>
                <a:cubicBezTo>
                  <a:pt x="13151" y="18778"/>
                  <a:pt x="13339" y="18685"/>
                  <a:pt x="13527" y="18575"/>
                </a:cubicBezTo>
                <a:cubicBezTo>
                  <a:pt x="13746" y="18466"/>
                  <a:pt x="13950" y="18326"/>
                  <a:pt x="14137" y="18170"/>
                </a:cubicBezTo>
                <a:cubicBezTo>
                  <a:pt x="14278" y="18076"/>
                  <a:pt x="14404" y="17951"/>
                  <a:pt x="14529" y="17842"/>
                </a:cubicBezTo>
                <a:cubicBezTo>
                  <a:pt x="14607" y="17764"/>
                  <a:pt x="14685" y="17701"/>
                  <a:pt x="14764" y="17623"/>
                </a:cubicBezTo>
                <a:cubicBezTo>
                  <a:pt x="14858" y="17514"/>
                  <a:pt x="14951" y="17389"/>
                  <a:pt x="15045" y="17280"/>
                </a:cubicBezTo>
                <a:cubicBezTo>
                  <a:pt x="15108" y="17202"/>
                  <a:pt x="15155" y="17139"/>
                  <a:pt x="15218" y="17061"/>
                </a:cubicBezTo>
                <a:cubicBezTo>
                  <a:pt x="15312" y="16936"/>
                  <a:pt x="15405" y="16780"/>
                  <a:pt x="15499" y="16640"/>
                </a:cubicBezTo>
                <a:cubicBezTo>
                  <a:pt x="15578" y="16484"/>
                  <a:pt x="15656" y="16328"/>
                  <a:pt x="15750" y="16187"/>
                </a:cubicBezTo>
                <a:cubicBezTo>
                  <a:pt x="15797" y="16109"/>
                  <a:pt x="15828" y="16031"/>
                  <a:pt x="15859" y="15953"/>
                </a:cubicBezTo>
                <a:cubicBezTo>
                  <a:pt x="15922" y="15750"/>
                  <a:pt x="15969" y="15532"/>
                  <a:pt x="15985" y="15329"/>
                </a:cubicBezTo>
                <a:cubicBezTo>
                  <a:pt x="16032" y="14985"/>
                  <a:pt x="16016" y="14642"/>
                  <a:pt x="15969" y="14298"/>
                </a:cubicBezTo>
                <a:cubicBezTo>
                  <a:pt x="15922" y="14049"/>
                  <a:pt x="15828" y="13815"/>
                  <a:pt x="15750" y="13596"/>
                </a:cubicBezTo>
                <a:cubicBezTo>
                  <a:pt x="15672" y="13409"/>
                  <a:pt x="15562" y="13237"/>
                  <a:pt x="15484" y="13065"/>
                </a:cubicBezTo>
                <a:cubicBezTo>
                  <a:pt x="15280" y="12706"/>
                  <a:pt x="15030" y="12394"/>
                  <a:pt x="14717" y="12129"/>
                </a:cubicBezTo>
                <a:cubicBezTo>
                  <a:pt x="14450" y="11910"/>
                  <a:pt x="14169" y="11723"/>
                  <a:pt x="13871" y="11582"/>
                </a:cubicBezTo>
                <a:cubicBezTo>
                  <a:pt x="13730" y="11504"/>
                  <a:pt x="13574" y="11426"/>
                  <a:pt x="13417" y="11380"/>
                </a:cubicBezTo>
                <a:cubicBezTo>
                  <a:pt x="13073" y="11270"/>
                  <a:pt x="12697" y="11223"/>
                  <a:pt x="12353" y="11161"/>
                </a:cubicBezTo>
                <a:cubicBezTo>
                  <a:pt x="12118" y="11114"/>
                  <a:pt x="11867" y="11083"/>
                  <a:pt x="11633" y="11067"/>
                </a:cubicBezTo>
                <a:cubicBezTo>
                  <a:pt x="11429" y="11052"/>
                  <a:pt x="11241" y="11036"/>
                  <a:pt x="11038" y="11052"/>
                </a:cubicBezTo>
                <a:cubicBezTo>
                  <a:pt x="10740" y="11067"/>
                  <a:pt x="10427" y="11083"/>
                  <a:pt x="10130" y="11099"/>
                </a:cubicBezTo>
                <a:cubicBezTo>
                  <a:pt x="9707" y="11099"/>
                  <a:pt x="9284" y="11083"/>
                  <a:pt x="8877" y="11052"/>
                </a:cubicBezTo>
                <a:cubicBezTo>
                  <a:pt x="8627" y="11021"/>
                  <a:pt x="8376" y="10974"/>
                  <a:pt x="8141" y="10927"/>
                </a:cubicBezTo>
                <a:cubicBezTo>
                  <a:pt x="7891" y="10864"/>
                  <a:pt x="7703" y="10708"/>
                  <a:pt x="7593" y="10490"/>
                </a:cubicBezTo>
                <a:cubicBezTo>
                  <a:pt x="7546" y="10412"/>
                  <a:pt x="7515" y="10334"/>
                  <a:pt x="7531" y="10240"/>
                </a:cubicBezTo>
                <a:cubicBezTo>
                  <a:pt x="7546" y="10053"/>
                  <a:pt x="7593" y="9865"/>
                  <a:pt x="7656" y="9694"/>
                </a:cubicBezTo>
                <a:cubicBezTo>
                  <a:pt x="7687" y="9584"/>
                  <a:pt x="7719" y="9475"/>
                  <a:pt x="7813" y="9413"/>
                </a:cubicBezTo>
                <a:cubicBezTo>
                  <a:pt x="7860" y="9288"/>
                  <a:pt x="7938" y="9194"/>
                  <a:pt x="8016" y="9101"/>
                </a:cubicBezTo>
                <a:cubicBezTo>
                  <a:pt x="8094" y="8991"/>
                  <a:pt x="8173" y="8882"/>
                  <a:pt x="8267" y="8788"/>
                </a:cubicBezTo>
                <a:cubicBezTo>
                  <a:pt x="8407" y="8664"/>
                  <a:pt x="8533" y="8523"/>
                  <a:pt x="8689" y="8414"/>
                </a:cubicBezTo>
                <a:cubicBezTo>
                  <a:pt x="8768" y="8351"/>
                  <a:pt x="8846" y="8273"/>
                  <a:pt x="8940" y="8211"/>
                </a:cubicBezTo>
                <a:cubicBezTo>
                  <a:pt x="9018" y="8164"/>
                  <a:pt x="9128" y="8148"/>
                  <a:pt x="9190" y="8070"/>
                </a:cubicBezTo>
                <a:cubicBezTo>
                  <a:pt x="9206" y="8070"/>
                  <a:pt x="9206" y="8070"/>
                  <a:pt x="9222" y="8070"/>
                </a:cubicBezTo>
                <a:cubicBezTo>
                  <a:pt x="9253" y="8070"/>
                  <a:pt x="9269" y="8070"/>
                  <a:pt x="9269" y="8039"/>
                </a:cubicBezTo>
                <a:cubicBezTo>
                  <a:pt x="9300" y="8008"/>
                  <a:pt x="9347" y="7992"/>
                  <a:pt x="9378" y="7977"/>
                </a:cubicBezTo>
                <a:cubicBezTo>
                  <a:pt x="9409" y="7977"/>
                  <a:pt x="9441" y="7961"/>
                  <a:pt x="9472" y="7946"/>
                </a:cubicBezTo>
                <a:cubicBezTo>
                  <a:pt x="9582" y="7899"/>
                  <a:pt x="9676" y="7836"/>
                  <a:pt x="9770" y="7821"/>
                </a:cubicBezTo>
                <a:cubicBezTo>
                  <a:pt x="9926" y="7774"/>
                  <a:pt x="10067" y="7696"/>
                  <a:pt x="10224" y="7665"/>
                </a:cubicBezTo>
                <a:cubicBezTo>
                  <a:pt x="10302" y="7649"/>
                  <a:pt x="10380" y="7633"/>
                  <a:pt x="10458" y="7633"/>
                </a:cubicBezTo>
                <a:cubicBezTo>
                  <a:pt x="10443" y="7680"/>
                  <a:pt x="10427" y="7711"/>
                  <a:pt x="10380" y="7727"/>
                </a:cubicBezTo>
                <a:cubicBezTo>
                  <a:pt x="10333" y="7743"/>
                  <a:pt x="10270" y="7758"/>
                  <a:pt x="10224" y="7743"/>
                </a:cubicBezTo>
                <a:cubicBezTo>
                  <a:pt x="10177" y="7727"/>
                  <a:pt x="10145" y="7743"/>
                  <a:pt x="10114" y="7758"/>
                </a:cubicBezTo>
                <a:cubicBezTo>
                  <a:pt x="10098" y="7789"/>
                  <a:pt x="10051" y="7789"/>
                  <a:pt x="10020" y="7805"/>
                </a:cubicBezTo>
                <a:cubicBezTo>
                  <a:pt x="9989" y="7805"/>
                  <a:pt x="9926" y="7789"/>
                  <a:pt x="9957" y="7867"/>
                </a:cubicBezTo>
                <a:cubicBezTo>
                  <a:pt x="9957" y="7867"/>
                  <a:pt x="9957" y="7883"/>
                  <a:pt x="9957" y="7883"/>
                </a:cubicBezTo>
                <a:cubicBezTo>
                  <a:pt x="9910" y="7914"/>
                  <a:pt x="9879" y="7977"/>
                  <a:pt x="9816" y="7961"/>
                </a:cubicBezTo>
                <a:cubicBezTo>
                  <a:pt x="9770" y="7946"/>
                  <a:pt x="9738" y="7961"/>
                  <a:pt x="9738" y="8008"/>
                </a:cubicBezTo>
                <a:cubicBezTo>
                  <a:pt x="9723" y="8024"/>
                  <a:pt x="9723" y="8039"/>
                  <a:pt x="9691" y="8039"/>
                </a:cubicBezTo>
                <a:cubicBezTo>
                  <a:pt x="9629" y="8024"/>
                  <a:pt x="9582" y="8055"/>
                  <a:pt x="9550" y="8086"/>
                </a:cubicBezTo>
                <a:cubicBezTo>
                  <a:pt x="9519" y="8102"/>
                  <a:pt x="9472" y="8117"/>
                  <a:pt x="9441" y="8133"/>
                </a:cubicBezTo>
                <a:cubicBezTo>
                  <a:pt x="9394" y="8133"/>
                  <a:pt x="9362" y="8148"/>
                  <a:pt x="9347" y="8180"/>
                </a:cubicBezTo>
                <a:cubicBezTo>
                  <a:pt x="9315" y="8211"/>
                  <a:pt x="9269" y="8226"/>
                  <a:pt x="9237" y="8242"/>
                </a:cubicBezTo>
                <a:cubicBezTo>
                  <a:pt x="9206" y="8258"/>
                  <a:pt x="9159" y="8273"/>
                  <a:pt x="9143" y="8320"/>
                </a:cubicBezTo>
                <a:cubicBezTo>
                  <a:pt x="9143" y="8320"/>
                  <a:pt x="9128" y="8336"/>
                  <a:pt x="9112" y="8336"/>
                </a:cubicBezTo>
                <a:cubicBezTo>
                  <a:pt x="9018" y="8367"/>
                  <a:pt x="8940" y="8429"/>
                  <a:pt x="8861" y="8476"/>
                </a:cubicBezTo>
                <a:cubicBezTo>
                  <a:pt x="8736" y="8554"/>
                  <a:pt x="8642" y="8664"/>
                  <a:pt x="8533" y="8757"/>
                </a:cubicBezTo>
                <a:cubicBezTo>
                  <a:pt x="8439" y="8851"/>
                  <a:pt x="8314" y="8945"/>
                  <a:pt x="8204" y="9038"/>
                </a:cubicBezTo>
                <a:cubicBezTo>
                  <a:pt x="8173" y="9069"/>
                  <a:pt x="8173" y="9101"/>
                  <a:pt x="8188" y="9147"/>
                </a:cubicBezTo>
                <a:cubicBezTo>
                  <a:pt x="8298" y="9054"/>
                  <a:pt x="8392" y="8945"/>
                  <a:pt x="8501" y="8866"/>
                </a:cubicBezTo>
                <a:cubicBezTo>
                  <a:pt x="8501" y="8866"/>
                  <a:pt x="8501" y="8866"/>
                  <a:pt x="8501" y="8851"/>
                </a:cubicBezTo>
                <a:cubicBezTo>
                  <a:pt x="8533" y="8804"/>
                  <a:pt x="8580" y="8788"/>
                  <a:pt x="8627" y="8757"/>
                </a:cubicBezTo>
                <a:cubicBezTo>
                  <a:pt x="8689" y="8726"/>
                  <a:pt x="8736" y="8679"/>
                  <a:pt x="8799" y="8632"/>
                </a:cubicBezTo>
                <a:cubicBezTo>
                  <a:pt x="8815" y="8601"/>
                  <a:pt x="8846" y="8585"/>
                  <a:pt x="8877" y="8570"/>
                </a:cubicBezTo>
                <a:cubicBezTo>
                  <a:pt x="8893" y="8570"/>
                  <a:pt x="8908" y="8554"/>
                  <a:pt x="8924" y="8539"/>
                </a:cubicBezTo>
                <a:cubicBezTo>
                  <a:pt x="8971" y="8492"/>
                  <a:pt x="9034" y="8476"/>
                  <a:pt x="9081" y="8445"/>
                </a:cubicBezTo>
                <a:cubicBezTo>
                  <a:pt x="9128" y="8398"/>
                  <a:pt x="9190" y="8383"/>
                  <a:pt x="9237" y="8336"/>
                </a:cubicBezTo>
                <a:cubicBezTo>
                  <a:pt x="9269" y="8305"/>
                  <a:pt x="9331" y="8289"/>
                  <a:pt x="9362" y="8242"/>
                </a:cubicBezTo>
                <a:cubicBezTo>
                  <a:pt x="9362" y="8242"/>
                  <a:pt x="9362" y="8226"/>
                  <a:pt x="9378" y="8226"/>
                </a:cubicBezTo>
                <a:cubicBezTo>
                  <a:pt x="9441" y="8242"/>
                  <a:pt x="9488" y="8180"/>
                  <a:pt x="9550" y="8180"/>
                </a:cubicBezTo>
                <a:cubicBezTo>
                  <a:pt x="9582" y="8180"/>
                  <a:pt x="9597" y="8164"/>
                  <a:pt x="9629" y="8148"/>
                </a:cubicBezTo>
                <a:cubicBezTo>
                  <a:pt x="9660" y="8133"/>
                  <a:pt x="9707" y="8117"/>
                  <a:pt x="9723" y="8086"/>
                </a:cubicBezTo>
                <a:cubicBezTo>
                  <a:pt x="9738" y="8024"/>
                  <a:pt x="9785" y="8070"/>
                  <a:pt x="9816" y="8055"/>
                </a:cubicBezTo>
                <a:cubicBezTo>
                  <a:pt x="9816" y="8055"/>
                  <a:pt x="9816" y="8055"/>
                  <a:pt x="9816" y="8039"/>
                </a:cubicBezTo>
                <a:cubicBezTo>
                  <a:pt x="9863" y="8008"/>
                  <a:pt x="9910" y="7977"/>
                  <a:pt x="9973" y="7992"/>
                </a:cubicBezTo>
                <a:cubicBezTo>
                  <a:pt x="9989" y="7992"/>
                  <a:pt x="10004" y="7992"/>
                  <a:pt x="10004" y="7961"/>
                </a:cubicBezTo>
                <a:cubicBezTo>
                  <a:pt x="9973" y="7946"/>
                  <a:pt x="10004" y="7946"/>
                  <a:pt x="10020" y="7946"/>
                </a:cubicBezTo>
                <a:cubicBezTo>
                  <a:pt x="10036" y="7930"/>
                  <a:pt x="10067" y="7946"/>
                  <a:pt x="10098" y="7914"/>
                </a:cubicBezTo>
                <a:cubicBezTo>
                  <a:pt x="10098" y="7914"/>
                  <a:pt x="10130" y="7899"/>
                  <a:pt x="10145" y="7914"/>
                </a:cubicBezTo>
                <a:cubicBezTo>
                  <a:pt x="10177" y="7930"/>
                  <a:pt x="10192" y="7914"/>
                  <a:pt x="10224" y="7899"/>
                </a:cubicBezTo>
                <a:cubicBezTo>
                  <a:pt x="10239" y="7899"/>
                  <a:pt x="10255" y="7899"/>
                  <a:pt x="10270" y="7914"/>
                </a:cubicBezTo>
                <a:cubicBezTo>
                  <a:pt x="10349" y="7930"/>
                  <a:pt x="10427" y="7961"/>
                  <a:pt x="10521" y="7914"/>
                </a:cubicBezTo>
                <a:cubicBezTo>
                  <a:pt x="10552" y="7899"/>
                  <a:pt x="10599" y="7883"/>
                  <a:pt x="10646" y="7883"/>
                </a:cubicBezTo>
                <a:cubicBezTo>
                  <a:pt x="10693" y="7867"/>
                  <a:pt x="10740" y="7867"/>
                  <a:pt x="10787" y="7852"/>
                </a:cubicBezTo>
                <a:cubicBezTo>
                  <a:pt x="10865" y="7836"/>
                  <a:pt x="10944" y="7821"/>
                  <a:pt x="11022" y="7789"/>
                </a:cubicBezTo>
                <a:cubicBezTo>
                  <a:pt x="11085" y="7774"/>
                  <a:pt x="11085" y="7774"/>
                  <a:pt x="11163" y="7789"/>
                </a:cubicBezTo>
                <a:cubicBezTo>
                  <a:pt x="11194" y="7805"/>
                  <a:pt x="11225" y="7805"/>
                  <a:pt x="11241" y="7774"/>
                </a:cubicBezTo>
                <a:cubicBezTo>
                  <a:pt x="11272" y="7711"/>
                  <a:pt x="11304" y="7743"/>
                  <a:pt x="11351" y="7743"/>
                </a:cubicBezTo>
                <a:cubicBezTo>
                  <a:pt x="11413" y="7743"/>
                  <a:pt x="11476" y="7758"/>
                  <a:pt x="11523" y="7743"/>
                </a:cubicBezTo>
                <a:cubicBezTo>
                  <a:pt x="11601" y="7743"/>
                  <a:pt x="11664" y="7727"/>
                  <a:pt x="11726" y="7711"/>
                </a:cubicBezTo>
                <a:cubicBezTo>
                  <a:pt x="11805" y="7711"/>
                  <a:pt x="11883" y="7711"/>
                  <a:pt x="11961" y="7696"/>
                </a:cubicBezTo>
                <a:cubicBezTo>
                  <a:pt x="12024" y="7680"/>
                  <a:pt x="12087" y="7649"/>
                  <a:pt x="12149" y="7680"/>
                </a:cubicBezTo>
                <a:cubicBezTo>
                  <a:pt x="12165" y="7680"/>
                  <a:pt x="12165" y="7680"/>
                  <a:pt x="12180" y="7680"/>
                </a:cubicBezTo>
                <a:cubicBezTo>
                  <a:pt x="12243" y="7665"/>
                  <a:pt x="12306" y="7665"/>
                  <a:pt x="12384" y="7665"/>
                </a:cubicBezTo>
                <a:cubicBezTo>
                  <a:pt x="12556" y="7633"/>
                  <a:pt x="12713" y="7649"/>
                  <a:pt x="12885" y="7665"/>
                </a:cubicBezTo>
                <a:cubicBezTo>
                  <a:pt x="12963" y="7680"/>
                  <a:pt x="13042" y="7680"/>
                  <a:pt x="13120" y="7680"/>
                </a:cubicBezTo>
                <a:cubicBezTo>
                  <a:pt x="13182" y="7696"/>
                  <a:pt x="13245" y="7680"/>
                  <a:pt x="13292" y="7711"/>
                </a:cubicBezTo>
                <a:cubicBezTo>
                  <a:pt x="13355" y="7774"/>
                  <a:pt x="13433" y="7758"/>
                  <a:pt x="13511" y="7774"/>
                </a:cubicBezTo>
                <a:cubicBezTo>
                  <a:pt x="13574" y="7774"/>
                  <a:pt x="13652" y="7805"/>
                  <a:pt x="13715" y="7821"/>
                </a:cubicBezTo>
                <a:cubicBezTo>
                  <a:pt x="13809" y="7836"/>
                  <a:pt x="13918" y="7836"/>
                  <a:pt x="14012" y="7852"/>
                </a:cubicBezTo>
                <a:cubicBezTo>
                  <a:pt x="14028" y="7867"/>
                  <a:pt x="14043" y="7867"/>
                  <a:pt x="14075" y="7883"/>
                </a:cubicBezTo>
                <a:cubicBezTo>
                  <a:pt x="14106" y="7930"/>
                  <a:pt x="14153" y="7961"/>
                  <a:pt x="14231" y="7961"/>
                </a:cubicBezTo>
                <a:cubicBezTo>
                  <a:pt x="14294" y="7977"/>
                  <a:pt x="14372" y="7992"/>
                  <a:pt x="14450" y="8024"/>
                </a:cubicBezTo>
                <a:cubicBezTo>
                  <a:pt x="14482" y="8039"/>
                  <a:pt x="14513" y="8070"/>
                  <a:pt x="14544" y="8102"/>
                </a:cubicBezTo>
                <a:cubicBezTo>
                  <a:pt x="14576" y="8133"/>
                  <a:pt x="14638" y="8117"/>
                  <a:pt x="14685" y="8117"/>
                </a:cubicBezTo>
                <a:cubicBezTo>
                  <a:pt x="14764" y="8148"/>
                  <a:pt x="14842" y="8195"/>
                  <a:pt x="14920" y="8180"/>
                </a:cubicBezTo>
                <a:cubicBezTo>
                  <a:pt x="14936" y="8164"/>
                  <a:pt x="14936" y="8180"/>
                  <a:pt x="14951" y="8180"/>
                </a:cubicBezTo>
                <a:cubicBezTo>
                  <a:pt x="15014" y="8195"/>
                  <a:pt x="15077" y="8180"/>
                  <a:pt x="15139" y="8148"/>
                </a:cubicBezTo>
                <a:cubicBezTo>
                  <a:pt x="15155" y="8133"/>
                  <a:pt x="15155" y="8148"/>
                  <a:pt x="15171" y="8148"/>
                </a:cubicBezTo>
                <a:cubicBezTo>
                  <a:pt x="15233" y="8148"/>
                  <a:pt x="15249" y="8148"/>
                  <a:pt x="15280" y="8086"/>
                </a:cubicBezTo>
                <a:cubicBezTo>
                  <a:pt x="15280" y="8070"/>
                  <a:pt x="15296" y="8039"/>
                  <a:pt x="15327" y="8055"/>
                </a:cubicBezTo>
                <a:cubicBezTo>
                  <a:pt x="15374" y="8070"/>
                  <a:pt x="15437" y="8055"/>
                  <a:pt x="15484" y="8024"/>
                </a:cubicBezTo>
                <a:cubicBezTo>
                  <a:pt x="15499" y="8008"/>
                  <a:pt x="15531" y="8008"/>
                  <a:pt x="15546" y="7977"/>
                </a:cubicBezTo>
                <a:cubicBezTo>
                  <a:pt x="15546" y="7961"/>
                  <a:pt x="15562" y="7961"/>
                  <a:pt x="15578" y="7961"/>
                </a:cubicBezTo>
                <a:cubicBezTo>
                  <a:pt x="15593" y="7977"/>
                  <a:pt x="15609" y="7977"/>
                  <a:pt x="15625" y="7977"/>
                </a:cubicBezTo>
                <a:cubicBezTo>
                  <a:pt x="15656" y="7977"/>
                  <a:pt x="15687" y="7977"/>
                  <a:pt x="15703" y="7946"/>
                </a:cubicBezTo>
                <a:cubicBezTo>
                  <a:pt x="15703" y="7914"/>
                  <a:pt x="15719" y="7899"/>
                  <a:pt x="15750" y="7883"/>
                </a:cubicBezTo>
                <a:cubicBezTo>
                  <a:pt x="15766" y="7883"/>
                  <a:pt x="15781" y="7867"/>
                  <a:pt x="15797" y="7852"/>
                </a:cubicBezTo>
                <a:cubicBezTo>
                  <a:pt x="15828" y="7774"/>
                  <a:pt x="15875" y="7711"/>
                  <a:pt x="15938" y="7649"/>
                </a:cubicBezTo>
                <a:cubicBezTo>
                  <a:pt x="15969" y="7618"/>
                  <a:pt x="15985" y="7587"/>
                  <a:pt x="16032" y="7571"/>
                </a:cubicBezTo>
                <a:cubicBezTo>
                  <a:pt x="16079" y="7555"/>
                  <a:pt x="16110" y="7524"/>
                  <a:pt x="16126" y="7477"/>
                </a:cubicBezTo>
                <a:cubicBezTo>
                  <a:pt x="16157" y="7368"/>
                  <a:pt x="16204" y="7259"/>
                  <a:pt x="16220" y="7149"/>
                </a:cubicBezTo>
                <a:cubicBezTo>
                  <a:pt x="16220" y="7118"/>
                  <a:pt x="16235" y="7071"/>
                  <a:pt x="16251" y="7040"/>
                </a:cubicBezTo>
                <a:cubicBezTo>
                  <a:pt x="16345" y="6790"/>
                  <a:pt x="16360" y="6541"/>
                  <a:pt x="16251" y="6291"/>
                </a:cubicBezTo>
              </a:path>
            </a:pathLst>
          </a:custGeom>
          <a:solidFill>
            <a:srgbClr val="3C3D3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1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唯一消息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id</a:t>
            </a:r>
            <a:endParaRPr lang="zh-CN" altLang="en-US" sz="200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方案一，是给每个消息都设置一个</a:t>
            </a:r>
            <a:r>
              <a:rPr lang="zh-CN" altLang="en-US" b="1"/>
              <a:t>唯一</a:t>
            </a:r>
            <a:r>
              <a:rPr lang="en-US" altLang="zh-CN" b="1"/>
              <a:t>id</a:t>
            </a:r>
            <a:r>
              <a:rPr lang="zh-CN" altLang="en-US"/>
              <a:t>，利用</a:t>
            </a:r>
            <a:r>
              <a:rPr lang="en-US" altLang="zh-CN"/>
              <a:t>id</a:t>
            </a:r>
            <a:r>
              <a:rPr lang="zh-CN" altLang="en-US"/>
              <a:t>区分是否是重复消息：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每一条消息都生成一个唯一的</a:t>
            </a:r>
            <a:r>
              <a:rPr lang="en-US" altLang="zh-CN"/>
              <a:t>id</a:t>
            </a:r>
            <a:r>
              <a:rPr lang="zh-CN" altLang="en-US"/>
              <a:t>，与消息一起投递给消费者。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消费者接收到消息后处理自己的业务，业务处理成功后将消息</a:t>
            </a:r>
            <a:r>
              <a:rPr lang="en-US" altLang="zh-CN"/>
              <a:t>ID</a:t>
            </a:r>
            <a:r>
              <a:rPr lang="zh-CN" altLang="en-US"/>
              <a:t>保存到数据库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如果下次又收到相同消息，去数据库查询判断是否存在，存在则为重复消息放弃处理。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>
              <a:effectLst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5D56CF-32E7-52CF-35E2-0C7021A8801A}"/>
              </a:ext>
            </a:extLst>
          </p:cNvPr>
          <p:cNvGrpSpPr/>
          <p:nvPr/>
        </p:nvGrpSpPr>
        <p:grpSpPr>
          <a:xfrm>
            <a:off x="951723" y="3460369"/>
            <a:ext cx="9521265" cy="2599461"/>
            <a:chOff x="1351994" y="3006665"/>
            <a:chExt cx="9521265" cy="25994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2817044-31C7-F0CF-2F11-5C91A9A5411C}"/>
                </a:ext>
              </a:extLst>
            </p:cNvPr>
            <p:cNvSpPr/>
            <p:nvPr/>
          </p:nvSpPr>
          <p:spPr>
            <a:xfrm>
              <a:off x="1351995" y="3006665"/>
              <a:ext cx="9521264" cy="259946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1F79D15-EB11-991B-E06C-115B0CBA3FAB}"/>
                </a:ext>
              </a:extLst>
            </p:cNvPr>
            <p:cNvSpPr txBox="1"/>
            <p:nvPr/>
          </p:nvSpPr>
          <p:spPr>
            <a:xfrm>
              <a:off x="1351994" y="3320814"/>
              <a:ext cx="9337628" cy="214148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MessageConverter messageConverter(){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定义消息转换器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Jackson2JsonMessageConverter jjmc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Jackson2JsonMessageConverter();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配置自动创建消息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，用于识别不同消息，也可以在业务中基于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判断是否是重复消息</a:t>
              </a:r>
              <a:b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jjmc.setCreateMessageIds(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jjmc;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D0A8031-0A40-0D11-F8C7-4F2491B9A494}"/>
                </a:ext>
              </a:extLst>
            </p:cNvPr>
            <p:cNvSpPr/>
            <p:nvPr/>
          </p:nvSpPr>
          <p:spPr>
            <a:xfrm>
              <a:off x="1351995" y="3028401"/>
              <a:ext cx="952126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6FDC966-3B18-1816-D3E2-A2C4FE8709E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75B6E06-96CE-B84D-4725-FD84C32615C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0EFCBF0-F1E1-D0C4-D447-C3AD6BF9DD4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60430D3-8B33-09B2-B797-F67F10E8FA8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316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业务判断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effectLst/>
              </a:rPr>
              <a:t>方案二，是结合业务逻辑，基于业务本身做判断。以我们的余额支付业务为例：</a:t>
            </a:r>
            <a:endParaRPr lang="en-US" altLang="zh-CN">
              <a:effectLst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18CE7AC-7F7D-4E6D-3CE0-2354A1E4889F}"/>
              </a:ext>
            </a:extLst>
          </p:cNvPr>
          <p:cNvSpPr/>
          <p:nvPr/>
        </p:nvSpPr>
        <p:spPr>
          <a:xfrm>
            <a:off x="1607927" y="2245049"/>
            <a:ext cx="2305441" cy="395618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F141FB-FEF5-AD6D-5EF4-0A3782C5C49B}"/>
              </a:ext>
            </a:extLst>
          </p:cNvPr>
          <p:cNvSpPr/>
          <p:nvPr/>
        </p:nvSpPr>
        <p:spPr>
          <a:xfrm>
            <a:off x="2427728" y="2814217"/>
            <a:ext cx="588962" cy="322603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117560-7C0A-02CF-240D-B720DFD3286E}"/>
              </a:ext>
            </a:extLst>
          </p:cNvPr>
          <p:cNvSpPr/>
          <p:nvPr/>
        </p:nvSpPr>
        <p:spPr>
          <a:xfrm>
            <a:off x="2227686" y="3472679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扣减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用户余额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E0DA673-1F01-D4D5-472E-DA6EAF589FE7}"/>
              </a:ext>
            </a:extLst>
          </p:cNvPr>
          <p:cNvSpPr/>
          <p:nvPr/>
        </p:nvSpPr>
        <p:spPr>
          <a:xfrm>
            <a:off x="2227687" y="4247073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更新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支付流水状态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4E3107B-AD74-07BD-2AA7-8F2F0D4807C6}"/>
              </a:ext>
            </a:extLst>
          </p:cNvPr>
          <p:cNvSpPr/>
          <p:nvPr/>
        </p:nvSpPr>
        <p:spPr>
          <a:xfrm>
            <a:off x="2376976" y="5795861"/>
            <a:ext cx="682747" cy="3115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E9CCB23-6B28-9CC8-C9E8-43DA3D4C1DB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722207" y="3136820"/>
            <a:ext cx="2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B90B8DA-7341-6F01-9607-DBB796B888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722207" y="3911214"/>
            <a:ext cx="1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6550BD8-098B-EFAB-F428-2D5BB98ED52B}"/>
              </a:ext>
            </a:extLst>
          </p:cNvPr>
          <p:cNvCxnSpPr>
            <a:cxnSpLocks/>
            <a:stCxn id="76" idx="2"/>
            <a:endCxn id="14" idx="0"/>
          </p:cNvCxnSpPr>
          <p:nvPr/>
        </p:nvCxnSpPr>
        <p:spPr>
          <a:xfrm flipH="1">
            <a:off x="2718350" y="5460002"/>
            <a:ext cx="3857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73C31D1-0176-55D2-2292-295164C0A01E}"/>
              </a:ext>
            </a:extLst>
          </p:cNvPr>
          <p:cNvSpPr/>
          <p:nvPr/>
        </p:nvSpPr>
        <p:spPr>
          <a:xfrm>
            <a:off x="4849584" y="5480329"/>
            <a:ext cx="690466" cy="33590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8558402-CFA7-8C06-E9BF-6BDB31B896EA}"/>
              </a:ext>
            </a:extLst>
          </p:cNvPr>
          <p:cNvSpPr/>
          <p:nvPr/>
        </p:nvSpPr>
        <p:spPr>
          <a:xfrm>
            <a:off x="4604656" y="3640626"/>
            <a:ext cx="1180322" cy="54117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标记订单</a:t>
            </a:r>
            <a:endParaRPr lang="en-US" altLang="zh-CN" sz="1200"/>
          </a:p>
          <a:p>
            <a:pPr algn="ctr"/>
            <a:r>
              <a:rPr lang="zh-CN" altLang="en-US" sz="1200"/>
              <a:t>为</a:t>
            </a:r>
            <a:r>
              <a:rPr lang="zh-CN" altLang="en-US" sz="1200">
                <a:solidFill>
                  <a:schemeClr val="dk1"/>
                </a:solidFill>
              </a:rPr>
              <a:t>已支付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913F4F6-C523-EACD-075B-A7DC93668848}"/>
              </a:ext>
            </a:extLst>
          </p:cNvPr>
          <p:cNvSpPr/>
          <p:nvPr/>
        </p:nvSpPr>
        <p:spPr>
          <a:xfrm>
            <a:off x="1607927" y="2250538"/>
            <a:ext cx="2305441" cy="391885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支付服务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FB79D4A-5F83-A34D-B6A8-D4074B87B9A4}"/>
              </a:ext>
            </a:extLst>
          </p:cNvPr>
          <p:cNvSpPr/>
          <p:nvPr/>
        </p:nvSpPr>
        <p:spPr>
          <a:xfrm>
            <a:off x="3906416" y="2245049"/>
            <a:ext cx="2677140" cy="395618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E6EC427-BA04-002D-0AF4-4E6875351D9A}"/>
              </a:ext>
            </a:extLst>
          </p:cNvPr>
          <p:cNvSpPr/>
          <p:nvPr/>
        </p:nvSpPr>
        <p:spPr>
          <a:xfrm>
            <a:off x="3915747" y="2250538"/>
            <a:ext cx="2677140" cy="391885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交易服务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8858B12A-68D3-2BC1-A747-65EC3BA13E3E}"/>
              </a:ext>
            </a:extLst>
          </p:cNvPr>
          <p:cNvSpPr/>
          <p:nvPr/>
        </p:nvSpPr>
        <p:spPr>
          <a:xfrm>
            <a:off x="2227686" y="5021467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dk1"/>
                </a:solidFill>
              </a:rPr>
              <a:t>MQ</a:t>
            </a:r>
            <a:r>
              <a:rPr lang="zh-CN" altLang="en-US" sz="1200">
                <a:solidFill>
                  <a:schemeClr val="dk1"/>
                </a:solidFill>
              </a:rPr>
              <a:t>通知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支付结果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B9E6D82-582A-E955-6DF8-11FFFC92077D}"/>
              </a:ext>
            </a:extLst>
          </p:cNvPr>
          <p:cNvCxnSpPr>
            <a:cxnSpLocks/>
            <a:stCxn id="13" idx="2"/>
            <a:endCxn id="76" idx="0"/>
          </p:cNvCxnSpPr>
          <p:nvPr/>
        </p:nvCxnSpPr>
        <p:spPr>
          <a:xfrm flipH="1">
            <a:off x="2722207" y="4685608"/>
            <a:ext cx="1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29">
            <a:extLst>
              <a:ext uri="{FF2B5EF4-FFF2-40B4-BE49-F238E27FC236}">
                <a16:creationId xmlns:a16="http://schemas.microsoft.com/office/drawing/2014/main" id="{162A63AE-10FD-28D7-8F09-307285DF4F72}"/>
              </a:ext>
            </a:extLst>
          </p:cNvPr>
          <p:cNvCxnSpPr>
            <a:cxnSpLocks/>
          </p:cNvCxnSpPr>
          <p:nvPr/>
        </p:nvCxnSpPr>
        <p:spPr>
          <a:xfrm flipV="1">
            <a:off x="3216727" y="3896568"/>
            <a:ext cx="1384044" cy="134416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19">
            <a:extLst>
              <a:ext uri="{FF2B5EF4-FFF2-40B4-BE49-F238E27FC236}">
                <a16:creationId xmlns:a16="http://schemas.microsoft.com/office/drawing/2014/main" id="{7F90C2D4-88F1-A547-FC76-4B806C0BC8DA}"/>
              </a:ext>
            </a:extLst>
          </p:cNvPr>
          <p:cNvCxnSpPr>
            <a:cxnSpLocks/>
          </p:cNvCxnSpPr>
          <p:nvPr/>
        </p:nvCxnSpPr>
        <p:spPr>
          <a:xfrm>
            <a:off x="5194817" y="4181801"/>
            <a:ext cx="0" cy="129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02353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业务判断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effectLst/>
              </a:rPr>
              <a:t>方案二，是结合业务逻辑，基于业务本身做判断。以我们的余额支付业务为例：</a:t>
            </a:r>
            <a:endParaRPr lang="en-US" altLang="zh-CN">
              <a:effectLst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18CE7AC-7F7D-4E6D-3CE0-2354A1E4889F}"/>
              </a:ext>
            </a:extLst>
          </p:cNvPr>
          <p:cNvSpPr/>
          <p:nvPr/>
        </p:nvSpPr>
        <p:spPr>
          <a:xfrm>
            <a:off x="1607927" y="2235725"/>
            <a:ext cx="2305441" cy="395618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F141FB-FEF5-AD6D-5EF4-0A3782C5C49B}"/>
              </a:ext>
            </a:extLst>
          </p:cNvPr>
          <p:cNvSpPr/>
          <p:nvPr/>
        </p:nvSpPr>
        <p:spPr>
          <a:xfrm>
            <a:off x="2427728" y="2804893"/>
            <a:ext cx="588962" cy="322603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117560-7C0A-02CF-240D-B720DFD3286E}"/>
              </a:ext>
            </a:extLst>
          </p:cNvPr>
          <p:cNvSpPr/>
          <p:nvPr/>
        </p:nvSpPr>
        <p:spPr>
          <a:xfrm>
            <a:off x="2227686" y="3463355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扣减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用户余额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E0DA673-1F01-D4D5-472E-DA6EAF589FE7}"/>
              </a:ext>
            </a:extLst>
          </p:cNvPr>
          <p:cNvSpPr/>
          <p:nvPr/>
        </p:nvSpPr>
        <p:spPr>
          <a:xfrm>
            <a:off x="2227687" y="4237749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更新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支付流水状态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4E3107B-AD74-07BD-2AA7-8F2F0D4807C6}"/>
              </a:ext>
            </a:extLst>
          </p:cNvPr>
          <p:cNvSpPr/>
          <p:nvPr/>
        </p:nvSpPr>
        <p:spPr>
          <a:xfrm>
            <a:off x="2376976" y="5786537"/>
            <a:ext cx="682747" cy="3115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E9CCB23-6B28-9CC8-C9E8-43DA3D4C1DB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722207" y="3127496"/>
            <a:ext cx="2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B90B8DA-7341-6F01-9607-DBB796B888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722207" y="3901890"/>
            <a:ext cx="1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6550BD8-098B-EFAB-F428-2D5BB98ED52B}"/>
              </a:ext>
            </a:extLst>
          </p:cNvPr>
          <p:cNvCxnSpPr>
            <a:cxnSpLocks/>
            <a:stCxn id="76" idx="2"/>
            <a:endCxn id="14" idx="0"/>
          </p:cNvCxnSpPr>
          <p:nvPr/>
        </p:nvCxnSpPr>
        <p:spPr>
          <a:xfrm flipH="1">
            <a:off x="2718350" y="5450678"/>
            <a:ext cx="3857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A54ECEB-D753-D4B6-93FB-8F9B34A21E0A}"/>
              </a:ext>
            </a:extLst>
          </p:cNvPr>
          <p:cNvSpPr/>
          <p:nvPr/>
        </p:nvSpPr>
        <p:spPr>
          <a:xfrm>
            <a:off x="4600771" y="3616656"/>
            <a:ext cx="1180322" cy="54117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查询订单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7CEABC48-CFD3-D3D6-ED7D-7EC8C78534E6}"/>
              </a:ext>
            </a:extLst>
          </p:cNvPr>
          <p:cNvSpPr/>
          <p:nvPr/>
        </p:nvSpPr>
        <p:spPr>
          <a:xfrm>
            <a:off x="6566420" y="3528014"/>
            <a:ext cx="1338943" cy="718457"/>
          </a:xfrm>
          <a:prstGeom prst="diamond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判订单是否未支付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A1E468E-BB7B-2D41-B3D7-A30ACD91326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5781093" y="3887243"/>
            <a:ext cx="785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73C31D1-0176-55D2-2292-295164C0A01E}"/>
              </a:ext>
            </a:extLst>
          </p:cNvPr>
          <p:cNvSpPr/>
          <p:nvPr/>
        </p:nvSpPr>
        <p:spPr>
          <a:xfrm>
            <a:off x="8837693" y="5530918"/>
            <a:ext cx="690466" cy="33590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D922A60-B604-A230-3DB2-44A7471016E3}"/>
              </a:ext>
            </a:extLst>
          </p:cNvPr>
          <p:cNvCxnSpPr>
            <a:cxnSpLocks/>
            <a:stCxn id="28" idx="2"/>
            <a:endCxn id="33" idx="1"/>
          </p:cNvCxnSpPr>
          <p:nvPr/>
        </p:nvCxnSpPr>
        <p:spPr>
          <a:xfrm rot="16200000" flipH="1">
            <a:off x="7310593" y="4171769"/>
            <a:ext cx="1452398" cy="1601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156C70D-4937-9865-3474-6300128663CE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 flipV="1">
            <a:off x="7905363" y="3887242"/>
            <a:ext cx="687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8558402-CFA7-8C06-E9BF-6BDB31B896EA}"/>
              </a:ext>
            </a:extLst>
          </p:cNvPr>
          <p:cNvSpPr/>
          <p:nvPr/>
        </p:nvSpPr>
        <p:spPr>
          <a:xfrm>
            <a:off x="8592765" y="3616654"/>
            <a:ext cx="1180322" cy="54117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标记订单</a:t>
            </a:r>
            <a:endParaRPr lang="en-US" altLang="zh-CN" sz="1200"/>
          </a:p>
          <a:p>
            <a:pPr algn="ctr"/>
            <a:r>
              <a:rPr lang="zh-CN" altLang="en-US" sz="1200"/>
              <a:t>为</a:t>
            </a:r>
            <a:r>
              <a:rPr lang="zh-CN" altLang="en-US" sz="1200">
                <a:solidFill>
                  <a:schemeClr val="dk1"/>
                </a:solidFill>
              </a:rPr>
              <a:t>已支付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913F4F6-C523-EACD-075B-A7DC93668848}"/>
              </a:ext>
            </a:extLst>
          </p:cNvPr>
          <p:cNvSpPr/>
          <p:nvPr/>
        </p:nvSpPr>
        <p:spPr>
          <a:xfrm>
            <a:off x="1607927" y="2241214"/>
            <a:ext cx="2305441" cy="391885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支付服务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FB79D4A-5F83-A34D-B6A8-D4074B87B9A4}"/>
              </a:ext>
            </a:extLst>
          </p:cNvPr>
          <p:cNvSpPr/>
          <p:nvPr/>
        </p:nvSpPr>
        <p:spPr>
          <a:xfrm>
            <a:off x="3906416" y="2235725"/>
            <a:ext cx="6305362" cy="395618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E6EC427-BA04-002D-0AF4-4E6875351D9A}"/>
              </a:ext>
            </a:extLst>
          </p:cNvPr>
          <p:cNvSpPr/>
          <p:nvPr/>
        </p:nvSpPr>
        <p:spPr>
          <a:xfrm>
            <a:off x="3915747" y="2241214"/>
            <a:ext cx="6305362" cy="391885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交易服务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B1D84D3-2180-87CF-C0C2-43993F8B830E}"/>
              </a:ext>
            </a:extLst>
          </p:cNvPr>
          <p:cNvSpPr txBox="1"/>
          <p:nvPr/>
        </p:nvSpPr>
        <p:spPr>
          <a:xfrm>
            <a:off x="8115629" y="36361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B4A681-CB40-9A82-422F-4823628512F6}"/>
              </a:ext>
            </a:extLst>
          </p:cNvPr>
          <p:cNvSpPr txBox="1"/>
          <p:nvPr/>
        </p:nvSpPr>
        <p:spPr>
          <a:xfrm>
            <a:off x="6923316" y="442384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8858B12A-68D3-2BC1-A747-65EC3BA13E3E}"/>
              </a:ext>
            </a:extLst>
          </p:cNvPr>
          <p:cNvSpPr/>
          <p:nvPr/>
        </p:nvSpPr>
        <p:spPr>
          <a:xfrm>
            <a:off x="2227686" y="5012143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dk1"/>
                </a:solidFill>
              </a:rPr>
              <a:t>MQ</a:t>
            </a:r>
            <a:r>
              <a:rPr lang="zh-CN" altLang="en-US" sz="1200">
                <a:solidFill>
                  <a:schemeClr val="dk1"/>
                </a:solidFill>
              </a:rPr>
              <a:t>通知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支付结果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B9E6D82-582A-E955-6DF8-11FFFC92077D}"/>
              </a:ext>
            </a:extLst>
          </p:cNvPr>
          <p:cNvCxnSpPr>
            <a:cxnSpLocks/>
            <a:stCxn id="13" idx="2"/>
            <a:endCxn id="76" idx="0"/>
          </p:cNvCxnSpPr>
          <p:nvPr/>
        </p:nvCxnSpPr>
        <p:spPr>
          <a:xfrm flipH="1">
            <a:off x="2722207" y="4676284"/>
            <a:ext cx="1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29">
            <a:extLst>
              <a:ext uri="{FF2B5EF4-FFF2-40B4-BE49-F238E27FC236}">
                <a16:creationId xmlns:a16="http://schemas.microsoft.com/office/drawing/2014/main" id="{162A63AE-10FD-28D7-8F09-307285DF4F72}"/>
              </a:ext>
            </a:extLst>
          </p:cNvPr>
          <p:cNvCxnSpPr>
            <a:cxnSpLocks/>
          </p:cNvCxnSpPr>
          <p:nvPr/>
        </p:nvCxnSpPr>
        <p:spPr>
          <a:xfrm flipV="1">
            <a:off x="3216727" y="3887244"/>
            <a:ext cx="1384044" cy="134416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40">
            <a:extLst>
              <a:ext uri="{FF2B5EF4-FFF2-40B4-BE49-F238E27FC236}">
                <a16:creationId xmlns:a16="http://schemas.microsoft.com/office/drawing/2014/main" id="{7F90C2D4-88F1-A547-FC76-4B806C0BC8DA}"/>
              </a:ext>
            </a:extLst>
          </p:cNvPr>
          <p:cNvCxnSpPr>
            <a:cxnSpLocks/>
          </p:cNvCxnSpPr>
          <p:nvPr/>
        </p:nvCxnSpPr>
        <p:spPr>
          <a:xfrm>
            <a:off x="9182926" y="4157829"/>
            <a:ext cx="0" cy="137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01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513987-83A8-9DED-1DFD-3DF1402AD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如何保证支付服务与交易服务之间的订单状态一致性？</a:t>
            </a:r>
            <a:endParaRPr lang="en-US" altLang="zh-CN"/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>
                <a:effectLst/>
              </a:rPr>
              <a:t>首先，支付服务会正在用户支付成功以后利用</a:t>
            </a:r>
            <a:r>
              <a:rPr lang="en-US" altLang="zh-CN" sz="1400">
                <a:effectLst/>
              </a:rPr>
              <a:t>MQ</a:t>
            </a:r>
            <a:r>
              <a:rPr lang="zh-CN" altLang="en-US" sz="1400">
                <a:effectLst/>
              </a:rPr>
              <a:t>消息通知交易服务，完成订单状态同步。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>
                <a:effectLst/>
              </a:rPr>
              <a:t>其次，为了保证</a:t>
            </a:r>
            <a:r>
              <a:rPr lang="en-US" altLang="zh-CN" sz="1400">
                <a:effectLst/>
              </a:rPr>
              <a:t>MQ</a:t>
            </a:r>
            <a:r>
              <a:rPr lang="zh-CN" altLang="en-US" sz="1400">
                <a:effectLst/>
              </a:rPr>
              <a:t>消息的可靠性，我们采用了生产者确认机制、消费者确认、消费者失败重试等策略，确保消息投递和处理的可靠性。同时也开启了</a:t>
            </a:r>
            <a:r>
              <a:rPr lang="en-US" altLang="zh-CN" sz="1400">
                <a:effectLst/>
              </a:rPr>
              <a:t>MQ</a:t>
            </a:r>
            <a:r>
              <a:rPr lang="zh-CN" altLang="en-US" sz="1400">
                <a:effectLst/>
              </a:rPr>
              <a:t>的持久化，避免因服务宕机导致消息丢失。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>
                <a:effectLst/>
              </a:rPr>
              <a:t>最后，我们还在交易服务更新订单状态时做了业务幂等判断，避免因消息重复消费导致订单状态异常。</a:t>
            </a:r>
            <a:endParaRPr lang="en-US" altLang="zh-CN" sz="1400"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ffectLst/>
              </a:rPr>
              <a:t>如果交易服务消息处理失败，有没有什么兜底方案？</a:t>
            </a:r>
            <a:endParaRPr lang="en-US" altLang="zh-CN" sz="1600">
              <a:effectLst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/>
              <a:t>我们可以在交易服务</a:t>
            </a:r>
            <a:r>
              <a:rPr lang="zh-CN" altLang="en-US" sz="1400">
                <a:effectLst/>
              </a:rPr>
              <a:t>设置定时任务，定期查询订单支付状态。这样即便</a:t>
            </a:r>
            <a:r>
              <a:rPr lang="en-US" altLang="zh-CN" sz="1400">
                <a:effectLst/>
              </a:rPr>
              <a:t>MQ</a:t>
            </a:r>
            <a:r>
              <a:rPr lang="zh-CN" altLang="en-US" sz="1400">
                <a:effectLst/>
              </a:rPr>
              <a:t>通知失败，还可以利用定时任务作为兜底方案，确保订单支付状态的最终一致性。</a:t>
            </a:r>
            <a:endParaRPr lang="zh-CN" altLang="en-US" sz="14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03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8C50-9757-DC23-ADB3-78891AB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延迟消息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F225-6757-5DAF-2327-C3BE7951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6915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ED1C4-A659-4BFE-D895-BA0B8A36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延迟消息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87559-D068-E946-CC5C-27BC3BF87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95131"/>
          </a:xfrm>
        </p:spPr>
        <p:txBody>
          <a:bodyPr/>
          <a:lstStyle/>
          <a:p>
            <a:r>
              <a:rPr lang="zh-CN" altLang="en-US" b="1"/>
              <a:t>延迟消息</a:t>
            </a:r>
            <a:r>
              <a:rPr lang="zh-CN" altLang="en-US"/>
              <a:t>：发送者发送消息时指定一个时间，消费者不会立刻收到消息，而是在指定时间之后才收到消息。</a:t>
            </a:r>
            <a:endParaRPr lang="en-US" altLang="zh-CN"/>
          </a:p>
          <a:p>
            <a:r>
              <a:rPr lang="zh-CN" altLang="en-US" b="1"/>
              <a:t>延迟任务</a:t>
            </a:r>
            <a:r>
              <a:rPr lang="zh-CN" altLang="en-US"/>
              <a:t>：设置在一定时间之后才执行的任务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625DD8-BA0E-9030-47BB-4D33A505D71B}"/>
              </a:ext>
            </a:extLst>
          </p:cNvPr>
          <p:cNvSpPr/>
          <p:nvPr/>
        </p:nvSpPr>
        <p:spPr>
          <a:xfrm>
            <a:off x="4314573" y="4050719"/>
            <a:ext cx="1147665" cy="695131"/>
          </a:xfrm>
          <a:prstGeom prst="roundRect">
            <a:avLst/>
          </a:prstGeom>
          <a:ln w="12700">
            <a:solidFill>
              <a:srgbClr val="3C3D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交易服务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05A2F37-5499-1F15-AA05-CC6D0FCCD6E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499422" y="4398285"/>
            <a:ext cx="181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F24FAA3-CBA3-7303-1AE4-719A0793D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69" y="4154424"/>
            <a:ext cx="609653" cy="4877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245853-79D5-D6A4-9E90-E0491363C427}"/>
              </a:ext>
            </a:extLst>
          </p:cNvPr>
          <p:cNvSpPr txBox="1"/>
          <p:nvPr/>
        </p:nvSpPr>
        <p:spPr>
          <a:xfrm>
            <a:off x="2840206" y="4144368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下单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database_51319">
            <a:extLst>
              <a:ext uri="{FF2B5EF4-FFF2-40B4-BE49-F238E27FC236}">
                <a16:creationId xmlns:a16="http://schemas.microsoft.com/office/drawing/2014/main" id="{61DB16AC-C229-1B35-2864-35604B59DBE2}"/>
              </a:ext>
            </a:extLst>
          </p:cNvPr>
          <p:cNvSpPr/>
          <p:nvPr/>
        </p:nvSpPr>
        <p:spPr>
          <a:xfrm>
            <a:off x="4547838" y="5317900"/>
            <a:ext cx="681133" cy="489602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0CD05E-FCFD-3272-F30C-AEE18B2BEB1F}"/>
              </a:ext>
            </a:extLst>
          </p:cNvPr>
          <p:cNvCxnSpPr>
            <a:cxnSpLocks/>
            <a:stCxn id="5" idx="2"/>
            <a:endCxn id="13" idx="13"/>
          </p:cNvCxnSpPr>
          <p:nvPr/>
        </p:nvCxnSpPr>
        <p:spPr>
          <a:xfrm>
            <a:off x="4888406" y="4745850"/>
            <a:ext cx="50" cy="57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F4A08A8B-04CE-A02F-548D-3AB4BADB6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85718"/>
              </p:ext>
            </p:extLst>
          </p:nvPr>
        </p:nvGraphicFramePr>
        <p:xfrm>
          <a:off x="3670759" y="5898368"/>
          <a:ext cx="2351315" cy="6123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62475">
                  <a:extLst>
                    <a:ext uri="{9D8B030D-6E8A-4147-A177-3AD203B41FA5}">
                      <a16:colId xmlns:a16="http://schemas.microsoft.com/office/drawing/2014/main" val="554496350"/>
                    </a:ext>
                  </a:extLst>
                </a:gridCol>
                <a:gridCol w="802432">
                  <a:extLst>
                    <a:ext uri="{9D8B030D-6E8A-4147-A177-3AD203B41FA5}">
                      <a16:colId xmlns:a16="http://schemas.microsoft.com/office/drawing/2014/main" val="148723290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398493244"/>
                    </a:ext>
                  </a:extLst>
                </a:gridCol>
              </a:tblGrid>
              <a:tr h="306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id</a:t>
                      </a:r>
                      <a:endParaRPr lang="zh-CN" altLang="en-US" sz="11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item_id</a:t>
                      </a:r>
                      <a:endParaRPr lang="zh-CN" altLang="en-US" sz="11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status</a:t>
                      </a:r>
                      <a:endParaRPr lang="zh-CN" altLang="en-US" sz="11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11256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468160"/>
                  </a:ext>
                </a:extLst>
              </a:tr>
            </a:tbl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1DB65C-4767-5263-B8D1-8DEC17003B3D}"/>
              </a:ext>
            </a:extLst>
          </p:cNvPr>
          <p:cNvSpPr/>
          <p:nvPr/>
        </p:nvSpPr>
        <p:spPr>
          <a:xfrm>
            <a:off x="8137016" y="4050719"/>
            <a:ext cx="1147665" cy="695131"/>
          </a:xfrm>
          <a:prstGeom prst="roundRect">
            <a:avLst/>
          </a:prstGeom>
          <a:ln w="12700">
            <a:solidFill>
              <a:srgbClr val="3C3D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商品</a:t>
            </a:r>
            <a:r>
              <a:rPr lang="zh-CN" altLang="en-US" sz="1200">
                <a:solidFill>
                  <a:schemeClr val="dk1"/>
                </a:solidFill>
              </a:rPr>
              <a:t>服务</a:t>
            </a:r>
          </a:p>
        </p:txBody>
      </p:sp>
      <p:sp>
        <p:nvSpPr>
          <p:cNvPr id="21" name="database_51319">
            <a:extLst>
              <a:ext uri="{FF2B5EF4-FFF2-40B4-BE49-F238E27FC236}">
                <a16:creationId xmlns:a16="http://schemas.microsoft.com/office/drawing/2014/main" id="{70E0BB49-03CF-9932-FC5A-7B99D0C76262}"/>
              </a:ext>
            </a:extLst>
          </p:cNvPr>
          <p:cNvSpPr/>
          <p:nvPr/>
        </p:nvSpPr>
        <p:spPr>
          <a:xfrm>
            <a:off x="8374948" y="5317900"/>
            <a:ext cx="681133" cy="489602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9D8506-FE83-BFDB-C708-3B8AC92B5486}"/>
              </a:ext>
            </a:extLst>
          </p:cNvPr>
          <p:cNvCxnSpPr>
            <a:cxnSpLocks/>
            <a:stCxn id="18" idx="2"/>
            <a:endCxn id="21" idx="13"/>
          </p:cNvCxnSpPr>
          <p:nvPr/>
        </p:nvCxnSpPr>
        <p:spPr>
          <a:xfrm>
            <a:off x="8710849" y="4745850"/>
            <a:ext cx="4717" cy="57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格 17">
            <a:extLst>
              <a:ext uri="{FF2B5EF4-FFF2-40B4-BE49-F238E27FC236}">
                <a16:creationId xmlns:a16="http://schemas.microsoft.com/office/drawing/2014/main" id="{E62BB41C-CAE1-0431-F596-021BCAAEA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31233"/>
              </p:ext>
            </p:extLst>
          </p:nvPr>
        </p:nvGraphicFramePr>
        <p:xfrm>
          <a:off x="7897659" y="5898368"/>
          <a:ext cx="1635708" cy="6123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802087">
                  <a:extLst>
                    <a:ext uri="{9D8B030D-6E8A-4147-A177-3AD203B41FA5}">
                      <a16:colId xmlns:a16="http://schemas.microsoft.com/office/drawing/2014/main" val="554496350"/>
                    </a:ext>
                  </a:extLst>
                </a:gridCol>
                <a:gridCol w="833621">
                  <a:extLst>
                    <a:ext uri="{9D8B030D-6E8A-4147-A177-3AD203B41FA5}">
                      <a16:colId xmlns:a16="http://schemas.microsoft.com/office/drawing/2014/main" val="148723290"/>
                    </a:ext>
                  </a:extLst>
                </a:gridCol>
              </a:tblGrid>
              <a:tr h="306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stock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11256"/>
                  </a:ext>
                </a:extLst>
              </a:tr>
              <a:tr h="306184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468160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E11F116-0731-3ADC-9DC3-04A45CF4C965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462238" y="4398285"/>
            <a:ext cx="2674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ABA0565-0C0F-CBE5-C14C-05F44AE2EABD}"/>
              </a:ext>
            </a:extLst>
          </p:cNvPr>
          <p:cNvSpPr txBox="1"/>
          <p:nvPr/>
        </p:nvSpPr>
        <p:spPr>
          <a:xfrm>
            <a:off x="4029904" y="4962817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保存订单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402156C-AF51-9882-C71A-E41DF1DB15A4}"/>
              </a:ext>
            </a:extLst>
          </p:cNvPr>
          <p:cNvSpPr txBox="1"/>
          <p:nvPr/>
        </p:nvSpPr>
        <p:spPr>
          <a:xfrm>
            <a:off x="7717096" y="4967326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扣减库存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C95C53-7392-8016-F669-0991C669AD45}"/>
              </a:ext>
            </a:extLst>
          </p:cNvPr>
          <p:cNvSpPr txBox="1"/>
          <p:nvPr/>
        </p:nvSpPr>
        <p:spPr>
          <a:xfrm>
            <a:off x="3680090" y="6223630"/>
            <a:ext cx="643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F22C80-281C-8644-4C95-29ABDE3F434E}"/>
              </a:ext>
            </a:extLst>
          </p:cNvPr>
          <p:cNvSpPr txBox="1"/>
          <p:nvPr/>
        </p:nvSpPr>
        <p:spPr>
          <a:xfrm>
            <a:off x="4333234" y="6223630"/>
            <a:ext cx="793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91BD95-DFEC-8D22-8DF6-A2E9B2CE85E9}"/>
              </a:ext>
            </a:extLst>
          </p:cNvPr>
          <p:cNvSpPr txBox="1"/>
          <p:nvPr/>
        </p:nvSpPr>
        <p:spPr>
          <a:xfrm>
            <a:off x="5172990" y="6223630"/>
            <a:ext cx="793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未支付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34ECB7-FB7C-04BC-FD86-958BB2DFFCC0}"/>
              </a:ext>
            </a:extLst>
          </p:cNvPr>
          <p:cNvSpPr txBox="1"/>
          <p:nvPr/>
        </p:nvSpPr>
        <p:spPr>
          <a:xfrm>
            <a:off x="8006387" y="6217425"/>
            <a:ext cx="643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CACF836-8CC0-3A0D-66D9-CCAF4EF17F5E}"/>
              </a:ext>
            </a:extLst>
          </p:cNvPr>
          <p:cNvSpPr txBox="1"/>
          <p:nvPr/>
        </p:nvSpPr>
        <p:spPr>
          <a:xfrm>
            <a:off x="8730936" y="6217425"/>
            <a:ext cx="793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7AC61B-6489-14A5-8EED-DA1DED7FC9E9}"/>
              </a:ext>
            </a:extLst>
          </p:cNvPr>
          <p:cNvSpPr txBox="1"/>
          <p:nvPr/>
        </p:nvSpPr>
        <p:spPr>
          <a:xfrm>
            <a:off x="8730935" y="6217425"/>
            <a:ext cx="793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圆柱体 40">
            <a:extLst>
              <a:ext uri="{FF2B5EF4-FFF2-40B4-BE49-F238E27FC236}">
                <a16:creationId xmlns:a16="http://schemas.microsoft.com/office/drawing/2014/main" id="{3D7BFFF9-7934-9AA6-1598-9300DFC3AB5B}"/>
              </a:ext>
            </a:extLst>
          </p:cNvPr>
          <p:cNvSpPr/>
          <p:nvPr/>
        </p:nvSpPr>
        <p:spPr>
          <a:xfrm rot="16200000">
            <a:off x="4716785" y="2762287"/>
            <a:ext cx="343244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MQ</a:t>
            </a:r>
            <a:endParaRPr lang="zh-CN" altLang="en-US" sz="120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375A21E-CCAB-4A42-E99F-2CE5A2631917}"/>
              </a:ext>
            </a:extLst>
          </p:cNvPr>
          <p:cNvCxnSpPr>
            <a:stCxn id="5" idx="0"/>
            <a:endCxn id="41" idx="1"/>
          </p:cNvCxnSpPr>
          <p:nvPr/>
        </p:nvCxnSpPr>
        <p:spPr>
          <a:xfrm rot="16200000" flipV="1">
            <a:off x="4244192" y="3406504"/>
            <a:ext cx="838875" cy="449555"/>
          </a:xfrm>
          <a:prstGeom prst="bentConnector4">
            <a:avLst>
              <a:gd name="adj1" fmla="val 23205"/>
              <a:gd name="adj2" fmla="val 17849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D51EB15-1441-A2B9-2104-60DE48CFEA51}"/>
              </a:ext>
            </a:extLst>
          </p:cNvPr>
          <p:cNvSpPr txBox="1"/>
          <p:nvPr/>
        </p:nvSpPr>
        <p:spPr>
          <a:xfrm>
            <a:off x="3179278" y="3238856"/>
            <a:ext cx="1010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发送延迟消息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延迟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:30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分钟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D030404-9455-B219-8D33-15E68F8578A2}"/>
              </a:ext>
            </a:extLst>
          </p:cNvPr>
          <p:cNvSpPr/>
          <p:nvPr/>
        </p:nvSpPr>
        <p:spPr>
          <a:xfrm>
            <a:off x="4667398" y="2530077"/>
            <a:ext cx="438539" cy="438539"/>
          </a:xfrm>
          <a:prstGeom prst="ellipse">
            <a:avLst/>
          </a:prstGeom>
          <a:ln w="12700">
            <a:solidFill>
              <a:srgbClr val="3C3D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13FB7C3-F893-2E6B-5ED1-82278CE4FEA5}"/>
              </a:ext>
            </a:extLst>
          </p:cNvPr>
          <p:cNvCxnSpPr>
            <a:cxnSpLocks/>
          </p:cNvCxnSpPr>
          <p:nvPr/>
        </p:nvCxnSpPr>
        <p:spPr>
          <a:xfrm>
            <a:off x="4887491" y="2531998"/>
            <a:ext cx="0" cy="1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AC93213-00DC-578D-C51C-97D9AA42D7A9}"/>
              </a:ext>
            </a:extLst>
          </p:cNvPr>
          <p:cNvCxnSpPr>
            <a:cxnSpLocks/>
          </p:cNvCxnSpPr>
          <p:nvPr/>
        </p:nvCxnSpPr>
        <p:spPr>
          <a:xfrm>
            <a:off x="4886668" y="2950791"/>
            <a:ext cx="0" cy="1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F9AA87C-FAED-960D-795A-2D013AD42B41}"/>
              </a:ext>
            </a:extLst>
          </p:cNvPr>
          <p:cNvCxnSpPr>
            <a:cxnSpLocks/>
          </p:cNvCxnSpPr>
          <p:nvPr/>
        </p:nvCxnSpPr>
        <p:spPr>
          <a:xfrm>
            <a:off x="5088648" y="2749346"/>
            <a:ext cx="17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A9CEF7F-3731-E8E5-F74C-E848A64B38C2}"/>
              </a:ext>
            </a:extLst>
          </p:cNvPr>
          <p:cNvCxnSpPr>
            <a:cxnSpLocks/>
          </p:cNvCxnSpPr>
          <p:nvPr/>
        </p:nvCxnSpPr>
        <p:spPr>
          <a:xfrm>
            <a:off x="4667398" y="2749346"/>
            <a:ext cx="17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CA5CCD0-5D97-72C8-9BAD-E24D24CB32EF}"/>
              </a:ext>
            </a:extLst>
          </p:cNvPr>
          <p:cNvCxnSpPr>
            <a:cxnSpLocks/>
          </p:cNvCxnSpPr>
          <p:nvPr/>
        </p:nvCxnSpPr>
        <p:spPr>
          <a:xfrm flipV="1">
            <a:off x="4885844" y="2684032"/>
            <a:ext cx="74645" cy="6531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93A7309-F494-877D-A469-C7F8A0D2C53E}"/>
              </a:ext>
            </a:extLst>
          </p:cNvPr>
          <p:cNvGrpSpPr/>
          <p:nvPr/>
        </p:nvGrpSpPr>
        <p:grpSpPr>
          <a:xfrm>
            <a:off x="4886667" y="2591824"/>
            <a:ext cx="1739" cy="296586"/>
            <a:chOff x="6069563" y="2487706"/>
            <a:chExt cx="1739" cy="296586"/>
          </a:xfrm>
        </p:grpSpPr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480181A6-DD29-130E-CAF3-210473C15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9563" y="2487706"/>
              <a:ext cx="824" cy="1498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8427AF31-E912-05A1-320E-4F254DFFB097}"/>
                </a:ext>
              </a:extLst>
            </p:cNvPr>
            <p:cNvCxnSpPr>
              <a:cxnSpLocks/>
            </p:cNvCxnSpPr>
            <p:nvPr/>
          </p:nvCxnSpPr>
          <p:spPr>
            <a:xfrm>
              <a:off x="6071302" y="2647149"/>
              <a:ext cx="0" cy="137143"/>
            </a:xfrm>
            <a:prstGeom prst="straightConnector1">
              <a:avLst/>
            </a:prstGeom>
            <a:ln>
              <a:solidFill>
                <a:schemeClr val="bg1">
                  <a:alpha val="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椭圆 89">
            <a:extLst>
              <a:ext uri="{FF2B5EF4-FFF2-40B4-BE49-F238E27FC236}">
                <a16:creationId xmlns:a16="http://schemas.microsoft.com/office/drawing/2014/main" id="{0C331607-2A6B-1003-A343-ED684C8231C0}"/>
              </a:ext>
            </a:extLst>
          </p:cNvPr>
          <p:cNvSpPr/>
          <p:nvPr/>
        </p:nvSpPr>
        <p:spPr>
          <a:xfrm>
            <a:off x="4867385" y="2729180"/>
            <a:ext cx="45719" cy="45719"/>
          </a:xfrm>
          <a:prstGeom prst="ellipse">
            <a:avLst/>
          </a:prstGeom>
          <a:solidFill>
            <a:srgbClr val="3C3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9135BCD7-67FF-4F40-9977-13F95DABA228}"/>
              </a:ext>
            </a:extLst>
          </p:cNvPr>
          <p:cNvCxnSpPr>
            <a:stCxn id="41" idx="3"/>
            <a:endCxn id="5" idx="0"/>
          </p:cNvCxnSpPr>
          <p:nvPr/>
        </p:nvCxnSpPr>
        <p:spPr>
          <a:xfrm flipH="1">
            <a:off x="4888406" y="3211844"/>
            <a:ext cx="449558" cy="838875"/>
          </a:xfrm>
          <a:prstGeom prst="bentConnector4">
            <a:avLst>
              <a:gd name="adj1" fmla="val -69652"/>
              <a:gd name="adj2" fmla="val 7679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1169F1B-2887-1886-1834-1B622F8EB94A}"/>
              </a:ext>
            </a:extLst>
          </p:cNvPr>
          <p:cNvSpPr txBox="1"/>
          <p:nvPr/>
        </p:nvSpPr>
        <p:spPr>
          <a:xfrm>
            <a:off x="5650017" y="3383466"/>
            <a:ext cx="7441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分钟后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收到消息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774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0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10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0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16" dur="1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17" dur="2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5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 animBg="1"/>
      <p:bldP spid="18" grpId="0" animBg="1"/>
      <p:bldP spid="21" grpId="0" animBg="1"/>
      <p:bldP spid="32" grpId="0"/>
      <p:bldP spid="33" grpId="0"/>
      <p:bldP spid="35" grpId="0"/>
      <p:bldP spid="36" grpId="0"/>
      <p:bldP spid="37" grpId="0"/>
      <p:bldP spid="38" grpId="0"/>
      <p:bldP spid="39" grpId="0"/>
      <p:bldP spid="39" grpId="1"/>
      <p:bldP spid="40" grpId="0"/>
      <p:bldP spid="41" grpId="0" animBg="1"/>
      <p:bldP spid="44" grpId="0"/>
      <p:bldP spid="45" grpId="0" animBg="1"/>
      <p:bldP spid="90" grpId="0" animBg="1"/>
      <p:bldP spid="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死信交换机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延迟消息插件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900348BA-492C-BD8B-6D44-1270F21D40A6}"/>
              </a:ext>
            </a:extLst>
          </p:cNvPr>
          <p:cNvSpPr txBox="1">
            <a:spLocks/>
          </p:cNvSpPr>
          <p:nvPr/>
        </p:nvSpPr>
        <p:spPr>
          <a:xfrm>
            <a:off x="4834162" y="345428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取消超时订单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1906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发送者的可靠性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66711"/>
          </a:xfrm>
        </p:spPr>
        <p:txBody>
          <a:bodyPr/>
          <a:lstStyle/>
          <a:p>
            <a:r>
              <a:rPr lang="zh-CN" altLang="en-US"/>
              <a:t>当一个队列中的消息满足下列情况之一时，就会成为</a:t>
            </a:r>
            <a:r>
              <a:rPr lang="zh-CN" altLang="en-US">
                <a:solidFill>
                  <a:srgbClr val="AD2B26"/>
                </a:solidFill>
              </a:rPr>
              <a:t>死信（</a:t>
            </a:r>
            <a:r>
              <a:rPr lang="en-US" altLang="zh-CN">
                <a:solidFill>
                  <a:srgbClr val="AD2B26"/>
                </a:solidFill>
              </a:rPr>
              <a:t>dead letter</a:t>
            </a:r>
            <a:r>
              <a:rPr lang="zh-CN" altLang="en-US">
                <a:solidFill>
                  <a:srgbClr val="AD2B26"/>
                </a:solidFill>
              </a:rPr>
              <a:t>）：</a:t>
            </a:r>
            <a:endParaRPr lang="en-US" altLang="zh-CN">
              <a:solidFill>
                <a:srgbClr val="AD2B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消费者使用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basic.reject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或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basic.nack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声明消费失败，并且消息的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requeue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参数设置为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消息是一个过期消息（达到了队列或消息本身设置的过期时间），超时无人消费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要投递的队列消息堆积满了，最早的消息可能成为死信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如果队列通过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dead-letter-exchange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属性指定了一个交换机，那么该队列中的死信就会投递到这个交换机中。这个交换机称为</a:t>
            </a:r>
            <a:r>
              <a:rPr lang="zh-CN" altLang="en-US">
                <a:solidFill>
                  <a:srgbClr val="AD2B26"/>
                </a:solidFill>
              </a:rPr>
              <a:t>死信交换机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Dead Letter 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，简称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DLX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）。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2AF48D-D283-A4E1-88D8-0113FFE95242}"/>
              </a:ext>
            </a:extLst>
          </p:cNvPr>
          <p:cNvSpPr/>
          <p:nvPr/>
        </p:nvSpPr>
        <p:spPr>
          <a:xfrm>
            <a:off x="1076372" y="4486084"/>
            <a:ext cx="1085960" cy="5063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FC7B255F-C5A2-073B-0137-35694B384B73}"/>
              </a:ext>
            </a:extLst>
          </p:cNvPr>
          <p:cNvSpPr/>
          <p:nvPr/>
        </p:nvSpPr>
        <p:spPr>
          <a:xfrm rot="16200000">
            <a:off x="6010200" y="3924402"/>
            <a:ext cx="506366" cy="162973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normal.queue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915815-221D-9606-27AB-CE400486ABD6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2162332" y="4739267"/>
            <a:ext cx="861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943BBC54-1191-0550-8EB3-7600A64A5B84}"/>
              </a:ext>
            </a:extLst>
          </p:cNvPr>
          <p:cNvSpPr/>
          <p:nvPr/>
        </p:nvSpPr>
        <p:spPr>
          <a:xfrm>
            <a:off x="3023686" y="4523345"/>
            <a:ext cx="1467691" cy="431844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normal.direct</a:t>
            </a:r>
            <a:endParaRPr lang="zh-CN" altLang="en-US" sz="12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12695E-BC0C-A436-7EEE-31B6487515D2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>
            <a:off x="4491377" y="4739267"/>
            <a:ext cx="957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02272420-A4D7-6291-1354-639FDE45983A}"/>
              </a:ext>
            </a:extLst>
          </p:cNvPr>
          <p:cNvSpPr/>
          <p:nvPr/>
        </p:nvSpPr>
        <p:spPr>
          <a:xfrm>
            <a:off x="5529537" y="5852752"/>
            <a:ext cx="1467691" cy="45842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dlx.direct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29182571-CF72-B51C-CF17-7253B2B7A3BD}"/>
              </a:ext>
            </a:extLst>
          </p:cNvPr>
          <p:cNvSpPr/>
          <p:nvPr/>
        </p:nvSpPr>
        <p:spPr>
          <a:xfrm rot="16200000">
            <a:off x="8292815" y="5267098"/>
            <a:ext cx="506252" cy="162973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dlx.queue</a:t>
            </a:r>
            <a:endParaRPr lang="zh-CN" altLang="en-US" sz="1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3551C7-E3EC-6A52-D8A5-B142DD34E1BF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6997228" y="6081965"/>
            <a:ext cx="733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4505CB-D5A6-A7A2-1F0A-CD0C01B63963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flipH="1">
            <a:off x="6263383" y="4992451"/>
            <a:ext cx="1" cy="86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3BCEA6D-BBFE-73C7-5479-A9AF8475D0BA}"/>
              </a:ext>
            </a:extLst>
          </p:cNvPr>
          <p:cNvSpPr txBox="1"/>
          <p:nvPr/>
        </p:nvSpPr>
        <p:spPr>
          <a:xfrm>
            <a:off x="5083227" y="4116513"/>
            <a:ext cx="2988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dead-letter-exchange = dlx.direct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6F62E7A-1CC0-8731-97EA-370BE71432F1}"/>
              </a:ext>
            </a:extLst>
          </p:cNvPr>
          <p:cNvSpPr/>
          <p:nvPr/>
        </p:nvSpPr>
        <p:spPr>
          <a:xfrm>
            <a:off x="10094654" y="5833696"/>
            <a:ext cx="1191711" cy="5062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FB18F01-F144-FBF0-B3B3-BDB51359A834}"/>
              </a:ext>
            </a:extLst>
          </p:cNvPr>
          <p:cNvCxnSpPr>
            <a:cxnSpLocks/>
            <a:stCxn id="15" idx="3"/>
            <a:endCxn id="63" idx="1"/>
          </p:cNvCxnSpPr>
          <p:nvPr/>
        </p:nvCxnSpPr>
        <p:spPr>
          <a:xfrm>
            <a:off x="9360808" y="6081965"/>
            <a:ext cx="733846" cy="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62A667C-2C91-6EED-3140-6F036296E50D}"/>
              </a:ext>
            </a:extLst>
          </p:cNvPr>
          <p:cNvSpPr txBox="1"/>
          <p:nvPr/>
        </p:nvSpPr>
        <p:spPr>
          <a:xfrm>
            <a:off x="424725" y="4992451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TTL=30s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66A3A92-FB53-D9E7-D3CE-66583BE4857A}"/>
              </a:ext>
            </a:extLst>
          </p:cNvPr>
          <p:cNvGrpSpPr/>
          <p:nvPr/>
        </p:nvGrpSpPr>
        <p:grpSpPr>
          <a:xfrm>
            <a:off x="7255273" y="4546938"/>
            <a:ext cx="438539" cy="439924"/>
            <a:chOff x="8922269" y="3917410"/>
            <a:chExt cx="438539" cy="439924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BA6077E-80E7-1AC7-08B8-7BDD6255AAA7}"/>
                </a:ext>
              </a:extLst>
            </p:cNvPr>
            <p:cNvSpPr/>
            <p:nvPr/>
          </p:nvSpPr>
          <p:spPr>
            <a:xfrm>
              <a:off x="8922269" y="3917410"/>
              <a:ext cx="438539" cy="438539"/>
            </a:xfrm>
            <a:prstGeom prst="ellipse">
              <a:avLst/>
            </a:prstGeom>
            <a:noFill/>
            <a:ln w="12700">
              <a:solidFill>
                <a:srgbClr val="3C3D3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dk1"/>
                </a:solidFill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C8D8257-FAE5-D907-4D36-0564A95B2838}"/>
                </a:ext>
              </a:extLst>
            </p:cNvPr>
            <p:cNvCxnSpPr>
              <a:cxnSpLocks/>
            </p:cNvCxnSpPr>
            <p:nvPr/>
          </p:nvCxnSpPr>
          <p:spPr>
            <a:xfrm>
              <a:off x="9142362" y="3919331"/>
              <a:ext cx="0" cy="19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3514F34-E463-153B-0E6C-5BFC09870176}"/>
                </a:ext>
              </a:extLst>
            </p:cNvPr>
            <p:cNvCxnSpPr>
              <a:cxnSpLocks/>
            </p:cNvCxnSpPr>
            <p:nvPr/>
          </p:nvCxnSpPr>
          <p:spPr>
            <a:xfrm>
              <a:off x="9145381" y="4338124"/>
              <a:ext cx="0" cy="19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31F622E-6CC1-A880-B431-5B5721A762C1}"/>
                </a:ext>
              </a:extLst>
            </p:cNvPr>
            <p:cNvCxnSpPr>
              <a:cxnSpLocks/>
            </p:cNvCxnSpPr>
            <p:nvPr/>
          </p:nvCxnSpPr>
          <p:spPr>
            <a:xfrm>
              <a:off x="9343519" y="4136679"/>
              <a:ext cx="1728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01B76AC-024A-F5B1-BD10-259ACB250D50}"/>
                </a:ext>
              </a:extLst>
            </p:cNvPr>
            <p:cNvCxnSpPr>
              <a:cxnSpLocks/>
            </p:cNvCxnSpPr>
            <p:nvPr/>
          </p:nvCxnSpPr>
          <p:spPr>
            <a:xfrm>
              <a:off x="8922269" y="4136679"/>
              <a:ext cx="1728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8BC3790-625C-B195-61EE-315B41CEE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715" y="4071365"/>
              <a:ext cx="74645" cy="6531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BAA8B5CE-1E40-F59C-355C-CD0D512FE6EE}"/>
                </a:ext>
              </a:extLst>
            </p:cNvPr>
            <p:cNvCxnSpPr>
              <a:cxnSpLocks/>
            </p:cNvCxnSpPr>
            <p:nvPr/>
          </p:nvCxnSpPr>
          <p:spPr>
            <a:xfrm>
              <a:off x="9134673" y="4136679"/>
              <a:ext cx="161374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EA922B8-6742-7F55-6D3B-EEA1A094474A}"/>
                </a:ext>
              </a:extLst>
            </p:cNvPr>
            <p:cNvSpPr/>
            <p:nvPr/>
          </p:nvSpPr>
          <p:spPr>
            <a:xfrm>
              <a:off x="9122256" y="4116513"/>
              <a:ext cx="45719" cy="45719"/>
            </a:xfrm>
            <a:prstGeom prst="ellipse">
              <a:avLst/>
            </a:prstGeom>
            <a:solidFill>
              <a:srgbClr val="3C3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E9EB4F2-C296-9AFB-5640-10B13FAE150A}"/>
              </a:ext>
            </a:extLst>
          </p:cNvPr>
          <p:cNvGrpSpPr/>
          <p:nvPr/>
        </p:nvGrpSpPr>
        <p:grpSpPr>
          <a:xfrm>
            <a:off x="7477103" y="4566728"/>
            <a:ext cx="0" cy="396395"/>
            <a:chOff x="8497448" y="3740284"/>
            <a:chExt cx="0" cy="396395"/>
          </a:xfrm>
        </p:grpSpPr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5790014A-9F73-4308-9C5B-320BAA2A1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448" y="3740284"/>
              <a:ext cx="0" cy="18098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704EFB2-D709-BD6E-E2F2-1881C79AA228}"/>
                </a:ext>
              </a:extLst>
            </p:cNvPr>
            <p:cNvCxnSpPr>
              <a:cxnSpLocks/>
            </p:cNvCxnSpPr>
            <p:nvPr/>
          </p:nvCxnSpPr>
          <p:spPr>
            <a:xfrm>
              <a:off x="8497448" y="3948027"/>
              <a:ext cx="0" cy="188652"/>
            </a:xfrm>
            <a:prstGeom prst="straightConnector1">
              <a:avLst/>
            </a:prstGeom>
            <a:ln>
              <a:solidFill>
                <a:schemeClr val="bg1">
                  <a:alpha val="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PA-椭圆 12">
            <a:extLst>
              <a:ext uri="{FF2B5EF4-FFF2-40B4-BE49-F238E27FC236}">
                <a16:creationId xmlns:a16="http://schemas.microsoft.com/office/drawing/2014/main" id="{B417839F-C12C-6177-2C80-20A5D92DBF3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94641" y="4651047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标题 113">
            <a:extLst>
              <a:ext uri="{FF2B5EF4-FFF2-40B4-BE49-F238E27FC236}">
                <a16:creationId xmlns:a16="http://schemas.microsoft.com/office/drawing/2014/main" id="{44927E29-86FB-ABA0-B063-B96F553C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死信交换机</a:t>
            </a:r>
          </a:p>
        </p:txBody>
      </p:sp>
    </p:spTree>
    <p:extLst>
      <p:ext uri="{BB962C8B-B14F-4D97-AF65-F5344CB8AC3E}">
        <p14:creationId xmlns:p14="http://schemas.microsoft.com/office/powerpoint/2010/main" val="266834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50105 -0.0020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3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104 -0.00208 L 0.4496 0.1882 L 0.88112 0.18519 " pathEditMode="relative" rAng="0" ptsTypes="AAA">
                                      <p:cBhvr from="" to="">
                                        <p:cTn id="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4" grpId="0" animBg="1"/>
      <p:bldP spid="15" grpId="0" animBg="1"/>
      <p:bldP spid="19" grpId="0"/>
      <p:bldP spid="63" grpId="0" animBg="1"/>
      <p:bldP spid="71" grpId="0"/>
      <p:bldP spid="13" grpId="0" animBg="1"/>
      <p:bldP spid="13" grpId="1" animBg="1"/>
      <p:bldP spid="13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死信交换机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延迟消息插件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0A0582-BED0-4043-BE4B-282867DA942A}"/>
              </a:ext>
            </a:extLst>
          </p:cNvPr>
          <p:cNvSpPr txBox="1">
            <a:spLocks/>
          </p:cNvSpPr>
          <p:nvPr/>
        </p:nvSpPr>
        <p:spPr>
          <a:xfrm>
            <a:off x="4834162" y="345428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取消超时订单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96919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延迟消息插件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这个插件可以将普通交换机改造为支持延迟消息功能的交换机，当消息投递到交换机后可以暂存一定时间，到期后再投递到队列。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8ACC95-1AD6-59FF-8908-0E91089F185F}"/>
              </a:ext>
            </a:extLst>
          </p:cNvPr>
          <p:cNvSpPr/>
          <p:nvPr/>
        </p:nvSpPr>
        <p:spPr>
          <a:xfrm>
            <a:off x="2065418" y="3379930"/>
            <a:ext cx="1085960" cy="5063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AE301481-F986-8F54-3CD5-784719863E60}"/>
              </a:ext>
            </a:extLst>
          </p:cNvPr>
          <p:cNvSpPr/>
          <p:nvPr/>
        </p:nvSpPr>
        <p:spPr>
          <a:xfrm rot="16200000">
            <a:off x="6999246" y="2818248"/>
            <a:ext cx="506366" cy="162973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delay.queue</a:t>
            </a:r>
            <a:endParaRPr lang="zh-CN" altLang="en-US" sz="120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7B69FE0-392D-8FE7-E1C6-69947866F2B2}"/>
              </a:ext>
            </a:extLst>
          </p:cNvPr>
          <p:cNvCxnSpPr>
            <a:cxnSpLocks/>
            <a:stCxn id="2" idx="3"/>
            <a:endCxn id="23" idx="2"/>
          </p:cNvCxnSpPr>
          <p:nvPr/>
        </p:nvCxnSpPr>
        <p:spPr>
          <a:xfrm flipV="1">
            <a:off x="3151378" y="3633113"/>
            <a:ext cx="861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磁盘 22">
            <a:extLst>
              <a:ext uri="{FF2B5EF4-FFF2-40B4-BE49-F238E27FC236}">
                <a16:creationId xmlns:a16="http://schemas.microsoft.com/office/drawing/2014/main" id="{AE3E3F5A-9ED0-D65D-9578-52ED496B14D9}"/>
              </a:ext>
            </a:extLst>
          </p:cNvPr>
          <p:cNvSpPr/>
          <p:nvPr/>
        </p:nvSpPr>
        <p:spPr>
          <a:xfrm>
            <a:off x="4012732" y="3417191"/>
            <a:ext cx="1467691" cy="431844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delay.direct</a:t>
            </a:r>
            <a:endParaRPr lang="zh-CN" altLang="en-US" sz="12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6EBFCD-F8A3-89F4-8400-1C9272F205E1}"/>
              </a:ext>
            </a:extLst>
          </p:cNvPr>
          <p:cNvCxnSpPr>
            <a:cxnSpLocks/>
            <a:stCxn id="23" idx="4"/>
            <a:endCxn id="21" idx="1"/>
          </p:cNvCxnSpPr>
          <p:nvPr/>
        </p:nvCxnSpPr>
        <p:spPr>
          <a:xfrm>
            <a:off x="5480423" y="3633113"/>
            <a:ext cx="957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7945EFE-8432-8D5D-912D-3F40D9CA77FF}"/>
              </a:ext>
            </a:extLst>
          </p:cNvPr>
          <p:cNvSpPr/>
          <p:nvPr/>
        </p:nvSpPr>
        <p:spPr>
          <a:xfrm>
            <a:off x="9074409" y="3380044"/>
            <a:ext cx="1191711" cy="5062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E1360-A277-6A1C-9855-A68AFD6FB5B9}"/>
              </a:ext>
            </a:extLst>
          </p:cNvPr>
          <p:cNvSpPr txBox="1"/>
          <p:nvPr/>
        </p:nvSpPr>
        <p:spPr>
          <a:xfrm>
            <a:off x="1413771" y="3886297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TTL=30s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604CAA3-7BD8-19F5-73B1-7B1DA4ABE756}"/>
              </a:ext>
            </a:extLst>
          </p:cNvPr>
          <p:cNvGrpSpPr/>
          <p:nvPr/>
        </p:nvGrpSpPr>
        <p:grpSpPr>
          <a:xfrm>
            <a:off x="4530735" y="2862286"/>
            <a:ext cx="438539" cy="439924"/>
            <a:chOff x="8922269" y="3917410"/>
            <a:chExt cx="438539" cy="439924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5C98D0F-4551-ED20-7824-4411CADDB81D}"/>
                </a:ext>
              </a:extLst>
            </p:cNvPr>
            <p:cNvSpPr/>
            <p:nvPr/>
          </p:nvSpPr>
          <p:spPr>
            <a:xfrm>
              <a:off x="8922269" y="3917410"/>
              <a:ext cx="438539" cy="438539"/>
            </a:xfrm>
            <a:prstGeom prst="ellipse">
              <a:avLst/>
            </a:prstGeom>
            <a:noFill/>
            <a:ln w="12700">
              <a:solidFill>
                <a:srgbClr val="3C3D3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ABE4D5E-9B05-CC43-8257-530515C31983}"/>
                </a:ext>
              </a:extLst>
            </p:cNvPr>
            <p:cNvCxnSpPr>
              <a:cxnSpLocks/>
            </p:cNvCxnSpPr>
            <p:nvPr/>
          </p:nvCxnSpPr>
          <p:spPr>
            <a:xfrm>
              <a:off x="9142362" y="3919331"/>
              <a:ext cx="0" cy="19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F9CC66F-3B35-4BDF-EAAA-154427B7B381}"/>
                </a:ext>
              </a:extLst>
            </p:cNvPr>
            <p:cNvCxnSpPr>
              <a:cxnSpLocks/>
            </p:cNvCxnSpPr>
            <p:nvPr/>
          </p:nvCxnSpPr>
          <p:spPr>
            <a:xfrm>
              <a:off x="9145381" y="4338124"/>
              <a:ext cx="0" cy="19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41B57C-F142-4188-1C36-F3DE906FF1AE}"/>
                </a:ext>
              </a:extLst>
            </p:cNvPr>
            <p:cNvCxnSpPr>
              <a:cxnSpLocks/>
            </p:cNvCxnSpPr>
            <p:nvPr/>
          </p:nvCxnSpPr>
          <p:spPr>
            <a:xfrm>
              <a:off x="9343519" y="4136679"/>
              <a:ext cx="1728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4D60DF6-5E30-2A02-990D-14A88D4C46AE}"/>
                </a:ext>
              </a:extLst>
            </p:cNvPr>
            <p:cNvCxnSpPr>
              <a:cxnSpLocks/>
            </p:cNvCxnSpPr>
            <p:nvPr/>
          </p:nvCxnSpPr>
          <p:spPr>
            <a:xfrm>
              <a:off x="8922269" y="4136679"/>
              <a:ext cx="1728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C50DE4B-3889-4A42-C0D7-47C3545CB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715" y="4071365"/>
              <a:ext cx="74645" cy="6531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943A1D7-4B13-E37D-530D-DD4BCA6BFD1C}"/>
                </a:ext>
              </a:extLst>
            </p:cNvPr>
            <p:cNvCxnSpPr>
              <a:cxnSpLocks/>
            </p:cNvCxnSpPr>
            <p:nvPr/>
          </p:nvCxnSpPr>
          <p:spPr>
            <a:xfrm>
              <a:off x="9134673" y="4136679"/>
              <a:ext cx="161374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45EEFFC-A086-99D9-0787-3F3CD78CA42D}"/>
                </a:ext>
              </a:extLst>
            </p:cNvPr>
            <p:cNvSpPr/>
            <p:nvPr/>
          </p:nvSpPr>
          <p:spPr>
            <a:xfrm>
              <a:off x="9122256" y="4116513"/>
              <a:ext cx="45719" cy="45719"/>
            </a:xfrm>
            <a:prstGeom prst="ellipse">
              <a:avLst/>
            </a:prstGeom>
            <a:solidFill>
              <a:srgbClr val="3C3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FA26A2B-50CB-E7E0-64A1-9391839F395F}"/>
              </a:ext>
            </a:extLst>
          </p:cNvPr>
          <p:cNvGrpSpPr/>
          <p:nvPr/>
        </p:nvGrpSpPr>
        <p:grpSpPr>
          <a:xfrm>
            <a:off x="4752565" y="2882076"/>
            <a:ext cx="0" cy="396395"/>
            <a:chOff x="8497448" y="3740284"/>
            <a:chExt cx="0" cy="396395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B1EDCEE-49BD-2BD4-AAE9-2440BD21A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448" y="3740284"/>
              <a:ext cx="0" cy="18098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692FE2C-5568-A744-FC05-FB1E1611BF1E}"/>
                </a:ext>
              </a:extLst>
            </p:cNvPr>
            <p:cNvCxnSpPr>
              <a:cxnSpLocks/>
            </p:cNvCxnSpPr>
            <p:nvPr/>
          </p:nvCxnSpPr>
          <p:spPr>
            <a:xfrm>
              <a:off x="8497448" y="3948027"/>
              <a:ext cx="0" cy="188652"/>
            </a:xfrm>
            <a:prstGeom prst="straightConnector1">
              <a:avLst/>
            </a:prstGeom>
            <a:ln>
              <a:solidFill>
                <a:schemeClr val="bg1">
                  <a:alpha val="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PA-椭圆 12">
            <a:extLst>
              <a:ext uri="{FF2B5EF4-FFF2-40B4-BE49-F238E27FC236}">
                <a16:creationId xmlns:a16="http://schemas.microsoft.com/office/drawing/2014/main" id="{A65F4358-2B9B-85D1-4964-F07FA033980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83687" y="3544893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BF13165-A715-2290-543B-9510A8176DDA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8067295" y="3633113"/>
            <a:ext cx="1007114" cy="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8183E11-CA1F-C28B-091D-29F277C340EC}"/>
              </a:ext>
            </a:extLst>
          </p:cNvPr>
          <p:cNvSpPr txBox="1"/>
          <p:nvPr/>
        </p:nvSpPr>
        <p:spPr>
          <a:xfrm>
            <a:off x="4064204" y="3930754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delay = true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182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4323 -0.00092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8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23 -0.00093 L 0.71068 -4.44444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3" grpId="0" animBg="1"/>
      <p:bldP spid="30" grpId="0" animBg="1"/>
      <p:bldP spid="32" grpId="0"/>
      <p:bldP spid="45" grpId="0" animBg="1"/>
      <p:bldP spid="45" grpId="1" animBg="1"/>
      <p:bldP spid="45" grpId="2" animBg="1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延迟消息插件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这个插件可以将普通交换机改造为支持延迟消息功能的交换机，当消息投递到交换机后可以暂存一定时间，到期后再投递到队列。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F514B4-34EB-4F5C-439C-18BF01DF197A}"/>
              </a:ext>
            </a:extLst>
          </p:cNvPr>
          <p:cNvGrpSpPr/>
          <p:nvPr/>
        </p:nvGrpSpPr>
        <p:grpSpPr>
          <a:xfrm>
            <a:off x="880226" y="2629396"/>
            <a:ext cx="8135350" cy="2321905"/>
            <a:chOff x="1351995" y="3006665"/>
            <a:chExt cx="8135350" cy="2321905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88D164D-C03F-9E76-3B12-74A2AD4C0F4F}"/>
                </a:ext>
              </a:extLst>
            </p:cNvPr>
            <p:cNvSpPr/>
            <p:nvPr/>
          </p:nvSpPr>
          <p:spPr>
            <a:xfrm>
              <a:off x="1351995" y="3006665"/>
              <a:ext cx="8135350" cy="232190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DD6B9F8-CD6A-17BE-4C61-0CE9F3FC41CF}"/>
                </a:ext>
              </a:extLst>
            </p:cNvPr>
            <p:cNvSpPr txBox="1"/>
            <p:nvPr/>
          </p:nvSpPr>
          <p:spPr>
            <a:xfrm>
              <a:off x="1351995" y="3372184"/>
              <a:ext cx="8135348" cy="184877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@RabbitListener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(bindings =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@QueueBinding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value =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@Queue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(name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"delay.queue"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durable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"true"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exchange =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@Exchange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(name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"delay.direct"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delayed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"true"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key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"delay"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listenDelayMessage(String msg){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log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.info(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接收到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delay.queue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的延迟消息：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{}"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msg);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79EC43D-71DD-375D-4E45-567F7056AADE}"/>
                </a:ext>
              </a:extLst>
            </p:cNvPr>
            <p:cNvSpPr/>
            <p:nvPr/>
          </p:nvSpPr>
          <p:spPr>
            <a:xfrm>
              <a:off x="1351995" y="3028401"/>
              <a:ext cx="813534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8ADAAEA-8C52-5E04-4599-A4A217F7408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E7ACD19-CB4F-01A0-C0D6-95A0F8DD362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02B57920-8A75-085E-F9D7-19E4FB3D72E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DF45BF5-F45B-2D15-2803-C80AF61BE56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7363A5-76C7-D43C-FFD8-5C59D91E8C16}"/>
              </a:ext>
            </a:extLst>
          </p:cNvPr>
          <p:cNvGrpSpPr/>
          <p:nvPr/>
        </p:nvGrpSpPr>
        <p:grpSpPr>
          <a:xfrm>
            <a:off x="5707870" y="4072842"/>
            <a:ext cx="5193012" cy="2321905"/>
            <a:chOff x="1351995" y="3006665"/>
            <a:chExt cx="5193012" cy="23219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87D427C-35FE-4850-A2B7-D735058296D7}"/>
                </a:ext>
              </a:extLst>
            </p:cNvPr>
            <p:cNvSpPr/>
            <p:nvPr/>
          </p:nvSpPr>
          <p:spPr>
            <a:xfrm>
              <a:off x="1351995" y="3006665"/>
              <a:ext cx="5193012" cy="232190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E33F395-0D5B-A81E-6A98-A71BE8050AD0}"/>
                </a:ext>
              </a:extLst>
            </p:cNvPr>
            <p:cNvSpPr txBox="1"/>
            <p:nvPr/>
          </p:nvSpPr>
          <p:spPr>
            <a:xfrm>
              <a:off x="1351995" y="3372184"/>
              <a:ext cx="5121093" cy="184877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DirectExchange delayExchange(){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ExchangeBuilder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directExchange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"delay.direct"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.delayed()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设置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delay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的属性为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true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.durable(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持久化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.build();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5D3D105-D78F-F489-9748-B379C202E83C}"/>
                </a:ext>
              </a:extLst>
            </p:cNvPr>
            <p:cNvSpPr/>
            <p:nvPr/>
          </p:nvSpPr>
          <p:spPr>
            <a:xfrm>
              <a:off x="1351995" y="3028401"/>
              <a:ext cx="519301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5D9B970-32A9-8F0D-3C72-377133FA14D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E24C425-875E-4D0C-B735-9C477A19B05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680170D-B77C-8F5C-47A1-C86A27843E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3BB86F2-4A52-330B-6F9E-38CC2960796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67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延迟消息插件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发送消息时需要通过消息头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x-delay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来设置过期时间：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F514B4-34EB-4F5C-439C-18BF01DF197A}"/>
              </a:ext>
            </a:extLst>
          </p:cNvPr>
          <p:cNvGrpSpPr/>
          <p:nvPr/>
        </p:nvGrpSpPr>
        <p:grpSpPr>
          <a:xfrm>
            <a:off x="896160" y="2254677"/>
            <a:ext cx="9388271" cy="3726174"/>
            <a:chOff x="1351994" y="3006665"/>
            <a:chExt cx="9388271" cy="372617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88D164D-C03F-9E76-3B12-74A2AD4C0F4F}"/>
                </a:ext>
              </a:extLst>
            </p:cNvPr>
            <p:cNvSpPr/>
            <p:nvPr/>
          </p:nvSpPr>
          <p:spPr>
            <a:xfrm>
              <a:off x="1351994" y="3006665"/>
              <a:ext cx="9388271" cy="372617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DD6B9F8-CD6A-17BE-4C61-0CE9F3FC41CF}"/>
                </a:ext>
              </a:extLst>
            </p:cNvPr>
            <p:cNvSpPr txBox="1"/>
            <p:nvPr/>
          </p:nvSpPr>
          <p:spPr>
            <a:xfrm>
              <a:off x="1351994" y="3372184"/>
              <a:ext cx="9388269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testPublisherDelayMessage()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创建消息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message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"hello, delayed message"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发送消息，利用消息后置处理器添加消息头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rabbitTemplate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.convertAndSend(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"delay.direct"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"delay"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message,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MessagePostProcessor()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Message postProcessMessage(Message message)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throws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AmqpException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添加延迟消息属性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message.getMessageProperties().setDelay(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5000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message;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79EC43D-71DD-375D-4E45-567F7056AADE}"/>
                </a:ext>
              </a:extLst>
            </p:cNvPr>
            <p:cNvSpPr/>
            <p:nvPr/>
          </p:nvSpPr>
          <p:spPr>
            <a:xfrm>
              <a:off x="1351994" y="3028401"/>
              <a:ext cx="938826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8ADAAEA-8C52-5E04-4599-A4A217F7408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E7ACD19-CB4F-01A0-C0D6-95A0F8DD362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02B57920-8A75-085E-F9D7-19E4FB3D72E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DF45BF5-F45B-2D15-2803-C80AF61BE56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229529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死信交换机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延迟消息插件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0A0582-BED0-4043-BE4B-282867DA942A}"/>
              </a:ext>
            </a:extLst>
          </p:cNvPr>
          <p:cNvSpPr txBox="1">
            <a:spLocks/>
          </p:cNvSpPr>
          <p:nvPr/>
        </p:nvSpPr>
        <p:spPr>
          <a:xfrm>
            <a:off x="4834162" y="345428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取消超时订单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0105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取消超时订单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6881"/>
            <a:ext cx="10698800" cy="473696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用户下单完成后，发送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分钟延迟消息，在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分钟后接收消息，检查支付状态：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已支付：更新订单状态为已支付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未支付：更新订单状态为关闭订单，恢复商品库存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4903081-B31A-1281-CFAD-3367AA609252}"/>
              </a:ext>
            </a:extLst>
          </p:cNvPr>
          <p:cNvSpPr/>
          <p:nvPr/>
        </p:nvSpPr>
        <p:spPr>
          <a:xfrm>
            <a:off x="4427589" y="4896481"/>
            <a:ext cx="1147665" cy="695131"/>
          </a:xfrm>
          <a:prstGeom prst="roundRect">
            <a:avLst/>
          </a:prstGeom>
          <a:ln w="12700">
            <a:solidFill>
              <a:srgbClr val="3C3D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交易服务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277112-2BF6-4186-F243-9F75D02D49AB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>
            <a:off x="2612438" y="5244047"/>
            <a:ext cx="181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C44ADD28-FB31-3238-A955-7B69AD06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85" y="5000186"/>
            <a:ext cx="609653" cy="48772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88B55F5-CB46-3225-CF6E-BCC3F1CE214C}"/>
              </a:ext>
            </a:extLst>
          </p:cNvPr>
          <p:cNvSpPr txBox="1"/>
          <p:nvPr/>
        </p:nvSpPr>
        <p:spPr>
          <a:xfrm>
            <a:off x="2953222" y="499013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下单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database_51319">
            <a:extLst>
              <a:ext uri="{FF2B5EF4-FFF2-40B4-BE49-F238E27FC236}">
                <a16:creationId xmlns:a16="http://schemas.microsoft.com/office/drawing/2014/main" id="{59116752-CEC9-D58E-E6CA-1672C92E9905}"/>
              </a:ext>
            </a:extLst>
          </p:cNvPr>
          <p:cNvSpPr/>
          <p:nvPr/>
        </p:nvSpPr>
        <p:spPr>
          <a:xfrm>
            <a:off x="4660854" y="6163662"/>
            <a:ext cx="681133" cy="489602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C56B618-8560-DF5A-4571-FFF43AD93466}"/>
              </a:ext>
            </a:extLst>
          </p:cNvPr>
          <p:cNvCxnSpPr>
            <a:cxnSpLocks/>
            <a:stCxn id="2" idx="2"/>
            <a:endCxn id="24" idx="13"/>
          </p:cNvCxnSpPr>
          <p:nvPr/>
        </p:nvCxnSpPr>
        <p:spPr>
          <a:xfrm>
            <a:off x="5001422" y="5591612"/>
            <a:ext cx="50" cy="57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78C6C75-E57F-B481-9A3C-9CB7CC9E0573}"/>
              </a:ext>
            </a:extLst>
          </p:cNvPr>
          <p:cNvSpPr/>
          <p:nvPr/>
        </p:nvSpPr>
        <p:spPr>
          <a:xfrm>
            <a:off x="8250032" y="4896481"/>
            <a:ext cx="1147665" cy="695131"/>
          </a:xfrm>
          <a:prstGeom prst="roundRect">
            <a:avLst/>
          </a:prstGeom>
          <a:ln w="12700">
            <a:solidFill>
              <a:srgbClr val="3C3D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商品</a:t>
            </a:r>
            <a:r>
              <a:rPr lang="zh-CN" altLang="en-US" sz="1200">
                <a:solidFill>
                  <a:schemeClr val="dk1"/>
                </a:solidFill>
              </a:rPr>
              <a:t>服务</a:t>
            </a:r>
          </a:p>
        </p:txBody>
      </p:sp>
      <p:sp>
        <p:nvSpPr>
          <p:cNvPr id="27" name="database_51319">
            <a:extLst>
              <a:ext uri="{FF2B5EF4-FFF2-40B4-BE49-F238E27FC236}">
                <a16:creationId xmlns:a16="http://schemas.microsoft.com/office/drawing/2014/main" id="{6B1C45AA-7EC1-0616-AD74-0801F1730398}"/>
              </a:ext>
            </a:extLst>
          </p:cNvPr>
          <p:cNvSpPr/>
          <p:nvPr/>
        </p:nvSpPr>
        <p:spPr>
          <a:xfrm>
            <a:off x="8487964" y="6163662"/>
            <a:ext cx="681133" cy="489602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0774129-26F1-4449-D0F9-907D556DD5FD}"/>
              </a:ext>
            </a:extLst>
          </p:cNvPr>
          <p:cNvCxnSpPr>
            <a:cxnSpLocks/>
            <a:stCxn id="26" idx="2"/>
            <a:endCxn id="27" idx="13"/>
          </p:cNvCxnSpPr>
          <p:nvPr/>
        </p:nvCxnSpPr>
        <p:spPr>
          <a:xfrm>
            <a:off x="8823865" y="5591612"/>
            <a:ext cx="4717" cy="57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34F8A2-51BB-E978-3B40-06F0AFD8B591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5575254" y="5244047"/>
            <a:ext cx="2674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B7FD7EF-166A-F65F-5613-89D396D2C792}"/>
              </a:ext>
            </a:extLst>
          </p:cNvPr>
          <p:cNvSpPr txBox="1"/>
          <p:nvPr/>
        </p:nvSpPr>
        <p:spPr>
          <a:xfrm>
            <a:off x="4142920" y="5808579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保存订单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C93BEF-C0C2-B578-7D4A-24EC6EBCFB23}"/>
              </a:ext>
            </a:extLst>
          </p:cNvPr>
          <p:cNvSpPr txBox="1"/>
          <p:nvPr/>
        </p:nvSpPr>
        <p:spPr>
          <a:xfrm>
            <a:off x="7830112" y="5813088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扣减库存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3BA32CA8-9931-F883-73B6-C98291BEEE75}"/>
              </a:ext>
            </a:extLst>
          </p:cNvPr>
          <p:cNvSpPr/>
          <p:nvPr/>
        </p:nvSpPr>
        <p:spPr>
          <a:xfrm rot="16200000">
            <a:off x="4829801" y="3608049"/>
            <a:ext cx="343244" cy="899113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MQ</a:t>
            </a:r>
            <a:endParaRPr lang="zh-CN" altLang="en-US" sz="120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5ED710F-C613-8AC1-FCD7-FB3BB7569F23}"/>
              </a:ext>
            </a:extLst>
          </p:cNvPr>
          <p:cNvCxnSpPr>
            <a:stCxn id="2" idx="0"/>
            <a:endCxn id="32" idx="1"/>
          </p:cNvCxnSpPr>
          <p:nvPr/>
        </p:nvCxnSpPr>
        <p:spPr>
          <a:xfrm rot="16200000" flipV="1">
            <a:off x="4357208" y="4252266"/>
            <a:ext cx="838875" cy="449555"/>
          </a:xfrm>
          <a:prstGeom prst="bentConnector4">
            <a:avLst>
              <a:gd name="adj1" fmla="val 23205"/>
              <a:gd name="adj2" fmla="val 17849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195EB16-4D12-66B4-58AB-6522DF4FA3E8}"/>
              </a:ext>
            </a:extLst>
          </p:cNvPr>
          <p:cNvSpPr txBox="1"/>
          <p:nvPr/>
        </p:nvSpPr>
        <p:spPr>
          <a:xfrm>
            <a:off x="3292294" y="4084618"/>
            <a:ext cx="1010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发送延迟消息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延迟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:15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分钟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AE329E0-6EC3-D5B2-20D9-7273AE5817C5}"/>
              </a:ext>
            </a:extLst>
          </p:cNvPr>
          <p:cNvCxnSpPr>
            <a:cxnSpLocks/>
          </p:cNvCxnSpPr>
          <p:nvPr/>
        </p:nvCxnSpPr>
        <p:spPr>
          <a:xfrm>
            <a:off x="4999684" y="3796553"/>
            <a:ext cx="0" cy="1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5C6C32A-A57C-695F-DA71-F3DC3A9832DD}"/>
              </a:ext>
            </a:extLst>
          </p:cNvPr>
          <p:cNvCxnSpPr>
            <a:stCxn id="32" idx="3"/>
            <a:endCxn id="2" idx="0"/>
          </p:cNvCxnSpPr>
          <p:nvPr/>
        </p:nvCxnSpPr>
        <p:spPr>
          <a:xfrm flipH="1">
            <a:off x="5001422" y="4057606"/>
            <a:ext cx="449558" cy="838875"/>
          </a:xfrm>
          <a:prstGeom prst="bentConnector4">
            <a:avLst>
              <a:gd name="adj1" fmla="val -69652"/>
              <a:gd name="adj2" fmla="val 7679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3D97800-6A18-A8CA-848A-4E3609074485}"/>
              </a:ext>
            </a:extLst>
          </p:cNvPr>
          <p:cNvSpPr txBox="1"/>
          <p:nvPr/>
        </p:nvSpPr>
        <p:spPr>
          <a:xfrm>
            <a:off x="5734335" y="4084618"/>
            <a:ext cx="7441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分钟后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收到消息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E78DEC18-0B57-29F2-0524-3CB0176C9EB8}"/>
              </a:ext>
            </a:extLst>
          </p:cNvPr>
          <p:cNvSpPr/>
          <p:nvPr/>
        </p:nvSpPr>
        <p:spPr>
          <a:xfrm rot="16200000">
            <a:off x="4829802" y="3608047"/>
            <a:ext cx="343244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MQ</a:t>
            </a:r>
            <a:endParaRPr lang="zh-CN" altLang="en-US" sz="12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A96C228-B99E-3A28-1EE6-2EF537ACD5E2}"/>
              </a:ext>
            </a:extLst>
          </p:cNvPr>
          <p:cNvSpPr/>
          <p:nvPr/>
        </p:nvSpPr>
        <p:spPr>
          <a:xfrm>
            <a:off x="4425851" y="2901014"/>
            <a:ext cx="1147665" cy="695131"/>
          </a:xfrm>
          <a:prstGeom prst="roundRect">
            <a:avLst/>
          </a:prstGeom>
          <a:ln w="12700">
            <a:solidFill>
              <a:srgbClr val="3C3D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支付</a:t>
            </a:r>
            <a:r>
              <a:rPr lang="zh-CN" altLang="en-US" sz="1200">
                <a:solidFill>
                  <a:schemeClr val="dk1"/>
                </a:solidFill>
              </a:rPr>
              <a:t>服务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CBAFEE-55F7-A22E-D94B-B1C1D0C7A45D}"/>
              </a:ext>
            </a:extLst>
          </p:cNvPr>
          <p:cNvCxnSpPr>
            <a:cxnSpLocks/>
            <a:stCxn id="3" idx="2"/>
            <a:endCxn id="47" idx="4"/>
          </p:cNvCxnSpPr>
          <p:nvPr/>
        </p:nvCxnSpPr>
        <p:spPr>
          <a:xfrm>
            <a:off x="4999684" y="3596145"/>
            <a:ext cx="1741" cy="2898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C2CE1D-AE93-2485-8BBB-1EFA4F2E7620}"/>
              </a:ext>
            </a:extLst>
          </p:cNvPr>
          <p:cNvSpPr txBox="1"/>
          <p:nvPr/>
        </p:nvSpPr>
        <p:spPr>
          <a:xfrm>
            <a:off x="4810641" y="3572850"/>
            <a:ext cx="4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+mn-lt"/>
                <a:ea typeface="+mn-ea"/>
              </a:rPr>
              <a:t>✘</a:t>
            </a:r>
            <a:endParaRPr lang="zh-CN" altLang="en-US" sz="16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54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4" grpId="1"/>
      <p:bldP spid="46" grpId="0"/>
      <p:bldP spid="47" grpId="0" animBg="1"/>
      <p:bldP spid="3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取消超时订单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6881"/>
            <a:ext cx="10698800" cy="473696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用户下单完成后，发送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分钟延迟消息，在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分钟后接收消息，检查支付状态：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已支付：更新订单状态为已支付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未支付：更新订单状态为关闭订单，恢复商品库存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B34B74-E747-5CAF-2BB1-5EC32C806486}"/>
              </a:ext>
            </a:extLst>
          </p:cNvPr>
          <p:cNvSpPr/>
          <p:nvPr/>
        </p:nvSpPr>
        <p:spPr>
          <a:xfrm>
            <a:off x="1797687" y="3031626"/>
            <a:ext cx="1924535" cy="327828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617A5D-43A4-874E-A54C-B0C2D1DC3810}"/>
              </a:ext>
            </a:extLst>
          </p:cNvPr>
          <p:cNvSpPr/>
          <p:nvPr/>
        </p:nvSpPr>
        <p:spPr>
          <a:xfrm>
            <a:off x="2468196" y="3548814"/>
            <a:ext cx="588962" cy="322603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9DF110-28D3-368D-4AEC-47EB55CAB7B7}"/>
              </a:ext>
            </a:extLst>
          </p:cNvPr>
          <p:cNvSpPr/>
          <p:nvPr/>
        </p:nvSpPr>
        <p:spPr>
          <a:xfrm>
            <a:off x="2268154" y="4207276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创建订单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A343EAD-B752-A7C6-92D5-90D3E575AA3C}"/>
              </a:ext>
            </a:extLst>
          </p:cNvPr>
          <p:cNvSpPr/>
          <p:nvPr/>
        </p:nvSpPr>
        <p:spPr>
          <a:xfrm>
            <a:off x="2417444" y="5835985"/>
            <a:ext cx="682747" cy="3115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31666B-8272-BA27-5E7F-FB66558EC99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62675" y="3871417"/>
            <a:ext cx="2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5262D9-0844-ECA7-843C-FC7D16062BA8}"/>
              </a:ext>
            </a:extLst>
          </p:cNvPr>
          <p:cNvCxnSpPr>
            <a:cxnSpLocks/>
            <a:stCxn id="43" idx="2"/>
            <a:endCxn id="9" idx="0"/>
          </p:cNvCxnSpPr>
          <p:nvPr/>
        </p:nvCxnSpPr>
        <p:spPr>
          <a:xfrm flipH="1">
            <a:off x="2758818" y="5500126"/>
            <a:ext cx="3857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11FE5D-5C70-86D4-C449-D41BC21C31D5}"/>
              </a:ext>
            </a:extLst>
          </p:cNvPr>
          <p:cNvSpPr/>
          <p:nvPr/>
        </p:nvSpPr>
        <p:spPr>
          <a:xfrm>
            <a:off x="4193370" y="4258418"/>
            <a:ext cx="867795" cy="39188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查询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/>
              <a:t>支付状态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B33631F8-7855-F2F1-6E51-8E66B815732D}"/>
              </a:ext>
            </a:extLst>
          </p:cNvPr>
          <p:cNvSpPr/>
          <p:nvPr/>
        </p:nvSpPr>
        <p:spPr>
          <a:xfrm>
            <a:off x="5968321" y="4154141"/>
            <a:ext cx="936175" cy="600439"/>
          </a:xfrm>
          <a:prstGeom prst="diamond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200"/>
              <a:t>是否</a:t>
            </a:r>
            <a:endParaRPr lang="en-US" altLang="zh-CN" sz="1200"/>
          </a:p>
          <a:p>
            <a:pPr algn="ctr"/>
            <a:r>
              <a:rPr lang="zh-CN" altLang="en-US" sz="1200"/>
              <a:t>已支付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16" name="直接箭头连接符 29">
            <a:extLst>
              <a:ext uri="{FF2B5EF4-FFF2-40B4-BE49-F238E27FC236}">
                <a16:creationId xmlns:a16="http://schemas.microsoft.com/office/drawing/2014/main" id="{5CEF4B08-25BB-EBA4-092B-C58716181641}"/>
              </a:ext>
            </a:extLst>
          </p:cNvPr>
          <p:cNvCxnSpPr>
            <a:cxnSpLocks/>
            <a:stCxn id="43" idx="3"/>
            <a:endCxn id="13" idx="1"/>
          </p:cNvCxnSpPr>
          <p:nvPr/>
        </p:nvCxnSpPr>
        <p:spPr>
          <a:xfrm flipV="1">
            <a:off x="3257195" y="4454361"/>
            <a:ext cx="936175" cy="82649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FDED2C-CD0C-68A3-365B-1C4592F994E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061165" y="4454361"/>
            <a:ext cx="90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FDDD76A-31E5-7977-BD9D-415A131FF7A1}"/>
              </a:ext>
            </a:extLst>
          </p:cNvPr>
          <p:cNvSpPr/>
          <p:nvPr/>
        </p:nvSpPr>
        <p:spPr>
          <a:xfrm>
            <a:off x="6091175" y="5853968"/>
            <a:ext cx="690466" cy="33590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C82DEAD-DADC-390C-4C73-4B1664E372D4}"/>
              </a:ext>
            </a:extLst>
          </p:cNvPr>
          <p:cNvCxnSpPr>
            <a:cxnSpLocks/>
            <a:stCxn id="14" idx="2"/>
            <a:endCxn id="79" idx="0"/>
          </p:cNvCxnSpPr>
          <p:nvPr/>
        </p:nvCxnSpPr>
        <p:spPr>
          <a:xfrm>
            <a:off x="6436409" y="4754580"/>
            <a:ext cx="340" cy="38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407939F-5BC1-91AC-48C5-5CDE2C8D1CC8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6904496" y="4454360"/>
            <a:ext cx="1596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0D52BAF-4F98-CD2C-7443-66A0D3C3345B}"/>
              </a:ext>
            </a:extLst>
          </p:cNvPr>
          <p:cNvCxnSpPr>
            <a:cxnSpLocks/>
            <a:stCxn id="104" idx="2"/>
            <a:endCxn id="18" idx="3"/>
          </p:cNvCxnSpPr>
          <p:nvPr/>
        </p:nvCxnSpPr>
        <p:spPr>
          <a:xfrm rot="5400000">
            <a:off x="7562305" y="4649073"/>
            <a:ext cx="592182" cy="2153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480DE0F-72BB-F620-15E2-53E26540FF0C}"/>
              </a:ext>
            </a:extLst>
          </p:cNvPr>
          <p:cNvSpPr/>
          <p:nvPr/>
        </p:nvSpPr>
        <p:spPr>
          <a:xfrm>
            <a:off x="1797687" y="3037115"/>
            <a:ext cx="1924535" cy="391885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下单业务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629283-5F0F-C286-7533-F8441E04B900}"/>
              </a:ext>
            </a:extLst>
          </p:cNvPr>
          <p:cNvSpPr/>
          <p:nvPr/>
        </p:nvSpPr>
        <p:spPr>
          <a:xfrm>
            <a:off x="3727662" y="3031626"/>
            <a:ext cx="6207448" cy="327828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C8E8313-EDFB-9961-9E5B-C0EF429D837E}"/>
              </a:ext>
            </a:extLst>
          </p:cNvPr>
          <p:cNvSpPr/>
          <p:nvPr/>
        </p:nvSpPr>
        <p:spPr>
          <a:xfrm>
            <a:off x="3736993" y="3037115"/>
            <a:ext cx="6207448" cy="391885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延迟消息处理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9275F1-2A1B-45AB-EA6C-2F281F5E30F3}"/>
              </a:ext>
            </a:extLst>
          </p:cNvPr>
          <p:cNvSpPr txBox="1"/>
          <p:nvPr/>
        </p:nvSpPr>
        <p:spPr>
          <a:xfrm>
            <a:off x="6060772" y="476405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1F0603A-55B6-C01C-BB51-4938BF913CF1}"/>
              </a:ext>
            </a:extLst>
          </p:cNvPr>
          <p:cNvSpPr txBox="1"/>
          <p:nvPr/>
        </p:nvSpPr>
        <p:spPr>
          <a:xfrm>
            <a:off x="6934675" y="418278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A165256-5BD2-FA3D-BB46-693FFCC20453}"/>
              </a:ext>
            </a:extLst>
          </p:cNvPr>
          <p:cNvSpPr/>
          <p:nvPr/>
        </p:nvSpPr>
        <p:spPr>
          <a:xfrm>
            <a:off x="2268154" y="5061591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发送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延迟消息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44672D5-B814-94EA-580E-A3A0FE6B911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2762675" y="4645811"/>
            <a:ext cx="0" cy="41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F3FDA8D-86BC-10A9-2A72-8BAB3BF5D4FF}"/>
              </a:ext>
            </a:extLst>
          </p:cNvPr>
          <p:cNvSpPr/>
          <p:nvPr/>
        </p:nvSpPr>
        <p:spPr>
          <a:xfrm>
            <a:off x="6002851" y="5138011"/>
            <a:ext cx="867795" cy="39188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标记为</a:t>
            </a:r>
            <a:endParaRPr lang="en-US" altLang="zh-CN" sz="1200"/>
          </a:p>
          <a:p>
            <a:pPr algn="ctr"/>
            <a:r>
              <a:rPr lang="zh-CN" altLang="en-US" sz="1200"/>
              <a:t>已支付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C38E0C0-CCF0-0982-6E09-2BB7F98AE278}"/>
              </a:ext>
            </a:extLst>
          </p:cNvPr>
          <p:cNvCxnSpPr>
            <a:cxnSpLocks/>
            <a:stCxn id="79" idx="2"/>
            <a:endCxn id="18" idx="0"/>
          </p:cNvCxnSpPr>
          <p:nvPr/>
        </p:nvCxnSpPr>
        <p:spPr>
          <a:xfrm flipH="1">
            <a:off x="6436408" y="5529896"/>
            <a:ext cx="341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E0811500-F595-1752-A267-88535CA8F52E}"/>
              </a:ext>
            </a:extLst>
          </p:cNvPr>
          <p:cNvSpPr/>
          <p:nvPr/>
        </p:nvSpPr>
        <p:spPr>
          <a:xfrm>
            <a:off x="8500573" y="4263085"/>
            <a:ext cx="868475" cy="382550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取消订单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B4DDA6B-683E-A398-24AC-6AD97DE4E518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>
            <a:off x="8934811" y="4645635"/>
            <a:ext cx="340" cy="39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C86E2BEC-D92D-F8F1-537C-216FB9F6CA83}"/>
              </a:ext>
            </a:extLst>
          </p:cNvPr>
          <p:cNvSpPr/>
          <p:nvPr/>
        </p:nvSpPr>
        <p:spPr>
          <a:xfrm>
            <a:off x="8501253" y="5037852"/>
            <a:ext cx="867795" cy="39188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恢复库存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EB04E7-59DC-F74D-E6A8-5046C481AEA6}"/>
              </a:ext>
            </a:extLst>
          </p:cNvPr>
          <p:cNvSpPr txBox="1"/>
          <p:nvPr/>
        </p:nvSpPr>
        <p:spPr>
          <a:xfrm>
            <a:off x="3856477" y="3816692"/>
            <a:ext cx="1484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查询本地订单状态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查询支付流水状态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879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取消超时订单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设置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分钟后检测订单支付状态实现起来非常简单，但是存在两个问题：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如果并发较高，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分钟可能堆积消息过多，对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MQ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压力很大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大多数订单在下单后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分钟内就会支付，但是却需要在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MQ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内等待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分钟，浪费资源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4903081-B31A-1281-CFAD-3367AA609252}"/>
              </a:ext>
            </a:extLst>
          </p:cNvPr>
          <p:cNvSpPr/>
          <p:nvPr/>
        </p:nvSpPr>
        <p:spPr>
          <a:xfrm>
            <a:off x="4427589" y="4411289"/>
            <a:ext cx="1147665" cy="695131"/>
          </a:xfrm>
          <a:prstGeom prst="roundRect">
            <a:avLst/>
          </a:prstGeom>
          <a:ln w="12700">
            <a:solidFill>
              <a:srgbClr val="3C3D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交易服务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277112-2BF6-4186-F243-9F75D02D49AB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>
            <a:off x="2612438" y="4758855"/>
            <a:ext cx="181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C44ADD28-FB31-3238-A955-7B69AD060E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2785" y="4514994"/>
            <a:ext cx="609653" cy="48772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88B55F5-CB46-3225-CF6E-BCC3F1CE214C}"/>
              </a:ext>
            </a:extLst>
          </p:cNvPr>
          <p:cNvSpPr txBox="1"/>
          <p:nvPr/>
        </p:nvSpPr>
        <p:spPr>
          <a:xfrm>
            <a:off x="2953222" y="4504938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下单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database_51319">
            <a:extLst>
              <a:ext uri="{FF2B5EF4-FFF2-40B4-BE49-F238E27FC236}">
                <a16:creationId xmlns:a16="http://schemas.microsoft.com/office/drawing/2014/main" id="{59116752-CEC9-D58E-E6CA-1672C92E9905}"/>
              </a:ext>
            </a:extLst>
          </p:cNvPr>
          <p:cNvSpPr/>
          <p:nvPr/>
        </p:nvSpPr>
        <p:spPr>
          <a:xfrm>
            <a:off x="4660854" y="5678470"/>
            <a:ext cx="681133" cy="489602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C56B618-8560-DF5A-4571-FFF43AD93466}"/>
              </a:ext>
            </a:extLst>
          </p:cNvPr>
          <p:cNvCxnSpPr>
            <a:cxnSpLocks/>
            <a:stCxn id="2" idx="2"/>
            <a:endCxn id="24" idx="13"/>
          </p:cNvCxnSpPr>
          <p:nvPr/>
        </p:nvCxnSpPr>
        <p:spPr>
          <a:xfrm>
            <a:off x="5001422" y="5106420"/>
            <a:ext cx="50" cy="57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78C6C75-E57F-B481-9A3C-9CB7CC9E0573}"/>
              </a:ext>
            </a:extLst>
          </p:cNvPr>
          <p:cNvSpPr/>
          <p:nvPr/>
        </p:nvSpPr>
        <p:spPr>
          <a:xfrm>
            <a:off x="8250032" y="4411289"/>
            <a:ext cx="1147665" cy="695131"/>
          </a:xfrm>
          <a:prstGeom prst="roundRect">
            <a:avLst/>
          </a:prstGeom>
          <a:ln w="12700">
            <a:solidFill>
              <a:srgbClr val="3C3D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商品</a:t>
            </a:r>
            <a:r>
              <a:rPr lang="zh-CN" altLang="en-US" sz="1200">
                <a:solidFill>
                  <a:schemeClr val="dk1"/>
                </a:solidFill>
              </a:rPr>
              <a:t>服务</a:t>
            </a:r>
          </a:p>
        </p:txBody>
      </p:sp>
      <p:sp>
        <p:nvSpPr>
          <p:cNvPr id="27" name="database_51319">
            <a:extLst>
              <a:ext uri="{FF2B5EF4-FFF2-40B4-BE49-F238E27FC236}">
                <a16:creationId xmlns:a16="http://schemas.microsoft.com/office/drawing/2014/main" id="{6B1C45AA-7EC1-0616-AD74-0801F1730398}"/>
              </a:ext>
            </a:extLst>
          </p:cNvPr>
          <p:cNvSpPr/>
          <p:nvPr/>
        </p:nvSpPr>
        <p:spPr>
          <a:xfrm>
            <a:off x="8487964" y="5678470"/>
            <a:ext cx="681133" cy="489602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0774129-26F1-4449-D0F9-907D556DD5FD}"/>
              </a:ext>
            </a:extLst>
          </p:cNvPr>
          <p:cNvCxnSpPr>
            <a:cxnSpLocks/>
            <a:stCxn id="26" idx="2"/>
            <a:endCxn id="27" idx="13"/>
          </p:cNvCxnSpPr>
          <p:nvPr/>
        </p:nvCxnSpPr>
        <p:spPr>
          <a:xfrm>
            <a:off x="8823865" y="5106420"/>
            <a:ext cx="4717" cy="57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34F8A2-51BB-E978-3B40-06F0AFD8B591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5575254" y="4758855"/>
            <a:ext cx="2674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B7FD7EF-166A-F65F-5613-89D396D2C792}"/>
              </a:ext>
            </a:extLst>
          </p:cNvPr>
          <p:cNvSpPr txBox="1"/>
          <p:nvPr/>
        </p:nvSpPr>
        <p:spPr>
          <a:xfrm>
            <a:off x="4142920" y="5323387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保存订单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C93BEF-C0C2-B578-7D4A-24EC6EBCFB23}"/>
              </a:ext>
            </a:extLst>
          </p:cNvPr>
          <p:cNvSpPr txBox="1"/>
          <p:nvPr/>
        </p:nvSpPr>
        <p:spPr>
          <a:xfrm>
            <a:off x="7830112" y="5327896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扣减库存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3BA32CA8-9931-F883-73B6-C98291BEEE75}"/>
              </a:ext>
            </a:extLst>
          </p:cNvPr>
          <p:cNvSpPr/>
          <p:nvPr/>
        </p:nvSpPr>
        <p:spPr>
          <a:xfrm rot="16200000">
            <a:off x="4829801" y="3122857"/>
            <a:ext cx="343244" cy="899113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MQ</a:t>
            </a:r>
            <a:endParaRPr lang="zh-CN" altLang="en-US" sz="120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5ED710F-C613-8AC1-FCD7-FB3BB7569F23}"/>
              </a:ext>
            </a:extLst>
          </p:cNvPr>
          <p:cNvCxnSpPr>
            <a:stCxn id="2" idx="0"/>
            <a:endCxn id="32" idx="1"/>
          </p:cNvCxnSpPr>
          <p:nvPr/>
        </p:nvCxnSpPr>
        <p:spPr>
          <a:xfrm rot="16200000" flipV="1">
            <a:off x="4357208" y="3767074"/>
            <a:ext cx="838875" cy="449555"/>
          </a:xfrm>
          <a:prstGeom prst="bentConnector4">
            <a:avLst>
              <a:gd name="adj1" fmla="val 23205"/>
              <a:gd name="adj2" fmla="val 17849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195EB16-4D12-66B4-58AB-6522DF4FA3E8}"/>
              </a:ext>
            </a:extLst>
          </p:cNvPr>
          <p:cNvSpPr txBox="1"/>
          <p:nvPr/>
        </p:nvSpPr>
        <p:spPr>
          <a:xfrm>
            <a:off x="3292294" y="3599426"/>
            <a:ext cx="1010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发送延迟消息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延迟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:30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分钟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AE329E0-6EC3-D5B2-20D9-7273AE5817C5}"/>
              </a:ext>
            </a:extLst>
          </p:cNvPr>
          <p:cNvCxnSpPr>
            <a:cxnSpLocks/>
          </p:cNvCxnSpPr>
          <p:nvPr/>
        </p:nvCxnSpPr>
        <p:spPr>
          <a:xfrm>
            <a:off x="4999684" y="3311361"/>
            <a:ext cx="0" cy="1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5C6C32A-A57C-695F-DA71-F3DC3A9832DD}"/>
              </a:ext>
            </a:extLst>
          </p:cNvPr>
          <p:cNvCxnSpPr>
            <a:stCxn id="32" idx="3"/>
            <a:endCxn id="2" idx="0"/>
          </p:cNvCxnSpPr>
          <p:nvPr/>
        </p:nvCxnSpPr>
        <p:spPr>
          <a:xfrm flipH="1">
            <a:off x="5001422" y="3572414"/>
            <a:ext cx="449558" cy="838875"/>
          </a:xfrm>
          <a:prstGeom prst="bentConnector4">
            <a:avLst>
              <a:gd name="adj1" fmla="val -69652"/>
              <a:gd name="adj2" fmla="val 7679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3D97800-6A18-A8CA-848A-4E3609074485}"/>
              </a:ext>
            </a:extLst>
          </p:cNvPr>
          <p:cNvSpPr txBox="1"/>
          <p:nvPr/>
        </p:nvSpPr>
        <p:spPr>
          <a:xfrm>
            <a:off x="5734335" y="3599426"/>
            <a:ext cx="7441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分钟后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收到消息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E78DEC18-0B57-29F2-0524-3CB0176C9EB8}"/>
              </a:ext>
            </a:extLst>
          </p:cNvPr>
          <p:cNvSpPr/>
          <p:nvPr/>
        </p:nvSpPr>
        <p:spPr>
          <a:xfrm rot="16200000">
            <a:off x="4829802" y="3122855"/>
            <a:ext cx="343244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MQ</a:t>
            </a:r>
            <a:endParaRPr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0AA58B4-884C-4538-C1C4-2BD5FCC57AF5}"/>
              </a:ext>
            </a:extLst>
          </p:cNvPr>
          <p:cNvSpPr/>
          <p:nvPr/>
        </p:nvSpPr>
        <p:spPr>
          <a:xfrm>
            <a:off x="6632724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10s</a:t>
            </a:r>
            <a:endParaRPr lang="zh-CN" altLang="en-US" sz="12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C4E1737-FF15-0578-0A7D-7DC305778670}"/>
              </a:ext>
            </a:extLst>
          </p:cNvPr>
          <p:cNvSpPr/>
          <p:nvPr/>
        </p:nvSpPr>
        <p:spPr>
          <a:xfrm>
            <a:off x="6981066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10s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3C7AF04-4BF1-0E5F-2331-8F41CDE3119A}"/>
              </a:ext>
            </a:extLst>
          </p:cNvPr>
          <p:cNvSpPr/>
          <p:nvPr/>
        </p:nvSpPr>
        <p:spPr>
          <a:xfrm>
            <a:off x="7329408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10s</a:t>
            </a:r>
            <a:endParaRPr lang="zh-CN" altLang="en-US" sz="1200"/>
          </a:p>
        </p:txBody>
      </p:sp>
      <p:sp>
        <p:nvSpPr>
          <p:cNvPr id="52" name="PA-矩形 51">
            <a:extLst>
              <a:ext uri="{FF2B5EF4-FFF2-40B4-BE49-F238E27FC236}">
                <a16:creationId xmlns:a16="http://schemas.microsoft.com/office/drawing/2014/main" id="{82AEDD1B-8963-A9EE-B686-D186D150837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77962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15s</a:t>
            </a:r>
            <a:endParaRPr lang="zh-CN" altLang="en-US" sz="1200"/>
          </a:p>
        </p:txBody>
      </p:sp>
      <p:sp>
        <p:nvSpPr>
          <p:cNvPr id="53" name="PA-矩形 52">
            <a:extLst>
              <a:ext uri="{FF2B5EF4-FFF2-40B4-BE49-F238E27FC236}">
                <a16:creationId xmlns:a16="http://schemas.microsoft.com/office/drawing/2014/main" id="{394F9B6F-3F4A-FB86-6879-6FAA7EA56D2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26516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15s</a:t>
            </a:r>
            <a:endParaRPr lang="zh-CN" altLang="en-US" sz="1200"/>
          </a:p>
        </p:txBody>
      </p:sp>
      <p:sp>
        <p:nvSpPr>
          <p:cNvPr id="54" name="PA-矩形 53">
            <a:extLst>
              <a:ext uri="{FF2B5EF4-FFF2-40B4-BE49-F238E27FC236}">
                <a16:creationId xmlns:a16="http://schemas.microsoft.com/office/drawing/2014/main" id="{C34EFDC2-7B65-33E9-2ABA-564D2F8274D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75070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30s</a:t>
            </a:r>
            <a:endParaRPr lang="zh-CN" altLang="en-US" sz="1200"/>
          </a:p>
        </p:txBody>
      </p:sp>
      <p:sp>
        <p:nvSpPr>
          <p:cNvPr id="55" name="PA-矩形 54">
            <a:extLst>
              <a:ext uri="{FF2B5EF4-FFF2-40B4-BE49-F238E27FC236}">
                <a16:creationId xmlns:a16="http://schemas.microsoft.com/office/drawing/2014/main" id="{0FD87C00-8678-3409-34E3-34337DA96FF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723624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30s</a:t>
            </a:r>
            <a:endParaRPr lang="zh-CN" altLang="en-US" sz="1200"/>
          </a:p>
        </p:txBody>
      </p:sp>
      <p:sp>
        <p:nvSpPr>
          <p:cNvPr id="56" name="PA-矩形 55">
            <a:extLst>
              <a:ext uri="{FF2B5EF4-FFF2-40B4-BE49-F238E27FC236}">
                <a16:creationId xmlns:a16="http://schemas.microsoft.com/office/drawing/2014/main" id="{CD3E526D-BC46-C8CB-A237-C3F8804510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072178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60s</a:t>
            </a:r>
            <a:endParaRPr lang="zh-CN" altLang="en-US" sz="1200"/>
          </a:p>
        </p:txBody>
      </p:sp>
      <p:sp>
        <p:nvSpPr>
          <p:cNvPr id="57" name="PA-矩形 56">
            <a:extLst>
              <a:ext uri="{FF2B5EF4-FFF2-40B4-BE49-F238E27FC236}">
                <a16:creationId xmlns:a16="http://schemas.microsoft.com/office/drawing/2014/main" id="{C4C429D3-B56D-4C2B-2FBD-49792CE8D26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420732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60s</a:t>
            </a:r>
            <a:endParaRPr lang="zh-CN" altLang="en-US" sz="1200"/>
          </a:p>
        </p:txBody>
      </p:sp>
      <p:sp>
        <p:nvSpPr>
          <p:cNvPr id="58" name="PA-矩形 57">
            <a:extLst>
              <a:ext uri="{FF2B5EF4-FFF2-40B4-BE49-F238E27FC236}">
                <a16:creationId xmlns:a16="http://schemas.microsoft.com/office/drawing/2014/main" id="{54BBD0F4-7FB0-5FC4-F731-155B78F54CA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769286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2m</a:t>
            </a:r>
            <a:endParaRPr lang="zh-CN" altLang="en-US" sz="1200"/>
          </a:p>
        </p:txBody>
      </p:sp>
      <p:sp>
        <p:nvSpPr>
          <p:cNvPr id="59" name="PA-矩形 58">
            <a:extLst>
              <a:ext uri="{FF2B5EF4-FFF2-40B4-BE49-F238E27FC236}">
                <a16:creationId xmlns:a16="http://schemas.microsoft.com/office/drawing/2014/main" id="{4D1D97F9-6CDF-BFA5-6CCA-81EED1E90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117840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5m</a:t>
            </a:r>
            <a:endParaRPr lang="zh-CN" altLang="en-US" sz="1200"/>
          </a:p>
        </p:txBody>
      </p:sp>
      <p:sp>
        <p:nvSpPr>
          <p:cNvPr id="60" name="PA-矩形 59">
            <a:extLst>
              <a:ext uri="{FF2B5EF4-FFF2-40B4-BE49-F238E27FC236}">
                <a16:creationId xmlns:a16="http://schemas.microsoft.com/office/drawing/2014/main" id="{FC103A89-2790-9A97-9B34-04C4C6017F8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466394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10m</a:t>
            </a:r>
            <a:endParaRPr lang="zh-CN" altLang="en-US" sz="1200"/>
          </a:p>
        </p:txBody>
      </p:sp>
      <p:sp>
        <p:nvSpPr>
          <p:cNvPr id="61" name="PA-矩形 60">
            <a:extLst>
              <a:ext uri="{FF2B5EF4-FFF2-40B4-BE49-F238E27FC236}">
                <a16:creationId xmlns:a16="http://schemas.microsoft.com/office/drawing/2014/main" id="{0193B637-DA49-F105-0974-69AE606EB7A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814736" y="3311361"/>
            <a:ext cx="348342" cy="304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/>
              <a:t>10m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941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 autoUpdateAnimBg="0"/>
      <p:bldP spid="59" grpId="0" animBg="1" autoUpdateAnimBg="0"/>
      <p:bldP spid="60" grpId="0" animBg="1" autoUpdateAnimBg="0"/>
      <p:bldP spid="6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取消超时订单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设置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分钟后检测订单支付状态实现起来非常简单，但是存在两个问题：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如果并发较高，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分钟可能堆积消息过多，对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MQ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压力很大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大多数订单在下单后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分钟内就会支付，但是却需要在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MQ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内等待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分钟，浪费资源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B34B74-E747-5CAF-2BB1-5EC32C806486}"/>
              </a:ext>
            </a:extLst>
          </p:cNvPr>
          <p:cNvSpPr/>
          <p:nvPr/>
        </p:nvSpPr>
        <p:spPr>
          <a:xfrm>
            <a:off x="1458640" y="3031626"/>
            <a:ext cx="1924535" cy="327828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617A5D-43A4-874E-A54C-B0C2D1DC3810}"/>
              </a:ext>
            </a:extLst>
          </p:cNvPr>
          <p:cNvSpPr/>
          <p:nvPr/>
        </p:nvSpPr>
        <p:spPr>
          <a:xfrm>
            <a:off x="2129149" y="3548814"/>
            <a:ext cx="588962" cy="322603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9DF110-28D3-368D-4AEC-47EB55CAB7B7}"/>
              </a:ext>
            </a:extLst>
          </p:cNvPr>
          <p:cNvSpPr/>
          <p:nvPr/>
        </p:nvSpPr>
        <p:spPr>
          <a:xfrm>
            <a:off x="1929107" y="4207276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创建订单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A343EAD-B752-A7C6-92D5-90D3E575AA3C}"/>
              </a:ext>
            </a:extLst>
          </p:cNvPr>
          <p:cNvSpPr/>
          <p:nvPr/>
        </p:nvSpPr>
        <p:spPr>
          <a:xfrm>
            <a:off x="2078397" y="5835985"/>
            <a:ext cx="682747" cy="3115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31666B-8272-BA27-5E7F-FB66558EC99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423628" y="3871417"/>
            <a:ext cx="2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5262D9-0844-ECA7-843C-FC7D16062BA8}"/>
              </a:ext>
            </a:extLst>
          </p:cNvPr>
          <p:cNvCxnSpPr>
            <a:cxnSpLocks/>
            <a:stCxn id="43" idx="2"/>
            <a:endCxn id="9" idx="0"/>
          </p:cNvCxnSpPr>
          <p:nvPr/>
        </p:nvCxnSpPr>
        <p:spPr>
          <a:xfrm flipH="1">
            <a:off x="2419771" y="5500126"/>
            <a:ext cx="3857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11FE5D-5C70-86D4-C449-D41BC21C31D5}"/>
              </a:ext>
            </a:extLst>
          </p:cNvPr>
          <p:cNvSpPr/>
          <p:nvPr/>
        </p:nvSpPr>
        <p:spPr>
          <a:xfrm>
            <a:off x="3854323" y="4258418"/>
            <a:ext cx="867795" cy="39188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查询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/>
              <a:t>支付状态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B33631F8-7855-F2F1-6E51-8E66B815732D}"/>
              </a:ext>
            </a:extLst>
          </p:cNvPr>
          <p:cNvSpPr/>
          <p:nvPr/>
        </p:nvSpPr>
        <p:spPr>
          <a:xfrm>
            <a:off x="5208035" y="4154141"/>
            <a:ext cx="936175" cy="600439"/>
          </a:xfrm>
          <a:prstGeom prst="diamond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200"/>
              <a:t>是否</a:t>
            </a:r>
            <a:endParaRPr lang="en-US" altLang="zh-CN" sz="1200"/>
          </a:p>
          <a:p>
            <a:pPr algn="ctr"/>
            <a:r>
              <a:rPr lang="zh-CN" altLang="en-US" sz="1200"/>
              <a:t>已支付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16" name="直接箭头连接符 29">
            <a:extLst>
              <a:ext uri="{FF2B5EF4-FFF2-40B4-BE49-F238E27FC236}">
                <a16:creationId xmlns:a16="http://schemas.microsoft.com/office/drawing/2014/main" id="{5CEF4B08-25BB-EBA4-092B-C58716181641}"/>
              </a:ext>
            </a:extLst>
          </p:cNvPr>
          <p:cNvCxnSpPr>
            <a:cxnSpLocks/>
            <a:stCxn id="43" idx="3"/>
            <a:endCxn id="13" idx="1"/>
          </p:cNvCxnSpPr>
          <p:nvPr/>
        </p:nvCxnSpPr>
        <p:spPr>
          <a:xfrm flipV="1">
            <a:off x="2918148" y="4454361"/>
            <a:ext cx="936175" cy="82649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FDED2C-CD0C-68A3-365B-1C4592F994E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722118" y="4454361"/>
            <a:ext cx="485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FDDD76A-31E5-7977-BD9D-415A131FF7A1}"/>
              </a:ext>
            </a:extLst>
          </p:cNvPr>
          <p:cNvSpPr/>
          <p:nvPr/>
        </p:nvSpPr>
        <p:spPr>
          <a:xfrm>
            <a:off x="5330889" y="5853968"/>
            <a:ext cx="690466" cy="33590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C82DEAD-DADC-390C-4C73-4B1664E372D4}"/>
              </a:ext>
            </a:extLst>
          </p:cNvPr>
          <p:cNvCxnSpPr>
            <a:cxnSpLocks/>
            <a:stCxn id="14" idx="2"/>
            <a:endCxn id="79" idx="0"/>
          </p:cNvCxnSpPr>
          <p:nvPr/>
        </p:nvCxnSpPr>
        <p:spPr>
          <a:xfrm>
            <a:off x="5676123" y="4754580"/>
            <a:ext cx="340" cy="38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407939F-5BC1-91AC-48C5-5CDE2C8D1CC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6144210" y="4454360"/>
            <a:ext cx="581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EE0D862-0564-FA95-BE53-CEBB88483C37}"/>
              </a:ext>
            </a:extLst>
          </p:cNvPr>
          <p:cNvSpPr/>
          <p:nvPr/>
        </p:nvSpPr>
        <p:spPr>
          <a:xfrm>
            <a:off x="6725992" y="4263085"/>
            <a:ext cx="868475" cy="382550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获取下次</a:t>
            </a:r>
            <a:endParaRPr lang="en-US" altLang="zh-CN" sz="1200"/>
          </a:p>
          <a:p>
            <a:pPr algn="ctr"/>
            <a:r>
              <a:rPr lang="zh-CN" altLang="en-US" sz="1200"/>
              <a:t>延迟时间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0D52BAF-4F98-CD2C-7443-66A0D3C3345B}"/>
              </a:ext>
            </a:extLst>
          </p:cNvPr>
          <p:cNvCxnSpPr>
            <a:cxnSpLocks/>
            <a:stCxn id="104" idx="2"/>
            <a:endCxn id="18" idx="3"/>
          </p:cNvCxnSpPr>
          <p:nvPr/>
        </p:nvCxnSpPr>
        <p:spPr>
          <a:xfrm rot="5400000">
            <a:off x="7711280" y="3739813"/>
            <a:ext cx="592182" cy="3972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480DE0F-72BB-F620-15E2-53E26540FF0C}"/>
              </a:ext>
            </a:extLst>
          </p:cNvPr>
          <p:cNvSpPr/>
          <p:nvPr/>
        </p:nvSpPr>
        <p:spPr>
          <a:xfrm>
            <a:off x="1458640" y="3037115"/>
            <a:ext cx="1924535" cy="391885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下单业务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629283-5F0F-C286-7533-F8441E04B900}"/>
              </a:ext>
            </a:extLst>
          </p:cNvPr>
          <p:cNvSpPr/>
          <p:nvPr/>
        </p:nvSpPr>
        <p:spPr>
          <a:xfrm>
            <a:off x="3388615" y="3031626"/>
            <a:ext cx="7537532" cy="327828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C8E8313-EDFB-9961-9E5B-C0EF429D837E}"/>
              </a:ext>
            </a:extLst>
          </p:cNvPr>
          <p:cNvSpPr/>
          <p:nvPr/>
        </p:nvSpPr>
        <p:spPr>
          <a:xfrm>
            <a:off x="3397946" y="3037115"/>
            <a:ext cx="7537532" cy="391885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延迟消息处理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9275F1-2A1B-45AB-EA6C-2F281F5E30F3}"/>
              </a:ext>
            </a:extLst>
          </p:cNvPr>
          <p:cNvSpPr txBox="1"/>
          <p:nvPr/>
        </p:nvSpPr>
        <p:spPr>
          <a:xfrm>
            <a:off x="5300486" y="476405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1F0603A-55B6-C01C-BB51-4938BF913CF1}"/>
              </a:ext>
            </a:extLst>
          </p:cNvPr>
          <p:cNvSpPr txBox="1"/>
          <p:nvPr/>
        </p:nvSpPr>
        <p:spPr>
          <a:xfrm>
            <a:off x="6174389" y="418278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A165256-5BD2-FA3D-BB46-693FFCC20453}"/>
              </a:ext>
            </a:extLst>
          </p:cNvPr>
          <p:cNvSpPr/>
          <p:nvPr/>
        </p:nvSpPr>
        <p:spPr>
          <a:xfrm>
            <a:off x="1929107" y="5061591"/>
            <a:ext cx="989041" cy="43853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发送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延迟消息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44672D5-B814-94EA-580E-A3A0FE6B911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2423628" y="4645811"/>
            <a:ext cx="0" cy="41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F3FDA8D-86BC-10A9-2A72-8BAB3BF5D4FF}"/>
              </a:ext>
            </a:extLst>
          </p:cNvPr>
          <p:cNvSpPr/>
          <p:nvPr/>
        </p:nvSpPr>
        <p:spPr>
          <a:xfrm>
            <a:off x="5242565" y="5138011"/>
            <a:ext cx="867795" cy="39188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标记为</a:t>
            </a:r>
            <a:endParaRPr lang="en-US" altLang="zh-CN" sz="1200"/>
          </a:p>
          <a:p>
            <a:pPr algn="ctr"/>
            <a:r>
              <a:rPr lang="zh-CN" altLang="en-US" sz="1200"/>
              <a:t>已支付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C38E0C0-CCF0-0982-6E09-2BB7F98AE278}"/>
              </a:ext>
            </a:extLst>
          </p:cNvPr>
          <p:cNvCxnSpPr>
            <a:cxnSpLocks/>
            <a:stCxn id="79" idx="2"/>
            <a:endCxn id="18" idx="0"/>
          </p:cNvCxnSpPr>
          <p:nvPr/>
        </p:nvCxnSpPr>
        <p:spPr>
          <a:xfrm flipH="1">
            <a:off x="5676122" y="5529896"/>
            <a:ext cx="341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菱形 89">
            <a:extLst>
              <a:ext uri="{FF2B5EF4-FFF2-40B4-BE49-F238E27FC236}">
                <a16:creationId xmlns:a16="http://schemas.microsoft.com/office/drawing/2014/main" id="{8BC169DE-AAB7-9C89-0BA2-A5C300D377AB}"/>
              </a:ext>
            </a:extLst>
          </p:cNvPr>
          <p:cNvSpPr/>
          <p:nvPr/>
        </p:nvSpPr>
        <p:spPr>
          <a:xfrm>
            <a:off x="8068628" y="4154141"/>
            <a:ext cx="936176" cy="600439"/>
          </a:xfrm>
          <a:prstGeom prst="diamond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050"/>
              <a:t>是否</a:t>
            </a:r>
            <a:endParaRPr lang="en-US" altLang="zh-CN" sz="1050"/>
          </a:p>
          <a:p>
            <a:pPr algn="ctr"/>
            <a:r>
              <a:rPr lang="zh-CN" altLang="en-US" sz="1050"/>
              <a:t>有延迟时间</a:t>
            </a:r>
            <a:endParaRPr lang="zh-CN" altLang="en-US" sz="1050">
              <a:solidFill>
                <a:schemeClr val="dk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90D70D3-83D0-B3EF-4CBA-83FB1546FF9A}"/>
              </a:ext>
            </a:extLst>
          </p:cNvPr>
          <p:cNvCxnSpPr>
            <a:cxnSpLocks/>
            <a:stCxn id="35" idx="3"/>
            <a:endCxn id="90" idx="1"/>
          </p:cNvCxnSpPr>
          <p:nvPr/>
        </p:nvCxnSpPr>
        <p:spPr>
          <a:xfrm>
            <a:off x="7594467" y="4454360"/>
            <a:ext cx="474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E0811500-F595-1752-A267-88535CA8F52E}"/>
              </a:ext>
            </a:extLst>
          </p:cNvPr>
          <p:cNvSpPr/>
          <p:nvPr/>
        </p:nvSpPr>
        <p:spPr>
          <a:xfrm>
            <a:off x="9558808" y="4263085"/>
            <a:ext cx="868475" cy="382550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取消订单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8721B11-DE31-6132-34D5-52A2040C8896}"/>
              </a:ext>
            </a:extLst>
          </p:cNvPr>
          <p:cNvSpPr txBox="1"/>
          <p:nvPr/>
        </p:nvSpPr>
        <p:spPr>
          <a:xfrm>
            <a:off x="9059944" y="415789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3BC7C19-855C-5472-7A32-B38A0BED46CA}"/>
              </a:ext>
            </a:extLst>
          </p:cNvPr>
          <p:cNvCxnSpPr>
            <a:cxnSpLocks/>
            <a:stCxn id="90" idx="3"/>
            <a:endCxn id="97" idx="1"/>
          </p:cNvCxnSpPr>
          <p:nvPr/>
        </p:nvCxnSpPr>
        <p:spPr>
          <a:xfrm flipV="1">
            <a:off x="9004804" y="4454360"/>
            <a:ext cx="554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B4DDA6B-683E-A398-24AC-6AD97DE4E518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>
            <a:off x="9993046" y="4645635"/>
            <a:ext cx="340" cy="39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C86E2BEC-D92D-F8F1-537C-216FB9F6CA83}"/>
              </a:ext>
            </a:extLst>
          </p:cNvPr>
          <p:cNvSpPr/>
          <p:nvPr/>
        </p:nvSpPr>
        <p:spPr>
          <a:xfrm>
            <a:off x="9559488" y="5037852"/>
            <a:ext cx="867795" cy="391885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恢复库存</a:t>
            </a: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3347A373-0F34-1E0D-90F4-5795D54B8975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rot="16200000" flipV="1">
            <a:off x="7879006" y="3496431"/>
            <a:ext cx="370322" cy="945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D0CB500-B055-FAFF-BFF5-5BEE9E5A52F5}"/>
              </a:ext>
            </a:extLst>
          </p:cNvPr>
          <p:cNvSpPr/>
          <p:nvPr/>
        </p:nvSpPr>
        <p:spPr>
          <a:xfrm>
            <a:off x="6723143" y="3592544"/>
            <a:ext cx="868475" cy="382550"/>
          </a:xfrm>
          <a:prstGeom prst="roundRect">
            <a:avLst/>
          </a:prstGeom>
          <a:ln w="12700">
            <a:solidFill>
              <a:srgbClr val="AD2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重发</a:t>
            </a:r>
            <a:endParaRPr lang="en-US" altLang="zh-CN" sz="1200"/>
          </a:p>
          <a:p>
            <a:pPr algn="ctr"/>
            <a:r>
              <a:rPr lang="zh-CN" altLang="en-US" sz="1200"/>
              <a:t>延迟消息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075361E6-BBE0-3CC3-B023-9709C5A23060}"/>
              </a:ext>
            </a:extLst>
          </p:cNvPr>
          <p:cNvCxnSpPr>
            <a:stCxn id="112" idx="1"/>
            <a:endCxn id="13" idx="0"/>
          </p:cNvCxnSpPr>
          <p:nvPr/>
        </p:nvCxnSpPr>
        <p:spPr>
          <a:xfrm rot="10800000" flipV="1">
            <a:off x="4288221" y="3783818"/>
            <a:ext cx="2434922" cy="47459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295B1C4-8C7E-3D39-6EA8-AAFCFCD14C7B}"/>
              </a:ext>
            </a:extLst>
          </p:cNvPr>
          <p:cNvSpPr txBox="1"/>
          <p:nvPr/>
        </p:nvSpPr>
        <p:spPr>
          <a:xfrm>
            <a:off x="8536716" y="384202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639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0789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发送者重连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7922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发送者确认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发送者重连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720363"/>
          </a:xfrm>
        </p:spPr>
        <p:txBody>
          <a:bodyPr/>
          <a:lstStyle/>
          <a:p>
            <a:r>
              <a:rPr lang="zh-CN" altLang="en-US"/>
              <a:t>有的时候由于网络波动，可能会出现发送者连接</a:t>
            </a:r>
            <a:r>
              <a:rPr lang="en-US" altLang="zh-CN"/>
              <a:t>MQ</a:t>
            </a:r>
            <a:r>
              <a:rPr lang="zh-CN" altLang="en-US"/>
              <a:t>失败的情况。通过配置我们可以开启连接失败后的重连机制：</a:t>
            </a:r>
            <a:endParaRPr lang="en-US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150C19-0F35-71EB-2016-BC6539F860BA}"/>
              </a:ext>
            </a:extLst>
          </p:cNvPr>
          <p:cNvGrpSpPr/>
          <p:nvPr/>
        </p:nvGrpSpPr>
        <p:grpSpPr>
          <a:xfrm>
            <a:off x="1043832" y="2102928"/>
            <a:ext cx="8874609" cy="2599947"/>
            <a:chOff x="1351995" y="3006664"/>
            <a:chExt cx="8874609" cy="259994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581AA59-9637-58F8-DE8D-C32E894C3AB5}"/>
                </a:ext>
              </a:extLst>
            </p:cNvPr>
            <p:cNvSpPr/>
            <p:nvPr/>
          </p:nvSpPr>
          <p:spPr>
            <a:xfrm>
              <a:off x="1351995" y="3006664"/>
              <a:ext cx="8874609" cy="259994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312F4A-126E-9981-1A84-29BD688431EB}"/>
                </a:ext>
              </a:extLst>
            </p:cNvPr>
            <p:cNvSpPr txBox="1"/>
            <p:nvPr/>
          </p:nvSpPr>
          <p:spPr>
            <a:xfrm>
              <a:off x="1351995" y="3334859"/>
              <a:ext cx="8548038" cy="207281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rabbitmq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connection-timeout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设置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MQ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的连接超时时间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template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enabled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开启超时重试机制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initial-interval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1000ms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失败后的初始等待时间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multiplier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失败后下次的等待时长倍数，下次等待时长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= initial-interval * multiplier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max-attempts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3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最大重试次数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291F4D9F-EB98-837C-2740-0AFE22BF176F}"/>
                </a:ext>
              </a:extLst>
            </p:cNvPr>
            <p:cNvSpPr/>
            <p:nvPr/>
          </p:nvSpPr>
          <p:spPr>
            <a:xfrm>
              <a:off x="1351995" y="3028401"/>
              <a:ext cx="887460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4D72E6C-CA01-00DD-A189-56000444630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42B8AE0-F938-43F7-63AA-8FFCE386B88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487965F-80AC-A4CE-7390-4BD6925F8E3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D71AF96-A916-4382-E772-947F38DBBAC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30247E-6B60-74CE-C3D0-D7FF67B75EBC}"/>
              </a:ext>
            </a:extLst>
          </p:cNvPr>
          <p:cNvGrpSpPr/>
          <p:nvPr/>
        </p:nvGrpSpPr>
        <p:grpSpPr>
          <a:xfrm>
            <a:off x="896239" y="5233795"/>
            <a:ext cx="8993387" cy="1139013"/>
            <a:chOff x="7485382" y="2843371"/>
            <a:chExt cx="8993387" cy="11390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59843E-E694-462E-D840-FCC8799B5B00}"/>
                </a:ext>
              </a:extLst>
            </p:cNvPr>
            <p:cNvSpPr/>
            <p:nvPr/>
          </p:nvSpPr>
          <p:spPr>
            <a:xfrm>
              <a:off x="7604160" y="2843371"/>
              <a:ext cx="8874609" cy="1139013"/>
            </a:xfrm>
            <a:prstGeom prst="rect">
              <a:avLst/>
            </a:prstGeom>
            <a:noFill/>
            <a:ln w="12700">
              <a:solidFill>
                <a:srgbClr val="48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0E2E7B-268A-8381-9762-F55F045B7102}"/>
                </a:ext>
              </a:extLst>
            </p:cNvPr>
            <p:cNvSpPr/>
            <p:nvPr/>
          </p:nvSpPr>
          <p:spPr>
            <a:xfrm>
              <a:off x="7485382" y="2912884"/>
              <a:ext cx="564498" cy="229811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注意</a:t>
              </a: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DC7830-134A-0298-B047-A7D62B0A3BB9}"/>
                </a:ext>
              </a:extLst>
            </p:cNvPr>
            <p:cNvSpPr/>
            <p:nvPr/>
          </p:nvSpPr>
          <p:spPr>
            <a:xfrm rot="16200000">
              <a:off x="7499650" y="3141688"/>
              <a:ext cx="104783" cy="106795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3EA725-7E48-51ED-3C8E-41DA7F2CCABC}"/>
                </a:ext>
              </a:extLst>
            </p:cNvPr>
            <p:cNvSpPr txBox="1"/>
            <p:nvPr/>
          </p:nvSpPr>
          <p:spPr>
            <a:xfrm>
              <a:off x="8168658" y="2929924"/>
              <a:ext cx="7707566" cy="965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当网络不稳定的时候，利用重试机制可以有效提高消息发送的成功率。不过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SpringAMQP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提供的重试机制是</a:t>
              </a:r>
              <a:r>
                <a:rPr lang="zh-CN" altLang="en-US" sz="1200" b="1">
                  <a:solidFill>
                    <a:srgbClr val="AD2B26"/>
                  </a:solidFill>
                  <a:latin typeface="+mn-lt"/>
                  <a:ea typeface="+mn-ea"/>
                </a:rPr>
                <a:t>阻塞式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的重试，也就是说多次重试等待的过程中，当前线程是被阻塞的，会影响业务性能。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如果对于业务性能有要求，建议</a:t>
              </a:r>
              <a:r>
                <a:rPr lang="zh-CN" altLang="en-US" sz="1200" b="1">
                  <a:solidFill>
                    <a:srgbClr val="AD2B26"/>
                  </a:solidFill>
                  <a:latin typeface="+mn-lt"/>
                  <a:ea typeface="+mn-ea"/>
                </a:rPr>
                <a:t>禁用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重试机制。如果一定要使用，请合理配置等待时长和重试次数，当然也可以考虑使用</a:t>
              </a:r>
              <a:r>
                <a:rPr lang="zh-CN" altLang="en-US" sz="1200" b="1">
                  <a:solidFill>
                    <a:srgbClr val="AD2B26"/>
                  </a:solidFill>
                  <a:latin typeface="+mn-lt"/>
                  <a:ea typeface="+mn-ea"/>
                </a:rPr>
                <a:t>异步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线程来执行发送消息的代码。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96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0789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发送者重连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7922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发送者确认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490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0" y="976620"/>
            <a:ext cx="11471789" cy="57452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/>
          <a:lstStyle/>
          <a:p>
            <a:r>
              <a:rPr lang="zh-CN" altLang="en-US"/>
              <a:t>发送者确认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提供了</a:t>
            </a:r>
            <a:r>
              <a:rPr lang="en-US" altLang="zh-CN" b="1"/>
              <a:t>Publisher Confirm</a:t>
            </a:r>
            <a:r>
              <a:rPr lang="zh-CN" altLang="en-US"/>
              <a:t>和</a:t>
            </a:r>
            <a:r>
              <a:rPr lang="en-US" altLang="zh-CN" b="1"/>
              <a:t>Publisher Return</a:t>
            </a:r>
            <a:r>
              <a:rPr lang="zh-CN" altLang="en-US"/>
              <a:t>两种确认机制。开启确机制认后，当发送者发送消息给</a:t>
            </a:r>
            <a:r>
              <a:rPr lang="en-US" altLang="zh-CN"/>
              <a:t>MQ</a:t>
            </a:r>
            <a:r>
              <a:rPr lang="zh-CN" altLang="en-US"/>
              <a:t>后，</a:t>
            </a:r>
            <a:r>
              <a:rPr lang="en-US" altLang="zh-CN"/>
              <a:t>MQ</a:t>
            </a:r>
            <a:r>
              <a:rPr lang="zh-CN" altLang="en-US"/>
              <a:t>会返回确认结果给发送者。返回的结果有以下几种情况：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消息投递到了</a:t>
            </a:r>
            <a:r>
              <a:rPr lang="en-US" altLang="zh-CN" sz="1400"/>
              <a:t>MQ</a:t>
            </a:r>
            <a:r>
              <a:rPr lang="zh-CN" altLang="en-US" sz="1400"/>
              <a:t>，但是路由失败。此时会通过</a:t>
            </a:r>
            <a:r>
              <a:rPr lang="en-US" altLang="zh-CN" sz="1400"/>
              <a:t>PublisherReturn</a:t>
            </a:r>
            <a:r>
              <a:rPr lang="zh-CN" altLang="en-US" sz="1400"/>
              <a:t>返回路由异常原因，然后返回</a:t>
            </a:r>
            <a:r>
              <a:rPr lang="en-US" altLang="zh-CN" sz="1400" b="1">
                <a:solidFill>
                  <a:srgbClr val="1C8E1C"/>
                </a:solidFill>
              </a:rPr>
              <a:t>ACK</a:t>
            </a:r>
            <a:r>
              <a:rPr lang="zh-CN" altLang="en-US" sz="1400"/>
              <a:t>，告知投递成功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临时消息投递到了</a:t>
            </a:r>
            <a:r>
              <a:rPr lang="en-US" altLang="zh-CN" sz="1400"/>
              <a:t>MQ</a:t>
            </a:r>
            <a:r>
              <a:rPr lang="zh-CN" altLang="en-US" sz="1400"/>
              <a:t>，并且入队成功，返回</a:t>
            </a:r>
            <a:r>
              <a:rPr lang="en-US" altLang="zh-CN" sz="1400" b="1">
                <a:solidFill>
                  <a:srgbClr val="1C8E1C"/>
                </a:solidFill>
              </a:rPr>
              <a:t>ACK</a:t>
            </a:r>
            <a:r>
              <a:rPr lang="zh-CN" altLang="en-US" sz="1400"/>
              <a:t>，告知投递成功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持久消息投递到了</a:t>
            </a:r>
            <a:r>
              <a:rPr lang="en-US" altLang="zh-CN" sz="1400"/>
              <a:t>MQ</a:t>
            </a:r>
            <a:r>
              <a:rPr lang="zh-CN" altLang="en-US" sz="1400"/>
              <a:t>，并且入队完成持久化，返回</a:t>
            </a:r>
            <a:r>
              <a:rPr lang="en-US" altLang="zh-CN" sz="1400" b="1">
                <a:solidFill>
                  <a:srgbClr val="1C8E1C"/>
                </a:solidFill>
              </a:rPr>
              <a:t>ACK</a:t>
            </a:r>
            <a:r>
              <a:rPr lang="en-US" altLang="zh-CN" sz="1400">
                <a:solidFill>
                  <a:srgbClr val="1C8E1C"/>
                </a:solidFill>
              </a:rPr>
              <a:t> </a:t>
            </a:r>
            <a:r>
              <a:rPr lang="zh-CN" altLang="en-US" sz="1400"/>
              <a:t>，告知投递成功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其它情况都会返回</a:t>
            </a:r>
            <a:r>
              <a:rPr lang="en-US" altLang="zh-CN" sz="1400" b="1">
                <a:solidFill>
                  <a:srgbClr val="AD2B26"/>
                </a:solidFill>
              </a:rPr>
              <a:t>NACK</a:t>
            </a:r>
            <a:r>
              <a:rPr lang="zh-CN" altLang="en-US" sz="1400"/>
              <a:t>，告知投递失败</a:t>
            </a:r>
            <a:endParaRPr lang="en-US" altLang="zh-CN" sz="14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76D2642-31A2-4254-A95E-B1EEBB993F89}"/>
              </a:ext>
            </a:extLst>
          </p:cNvPr>
          <p:cNvSpPr/>
          <p:nvPr/>
        </p:nvSpPr>
        <p:spPr>
          <a:xfrm>
            <a:off x="710880" y="5193104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1F8E058-D4F3-4A89-BBD7-94BA4A52F597}"/>
              </a:ext>
            </a:extLst>
          </p:cNvPr>
          <p:cNvSpPr/>
          <p:nvPr/>
        </p:nvSpPr>
        <p:spPr>
          <a:xfrm>
            <a:off x="9062886" y="4156264"/>
            <a:ext cx="1215618" cy="51419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0F8D7BCC-4403-4025-A16F-38801BFF31BC}"/>
              </a:ext>
            </a:extLst>
          </p:cNvPr>
          <p:cNvSpPr/>
          <p:nvPr/>
        </p:nvSpPr>
        <p:spPr>
          <a:xfrm rot="16200000">
            <a:off x="6854995" y="3702071"/>
            <a:ext cx="514192" cy="142258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1200"/>
              <a:t>queue1</a:t>
            </a:r>
          </a:p>
          <a:p>
            <a:pPr algn="ctr"/>
            <a:r>
              <a:rPr lang="en-US" altLang="zh-CN" sz="1200"/>
              <a:t>(</a:t>
            </a:r>
            <a:r>
              <a:rPr lang="en-US" altLang="zh-CN" sz="1200" b="1">
                <a:solidFill>
                  <a:schemeClr val="accent2">
                    <a:lumMod val="75000"/>
                  </a:schemeClr>
                </a:solidFill>
              </a:rPr>
              <a:t>non durable</a:t>
            </a:r>
            <a:r>
              <a:rPr lang="en-US" altLang="zh-CN" sz="1200"/>
              <a:t>)</a:t>
            </a:r>
            <a:endParaRPr lang="zh-CN" altLang="en-US" sz="12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3EE844-1AEC-4C12-A353-F44EC622993C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 flipV="1">
            <a:off x="2015805" y="4868008"/>
            <a:ext cx="1469154" cy="64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76C4433-7A4D-4472-99FD-AEDFA12ECDCA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7823382" y="4413361"/>
            <a:ext cx="1239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>
            <a:extLst>
              <a:ext uri="{FF2B5EF4-FFF2-40B4-BE49-F238E27FC236}">
                <a16:creationId xmlns:a16="http://schemas.microsoft.com/office/drawing/2014/main" id="{DBEEF2C7-88E8-4CF5-A6C3-67E8A7756E26}"/>
              </a:ext>
            </a:extLst>
          </p:cNvPr>
          <p:cNvSpPr/>
          <p:nvPr/>
        </p:nvSpPr>
        <p:spPr>
          <a:xfrm>
            <a:off x="3484959" y="4589803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18457F5-0F16-450F-A9B2-6FDFF3E0C062}"/>
              </a:ext>
            </a:extLst>
          </p:cNvPr>
          <p:cNvSpPr/>
          <p:nvPr/>
        </p:nvSpPr>
        <p:spPr>
          <a:xfrm>
            <a:off x="9062887" y="5121703"/>
            <a:ext cx="1215617" cy="51419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1FA86C63-E8CD-4789-A1D1-7ADBD368E8B4}"/>
              </a:ext>
            </a:extLst>
          </p:cNvPr>
          <p:cNvSpPr/>
          <p:nvPr/>
        </p:nvSpPr>
        <p:spPr>
          <a:xfrm rot="16200000">
            <a:off x="6854995" y="4667510"/>
            <a:ext cx="514193" cy="142258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queue2</a:t>
            </a:r>
          </a:p>
          <a:p>
            <a:pPr algn="ctr"/>
            <a:r>
              <a:rPr lang="zh-CN" altLang="en-US" sz="1200"/>
              <a:t>（</a:t>
            </a:r>
            <a:r>
              <a:rPr lang="en-US" altLang="zh-CN" sz="1200" b="1">
                <a:solidFill>
                  <a:schemeClr val="accent2">
                    <a:lumMod val="75000"/>
                  </a:schemeClr>
                </a:solidFill>
              </a:rPr>
              <a:t>durable</a:t>
            </a:r>
            <a:r>
              <a:rPr lang="zh-CN" altLang="en-US" sz="1200"/>
              <a:t>）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6EAAEE-306B-4200-9CA6-1BE3674A33E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7823382" y="5378800"/>
            <a:ext cx="12395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099599-2EAC-47DF-9B70-C38CD7F7D48F}"/>
              </a:ext>
            </a:extLst>
          </p:cNvPr>
          <p:cNvCxnSpPr>
            <a:cxnSpLocks/>
            <a:stCxn id="25" idx="4"/>
            <a:endCxn id="22" idx="1"/>
          </p:cNvCxnSpPr>
          <p:nvPr/>
        </p:nvCxnSpPr>
        <p:spPr>
          <a:xfrm flipV="1">
            <a:off x="4999629" y="4413362"/>
            <a:ext cx="1401172" cy="45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AED9AD0-07A6-4E58-B315-F4D6E9D417E0}"/>
              </a:ext>
            </a:extLst>
          </p:cNvPr>
          <p:cNvCxnSpPr>
            <a:cxnSpLocks/>
            <a:stCxn id="25" idx="4"/>
            <a:endCxn id="27" idx="1"/>
          </p:cNvCxnSpPr>
          <p:nvPr/>
        </p:nvCxnSpPr>
        <p:spPr>
          <a:xfrm>
            <a:off x="4999629" y="4868008"/>
            <a:ext cx="1401172" cy="510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91CD5DD-6EE0-4943-9D93-7F26BBF2AF64}"/>
              </a:ext>
            </a:extLst>
          </p:cNvPr>
          <p:cNvSpPr txBox="1"/>
          <p:nvPr/>
        </p:nvSpPr>
        <p:spPr>
          <a:xfrm>
            <a:off x="3902923" y="454082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topic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E404E0-51E5-47A3-9F05-699B014F202D}"/>
              </a:ext>
            </a:extLst>
          </p:cNvPr>
          <p:cNvSpPr txBox="1"/>
          <p:nvPr/>
        </p:nvSpPr>
        <p:spPr>
          <a:xfrm rot="1315563">
            <a:off x="2231381" y="5915521"/>
            <a:ext cx="825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0000"/>
                </a:solidFill>
              </a:rPr>
              <a:t>[return]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ack</a:t>
            </a:r>
            <a:endParaRPr lang="zh-CN" altLang="en-US" sz="1050" dirty="0">
              <a:solidFill>
                <a:srgbClr val="AD2B26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59CF79-B9D4-4BE5-8563-60DE77DF628A}"/>
              </a:ext>
            </a:extLst>
          </p:cNvPr>
          <p:cNvSpPr txBox="1"/>
          <p:nvPr/>
        </p:nvSpPr>
        <p:spPr>
          <a:xfrm rot="20161479">
            <a:off x="1939995" y="4843461"/>
            <a:ext cx="1479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</a:rPr>
              <a:t>ack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" name="hard-disc_39648">
            <a:extLst>
              <a:ext uri="{FF2B5EF4-FFF2-40B4-BE49-F238E27FC236}">
                <a16:creationId xmlns:a16="http://schemas.microsoft.com/office/drawing/2014/main" id="{9846F43A-7486-6A59-29CF-46E4F37F8A8D}"/>
              </a:ext>
            </a:extLst>
          </p:cNvPr>
          <p:cNvSpPr/>
          <p:nvPr/>
        </p:nvSpPr>
        <p:spPr>
          <a:xfrm>
            <a:off x="6807248" y="6136490"/>
            <a:ext cx="609685" cy="415499"/>
          </a:xfrm>
          <a:custGeom>
            <a:avLst/>
            <a:gdLst>
              <a:gd name="connsiteX0" fmla="*/ 430014 w 607991"/>
              <a:gd name="connsiteY0" fmla="*/ 461711 h 570380"/>
              <a:gd name="connsiteX1" fmla="*/ 418168 w 607991"/>
              <a:gd name="connsiteY1" fmla="*/ 473540 h 570380"/>
              <a:gd name="connsiteX2" fmla="*/ 430014 w 607991"/>
              <a:gd name="connsiteY2" fmla="*/ 485272 h 570380"/>
              <a:gd name="connsiteX3" fmla="*/ 529308 w 607991"/>
              <a:gd name="connsiteY3" fmla="*/ 485272 h 570380"/>
              <a:gd name="connsiteX4" fmla="*/ 541057 w 607991"/>
              <a:gd name="connsiteY4" fmla="*/ 473540 h 570380"/>
              <a:gd name="connsiteX5" fmla="*/ 529308 w 607991"/>
              <a:gd name="connsiteY5" fmla="*/ 461711 h 570380"/>
              <a:gd name="connsiteX6" fmla="*/ 45554 w 607991"/>
              <a:gd name="connsiteY6" fmla="*/ 412666 h 570380"/>
              <a:gd name="connsiteX7" fmla="*/ 562438 w 607991"/>
              <a:gd name="connsiteY7" fmla="*/ 412666 h 570380"/>
              <a:gd name="connsiteX8" fmla="*/ 600864 w 607991"/>
              <a:gd name="connsiteY8" fmla="*/ 433823 h 570380"/>
              <a:gd name="connsiteX9" fmla="*/ 607991 w 607991"/>
              <a:gd name="connsiteY9" fmla="*/ 458153 h 570380"/>
              <a:gd name="connsiteX10" fmla="*/ 607991 w 607991"/>
              <a:gd name="connsiteY10" fmla="*/ 524893 h 570380"/>
              <a:gd name="connsiteX11" fmla="*/ 562438 w 607991"/>
              <a:gd name="connsiteY11" fmla="*/ 570380 h 570380"/>
              <a:gd name="connsiteX12" fmla="*/ 45554 w 607991"/>
              <a:gd name="connsiteY12" fmla="*/ 570380 h 570380"/>
              <a:gd name="connsiteX13" fmla="*/ 0 w 607991"/>
              <a:gd name="connsiteY13" fmla="*/ 524893 h 570380"/>
              <a:gd name="connsiteX14" fmla="*/ 0 w 607991"/>
              <a:gd name="connsiteY14" fmla="*/ 458153 h 570380"/>
              <a:gd name="connsiteX15" fmla="*/ 7031 w 607991"/>
              <a:gd name="connsiteY15" fmla="*/ 433823 h 570380"/>
              <a:gd name="connsiteX16" fmla="*/ 45554 w 607991"/>
              <a:gd name="connsiteY16" fmla="*/ 412666 h 570380"/>
              <a:gd name="connsiteX17" fmla="*/ 130389 w 607991"/>
              <a:gd name="connsiteY17" fmla="*/ 0 h 570380"/>
              <a:gd name="connsiteX18" fmla="*/ 477504 w 607991"/>
              <a:gd name="connsiteY18" fmla="*/ 0 h 570380"/>
              <a:gd name="connsiteX19" fmla="*/ 524891 w 607991"/>
              <a:gd name="connsiteY19" fmla="*/ 38374 h 570380"/>
              <a:gd name="connsiteX20" fmla="*/ 601075 w 607991"/>
              <a:gd name="connsiteY20" fmla="*/ 400953 h 570380"/>
              <a:gd name="connsiteX21" fmla="*/ 562357 w 607991"/>
              <a:gd name="connsiteY21" fmla="*/ 389123 h 570380"/>
              <a:gd name="connsiteX22" fmla="*/ 45537 w 607991"/>
              <a:gd name="connsiteY22" fmla="*/ 389123 h 570380"/>
              <a:gd name="connsiteX23" fmla="*/ 6915 w 607991"/>
              <a:gd name="connsiteY23" fmla="*/ 400953 h 570380"/>
              <a:gd name="connsiteX24" fmla="*/ 83099 w 607991"/>
              <a:gd name="connsiteY24" fmla="*/ 38374 h 570380"/>
              <a:gd name="connsiteX25" fmla="*/ 130389 w 607991"/>
              <a:gd name="connsiteY25" fmla="*/ 0 h 57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7991" h="570380">
                <a:moveTo>
                  <a:pt x="430014" y="461711"/>
                </a:moveTo>
                <a:cubicBezTo>
                  <a:pt x="423465" y="461711"/>
                  <a:pt x="418168" y="467000"/>
                  <a:pt x="418168" y="473540"/>
                </a:cubicBezTo>
                <a:cubicBezTo>
                  <a:pt x="418168" y="479983"/>
                  <a:pt x="423465" y="485272"/>
                  <a:pt x="430014" y="485272"/>
                </a:cubicBezTo>
                <a:lnTo>
                  <a:pt x="529308" y="485272"/>
                </a:lnTo>
                <a:cubicBezTo>
                  <a:pt x="535760" y="485272"/>
                  <a:pt x="541057" y="479983"/>
                  <a:pt x="541057" y="473540"/>
                </a:cubicBezTo>
                <a:cubicBezTo>
                  <a:pt x="541057" y="467000"/>
                  <a:pt x="535760" y="461711"/>
                  <a:pt x="529308" y="461711"/>
                </a:cubicBezTo>
                <a:close/>
                <a:moveTo>
                  <a:pt x="45554" y="412666"/>
                </a:moveTo>
                <a:lnTo>
                  <a:pt x="562438" y="412666"/>
                </a:lnTo>
                <a:cubicBezTo>
                  <a:pt x="578617" y="412666"/>
                  <a:pt x="592774" y="421129"/>
                  <a:pt x="600864" y="433823"/>
                </a:cubicBezTo>
                <a:cubicBezTo>
                  <a:pt x="605391" y="440843"/>
                  <a:pt x="607991" y="449209"/>
                  <a:pt x="607991" y="458153"/>
                </a:cubicBezTo>
                <a:lnTo>
                  <a:pt x="607991" y="524893"/>
                </a:lnTo>
                <a:cubicBezTo>
                  <a:pt x="607991" y="549993"/>
                  <a:pt x="587574" y="570380"/>
                  <a:pt x="562438" y="570380"/>
                </a:cubicBezTo>
                <a:lnTo>
                  <a:pt x="45554" y="570380"/>
                </a:lnTo>
                <a:cubicBezTo>
                  <a:pt x="20417" y="570380"/>
                  <a:pt x="0" y="549993"/>
                  <a:pt x="0" y="524893"/>
                </a:cubicBezTo>
                <a:lnTo>
                  <a:pt x="0" y="458153"/>
                </a:lnTo>
                <a:cubicBezTo>
                  <a:pt x="0" y="449209"/>
                  <a:pt x="2600" y="440843"/>
                  <a:pt x="7031" y="433823"/>
                </a:cubicBezTo>
                <a:cubicBezTo>
                  <a:pt x="15120" y="421129"/>
                  <a:pt x="29374" y="412666"/>
                  <a:pt x="45554" y="412666"/>
                </a:cubicBezTo>
                <a:close/>
                <a:moveTo>
                  <a:pt x="130389" y="0"/>
                </a:moveTo>
                <a:lnTo>
                  <a:pt x="477504" y="0"/>
                </a:lnTo>
                <a:cubicBezTo>
                  <a:pt x="499175" y="0"/>
                  <a:pt x="520460" y="17119"/>
                  <a:pt x="524891" y="38374"/>
                </a:cubicBezTo>
                <a:lnTo>
                  <a:pt x="601075" y="400953"/>
                </a:lnTo>
                <a:cubicBezTo>
                  <a:pt x="589999" y="393451"/>
                  <a:pt x="576708" y="389123"/>
                  <a:pt x="562357" y="389123"/>
                </a:cubicBezTo>
                <a:lnTo>
                  <a:pt x="45537" y="389123"/>
                </a:lnTo>
                <a:cubicBezTo>
                  <a:pt x="31282" y="389123"/>
                  <a:pt x="17991" y="393451"/>
                  <a:pt x="6915" y="400953"/>
                </a:cubicBezTo>
                <a:lnTo>
                  <a:pt x="83099" y="38374"/>
                </a:lnTo>
                <a:cubicBezTo>
                  <a:pt x="87530" y="17215"/>
                  <a:pt x="108719" y="0"/>
                  <a:pt x="13038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D52711-2EAE-B4AE-45B3-73A5CB20AD3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112092" y="5635897"/>
            <a:ext cx="0" cy="4818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F9A437-48B4-EB52-4D20-EAB73B65755E}"/>
              </a:ext>
            </a:extLst>
          </p:cNvPr>
          <p:cNvCxnSpPr>
            <a:cxnSpLocks/>
            <a:stCxn id="20" idx="3"/>
            <a:endCxn id="13" idx="2"/>
          </p:cNvCxnSpPr>
          <p:nvPr/>
        </p:nvCxnSpPr>
        <p:spPr>
          <a:xfrm>
            <a:off x="2015805" y="5512192"/>
            <a:ext cx="1468163" cy="66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6B864B28-36BB-F84D-8184-4C804B03F63E}"/>
              </a:ext>
            </a:extLst>
          </p:cNvPr>
          <p:cNvSpPr/>
          <p:nvPr/>
        </p:nvSpPr>
        <p:spPr>
          <a:xfrm>
            <a:off x="3483968" y="5900234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exchange2</a:t>
            </a:r>
            <a:endParaRPr lang="zh-CN" altLang="en-US" sz="14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3937E5-255A-39F9-ED8A-353859476FFD}"/>
              </a:ext>
            </a:extLst>
          </p:cNvPr>
          <p:cNvCxnSpPr>
            <a:cxnSpLocks/>
          </p:cNvCxnSpPr>
          <p:nvPr/>
        </p:nvCxnSpPr>
        <p:spPr>
          <a:xfrm flipH="1" flipV="1">
            <a:off x="2079873" y="5627785"/>
            <a:ext cx="1354989" cy="64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81CE6BC-E531-1237-CC2D-895E83C55BC4}"/>
              </a:ext>
            </a:extLst>
          </p:cNvPr>
          <p:cNvCxnSpPr>
            <a:cxnSpLocks/>
          </p:cNvCxnSpPr>
          <p:nvPr/>
        </p:nvCxnSpPr>
        <p:spPr>
          <a:xfrm flipH="1">
            <a:off x="2050130" y="4781037"/>
            <a:ext cx="1397008" cy="60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PA-云形 63">
            <a:extLst>
              <a:ext uri="{FF2B5EF4-FFF2-40B4-BE49-F238E27FC236}">
                <a16:creationId xmlns:a16="http://schemas.microsoft.com/office/drawing/2014/main" id="{2409D807-0AC1-5747-3AE4-6EBF1AF0EC2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41383" y="5393159"/>
            <a:ext cx="542388" cy="257097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msg</a:t>
            </a:r>
            <a:endParaRPr lang="zh-CN" altLang="en-US" sz="1200"/>
          </a:p>
        </p:txBody>
      </p:sp>
      <p:sp>
        <p:nvSpPr>
          <p:cNvPr id="65" name="PA-云形 64">
            <a:extLst>
              <a:ext uri="{FF2B5EF4-FFF2-40B4-BE49-F238E27FC236}">
                <a16:creationId xmlns:a16="http://schemas.microsoft.com/office/drawing/2014/main" id="{AEA2A6CD-B506-1E71-240E-2B8C4155B8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88966" y="5398307"/>
            <a:ext cx="542388" cy="257097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/>
              <a:t>msg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72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7 0.00023 L 0.14219 -0.09352 L 0.26459 -0.09213 L 0.37865 -0.16018 L 0.44297 -0.15879 L 0.44297 -0.21736 " pathEditMode="relative" rAng="0" ptsTypes="AAAAAA">
                                      <p:cBhvr from="" to="">
                                        <p:cTn id="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2.96296E-6 L 0.0276 -0.00116 L 0.147 -0.09236 L 0.27331 -0.09514 L 0.38958 -0.02176 L 0.44778 -0.02037 L 0.44778 0.1199 L 0.48984 0.1199 " pathEditMode="relative" rAng="0" ptsTypes="AAAAAAAA">
                                      <p:cBhvr from="" to="">
                                        <p:cTn id="43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  <p:bldP spid="64" grpId="0" animBg="1"/>
      <p:bldP spid="64" grpId="1" animBg="1"/>
      <p:bldP spid="65" grpId="0" animBg="1"/>
      <p:bldP spid="6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实现发送者确认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publisher</a:t>
            </a:r>
            <a:r>
              <a:rPr lang="zh-CN" altLang="en-US"/>
              <a:t>这个微服务的</a:t>
            </a:r>
            <a:r>
              <a:rPr lang="en-US" altLang="zh-CN"/>
              <a:t>application.yml</a:t>
            </a:r>
            <a:r>
              <a:rPr lang="zh-CN" altLang="en-US"/>
              <a:t>中添加配置：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配置说明：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这里</a:t>
            </a:r>
            <a:r>
              <a:rPr lang="en-US" altLang="zh-CN"/>
              <a:t>publisher-confirm-type</a:t>
            </a:r>
            <a:r>
              <a:rPr lang="zh-CN" altLang="en-US"/>
              <a:t>有三种模式可选：</a:t>
            </a:r>
          </a:p>
          <a:p>
            <a:pPr marL="90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none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：关闭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confirm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机制</a:t>
            </a:r>
          </a:p>
          <a:p>
            <a:pPr marL="90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：同步阻塞等待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的回执消息</a:t>
            </a:r>
          </a:p>
          <a:p>
            <a:pPr marL="90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correlated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异步回调方式返回回执消息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E58DC24-D630-F7BC-35A6-9EC9A4F81B21}"/>
              </a:ext>
            </a:extLst>
          </p:cNvPr>
          <p:cNvGrpSpPr/>
          <p:nvPr/>
        </p:nvGrpSpPr>
        <p:grpSpPr>
          <a:xfrm>
            <a:off x="1009177" y="2164126"/>
            <a:ext cx="8135350" cy="1642763"/>
            <a:chOff x="1351995" y="3006664"/>
            <a:chExt cx="8135350" cy="164276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820465B-F89A-EB6B-490A-C8A7FBF9EA09}"/>
                </a:ext>
              </a:extLst>
            </p:cNvPr>
            <p:cNvSpPr/>
            <p:nvPr/>
          </p:nvSpPr>
          <p:spPr>
            <a:xfrm>
              <a:off x="1351995" y="3006664"/>
              <a:ext cx="8135350" cy="164276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920E0A2-3618-7502-581B-A85970392ACD}"/>
                </a:ext>
              </a:extLst>
            </p:cNvPr>
            <p:cNvSpPr txBox="1"/>
            <p:nvPr/>
          </p:nvSpPr>
          <p:spPr>
            <a:xfrm>
              <a:off x="1351995" y="3334860"/>
              <a:ext cx="8135348" cy="96237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rabbitmq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publisher-confirm-type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correlated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开启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publisher confirm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机制，并设置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confirm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类型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i="1">
                  <a:solidFill>
                    <a:srgbClr val="660E7A"/>
                  </a:solidFill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publisher-returns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en-US" altLang="zh-CN" sz="120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en-US" sz="120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开启</a:t>
              </a:r>
              <a:r>
                <a:rPr kumimoji="0" lang="en-US" altLang="zh-CN" sz="120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publisher return</a:t>
              </a:r>
              <a:r>
                <a:rPr kumimoji="0" lang="zh-CN" altLang="en-US" sz="1200" i="1" u="none" strike="noStrike" cap="none" normalizeH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Source Code Pro" panose="020B0509030403020204" pitchFamily="49" charset="0"/>
                </a:rPr>
                <a:t>机制</a:t>
              </a:r>
              <a:endParaRPr kumimoji="0" lang="zh-CN" altLang="zh-CN" i="1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DABB45B-4A35-CB59-1130-51A7D224329B}"/>
                </a:ext>
              </a:extLst>
            </p:cNvPr>
            <p:cNvSpPr/>
            <p:nvPr/>
          </p:nvSpPr>
          <p:spPr>
            <a:xfrm>
              <a:off x="1351995" y="3028401"/>
              <a:ext cx="813534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8252C1B-20B4-3AAA-08F8-13FE720CCFF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1883444-CC04-707A-FDF0-F06CEC83F2BA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45314E-84A6-A779-E35A-8D9ADD487F0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A43A1FC-A016-A405-C487-945D19DE699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239868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8667;#10268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5365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18007</TotalTime>
  <Words>3761</Words>
  <Application>Microsoft Office PowerPoint</Application>
  <PresentationFormat>宽屏</PresentationFormat>
  <Paragraphs>428</Paragraphs>
  <Slides>49</Slides>
  <Notes>17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49</vt:i4>
      </vt:variant>
    </vt:vector>
  </HeadingPairs>
  <TitlesOfParts>
    <vt:vector size="71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Courier New</vt:lpstr>
      <vt:lpstr>Segoe UI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MQ高级</vt:lpstr>
      <vt:lpstr>消息可靠性问题</vt:lpstr>
      <vt:lpstr>PowerPoint 演示文稿</vt:lpstr>
      <vt:lpstr>发送者的可靠性</vt:lpstr>
      <vt:lpstr>PowerPoint 演示文稿</vt:lpstr>
      <vt:lpstr>发送者重连</vt:lpstr>
      <vt:lpstr>PowerPoint 演示文稿</vt:lpstr>
      <vt:lpstr>发送者确认</vt:lpstr>
      <vt:lpstr>SpringAMQP实现发送者确认</vt:lpstr>
      <vt:lpstr>SpringAMQP实现发送者确认</vt:lpstr>
      <vt:lpstr>SpringAMQP实现发送者确认</vt:lpstr>
      <vt:lpstr>PowerPoint 演示文稿</vt:lpstr>
      <vt:lpstr>MQ的可靠性</vt:lpstr>
      <vt:lpstr>MQ的可靠性</vt:lpstr>
      <vt:lpstr>PowerPoint 演示文稿</vt:lpstr>
      <vt:lpstr>数据持久化</vt:lpstr>
      <vt:lpstr>PowerPoint 演示文稿</vt:lpstr>
      <vt:lpstr>Lazy Queue</vt:lpstr>
      <vt:lpstr>Lazy Queue</vt:lpstr>
      <vt:lpstr>Lazy Queue</vt:lpstr>
      <vt:lpstr>PowerPoint 演示文稿</vt:lpstr>
      <vt:lpstr>消费者的可靠性</vt:lpstr>
      <vt:lpstr>PowerPoint 演示文稿</vt:lpstr>
      <vt:lpstr>消费者确认机制</vt:lpstr>
      <vt:lpstr>消费者确认机制</vt:lpstr>
      <vt:lpstr>PowerPoint 演示文稿</vt:lpstr>
      <vt:lpstr>失败重试机制</vt:lpstr>
      <vt:lpstr>失败消息处理策略</vt:lpstr>
      <vt:lpstr>失败消息处理策略</vt:lpstr>
      <vt:lpstr>PowerPoint 演示文稿</vt:lpstr>
      <vt:lpstr>PowerPoint 演示文稿</vt:lpstr>
      <vt:lpstr>业务幂等性</vt:lpstr>
      <vt:lpstr>唯一消息id</vt:lpstr>
      <vt:lpstr>业务判断</vt:lpstr>
      <vt:lpstr>业务判断</vt:lpstr>
      <vt:lpstr>PowerPoint 演示文稿</vt:lpstr>
      <vt:lpstr>延迟消息</vt:lpstr>
      <vt:lpstr>延迟消息</vt:lpstr>
      <vt:lpstr>PowerPoint 演示文稿</vt:lpstr>
      <vt:lpstr>死信交换机</vt:lpstr>
      <vt:lpstr>PowerPoint 演示文稿</vt:lpstr>
      <vt:lpstr>延迟消息插件</vt:lpstr>
      <vt:lpstr>延迟消息插件</vt:lpstr>
      <vt:lpstr>延迟消息插件</vt:lpstr>
      <vt:lpstr>PowerPoint 演示文稿</vt:lpstr>
      <vt:lpstr>取消超时订单</vt:lpstr>
      <vt:lpstr>取消超时订单</vt:lpstr>
      <vt:lpstr>取消超时订单</vt:lpstr>
      <vt:lpstr>取消超时订单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1480</cp:revision>
  <dcterms:created xsi:type="dcterms:W3CDTF">2023-05-27T00:48:17Z</dcterms:created>
  <dcterms:modified xsi:type="dcterms:W3CDTF">2024-03-22T12:58:59Z</dcterms:modified>
</cp:coreProperties>
</file>