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1"/>
  </p:notesMasterIdLst>
  <p:sldIdLst>
    <p:sldId id="1173" r:id="rId8"/>
    <p:sldId id="1132" r:id="rId9"/>
    <p:sldId id="795" r:id="rId10"/>
    <p:sldId id="265" r:id="rId11"/>
    <p:sldId id="1174" r:id="rId12"/>
    <p:sldId id="603" r:id="rId13"/>
    <p:sldId id="266" r:id="rId14"/>
    <p:sldId id="1058" r:id="rId15"/>
    <p:sldId id="1133" r:id="rId16"/>
    <p:sldId id="1134" r:id="rId17"/>
    <p:sldId id="1143" r:id="rId18"/>
    <p:sldId id="1144" r:id="rId19"/>
    <p:sldId id="1145" r:id="rId20"/>
    <p:sldId id="1135" r:id="rId21"/>
    <p:sldId id="1136" r:id="rId22"/>
    <p:sldId id="1146" r:id="rId23"/>
    <p:sldId id="1147" r:id="rId24"/>
    <p:sldId id="1137" r:id="rId25"/>
    <p:sldId id="1138" r:id="rId26"/>
    <p:sldId id="1148" r:id="rId27"/>
    <p:sldId id="1149" r:id="rId28"/>
    <p:sldId id="1150" r:id="rId29"/>
    <p:sldId id="1151" r:id="rId30"/>
    <p:sldId id="1152" r:id="rId31"/>
    <p:sldId id="1139" r:id="rId32"/>
    <p:sldId id="1140" r:id="rId33"/>
    <p:sldId id="1153" r:id="rId34"/>
    <p:sldId id="1023" r:id="rId35"/>
    <p:sldId id="1024" r:id="rId36"/>
    <p:sldId id="1160" r:id="rId37"/>
    <p:sldId id="1159" r:id="rId38"/>
    <p:sldId id="1161" r:id="rId39"/>
    <p:sldId id="1155" r:id="rId40"/>
    <p:sldId id="1041" r:id="rId41"/>
    <p:sldId id="1162" r:id="rId42"/>
    <p:sldId id="1163" r:id="rId43"/>
    <p:sldId id="1164" r:id="rId44"/>
    <p:sldId id="1165" r:id="rId45"/>
    <p:sldId id="1154" r:id="rId46"/>
    <p:sldId id="1156" r:id="rId47"/>
    <p:sldId id="1157" r:id="rId48"/>
    <p:sldId id="1166" r:id="rId49"/>
    <p:sldId id="1167" r:id="rId50"/>
    <p:sldId id="1084" r:id="rId51"/>
    <p:sldId id="1087" r:id="rId52"/>
    <p:sldId id="1086" r:id="rId53"/>
    <p:sldId id="1168" r:id="rId54"/>
    <p:sldId id="1169" r:id="rId55"/>
    <p:sldId id="1170" r:id="rId56"/>
    <p:sldId id="1171" r:id="rId57"/>
    <p:sldId id="1088" r:id="rId58"/>
    <p:sldId id="1089" r:id="rId59"/>
    <p:sldId id="1172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3C3D3F"/>
    <a:srgbClr val="F9FBF9"/>
    <a:srgbClr val="1C8E1C"/>
    <a:srgbClr val="F5FAF2"/>
    <a:srgbClr val="213856"/>
    <a:srgbClr val="E7E7E7"/>
    <a:srgbClr val="000080"/>
    <a:srgbClr val="000000"/>
    <a:srgbClr val="F6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95599" autoAdjust="0"/>
  </p:normalViewPr>
  <p:slideViewPr>
    <p:cSldViewPr snapToGrid="0">
      <p:cViewPr varScale="1">
        <p:scale>
          <a:sx n="83" d="100"/>
          <a:sy n="83" d="100"/>
        </p:scale>
        <p:origin x="150" y="7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2024-04-09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3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7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2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2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3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8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8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18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0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6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8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5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0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sort-search-resul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12/query-dsl.html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current/paginate-search-resul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12/query-dsl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770ED-1E50-632B-DE1B-83806DA9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3D9B9-E5C7-EC5D-2487-78B74C464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分布式搜索引擎</a:t>
            </a:r>
          </a:p>
        </p:txBody>
      </p:sp>
    </p:spTree>
    <p:extLst>
      <p:ext uri="{BB962C8B-B14F-4D97-AF65-F5344CB8AC3E}">
        <p14:creationId xmlns:p14="http://schemas.microsoft.com/office/powerpoint/2010/main" val="343421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叶子查询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叶子查询还可以进一步细分，常见的有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212529"/>
                </a:solidFill>
                <a:latin typeface="+mn-ea"/>
                <a:ea typeface="+mn-ea"/>
              </a:rPr>
              <a:t>全文检索（</a:t>
            </a:r>
            <a:r>
              <a:rPr lang="en-US" altLang="zh-CN" b="1">
                <a:solidFill>
                  <a:srgbClr val="212529"/>
                </a:solidFill>
                <a:latin typeface="+mn-ea"/>
                <a:ea typeface="+mn-ea"/>
              </a:rPr>
              <a:t>full text</a:t>
            </a:r>
            <a:r>
              <a:rPr lang="zh-CN" altLang="en-US" b="1">
                <a:solidFill>
                  <a:srgbClr val="212529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查询：利用分词器对用户输入内容分词，然后去词条列表中匹配。例如：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match_query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multi_match_query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212529"/>
                </a:solidFill>
                <a:latin typeface="+mn-ea"/>
                <a:ea typeface="+mn-ea"/>
              </a:rPr>
              <a:t>精确查询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：不对用户输入内容分词，直接精确匹配，一般是查找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、数值、日期、布尔等类型。例如：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ids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212529"/>
                </a:solidFill>
                <a:latin typeface="+mn-ea"/>
                <a:ea typeface="+mn-ea"/>
              </a:rPr>
              <a:t>地理（</a:t>
            </a:r>
            <a:r>
              <a:rPr lang="en-US" altLang="zh-CN" b="1">
                <a:solidFill>
                  <a:srgbClr val="212529"/>
                </a:solidFill>
                <a:latin typeface="+mn-ea"/>
                <a:ea typeface="+mn-ea"/>
              </a:rPr>
              <a:t>geo</a:t>
            </a:r>
            <a:r>
              <a:rPr lang="zh-CN" altLang="en-US" b="1">
                <a:solidFill>
                  <a:srgbClr val="212529"/>
                </a:solidFill>
                <a:latin typeface="+mn-ea"/>
                <a:ea typeface="+mn-ea"/>
              </a:rPr>
              <a:t>）查询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</a:t>
            </a:r>
            <a:r>
              <a:rPr lang="zh-CN" altLang="en-US">
                <a:effectLst/>
              </a:rPr>
              <a:t>用于搜索地理位置，搜索方式很多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。例如：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altLang="zh-CN" sz="1600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55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叶子查询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10F864BC-F331-B7DE-E86F-9FC786BDF65D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11495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查询：全文检索查询的一种，会对用户输入内容分词，然后去倒排索引库检索，语法：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r>
              <a:rPr lang="en-US" altLang="zh-CN" b="1">
                <a:solidFill>
                  <a:srgbClr val="212529"/>
                </a:solidFill>
                <a:latin typeface="+mn-ea"/>
                <a:ea typeface="+mn-ea"/>
              </a:rPr>
              <a:t>multi_match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：与</a:t>
            </a: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match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查询类似，只不过允许同时查询多个字段，语法：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33EF02-366D-A50A-CA76-AB717E4BAF46}"/>
              </a:ext>
            </a:extLst>
          </p:cNvPr>
          <p:cNvGrpSpPr/>
          <p:nvPr/>
        </p:nvGrpSpPr>
        <p:grpSpPr>
          <a:xfrm>
            <a:off x="1034875" y="2090040"/>
            <a:ext cx="4740775" cy="1885586"/>
            <a:chOff x="1351994" y="3006666"/>
            <a:chExt cx="4740775" cy="18764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6744EA-AFD4-A7F4-3EFF-B0394CA9AA6B}"/>
                </a:ext>
              </a:extLst>
            </p:cNvPr>
            <p:cNvSpPr/>
            <p:nvPr/>
          </p:nvSpPr>
          <p:spPr>
            <a:xfrm>
              <a:off x="1351995" y="3006666"/>
              <a:ext cx="4740774" cy="187646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01E296-15CA-10FD-1E9F-3718ECE14701}"/>
                </a:ext>
              </a:extLst>
            </p:cNvPr>
            <p:cNvSpPr txBox="1"/>
            <p:nvPr/>
          </p:nvSpPr>
          <p:spPr>
            <a:xfrm>
              <a:off x="1351996" y="3302491"/>
              <a:ext cx="3692026" cy="156206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GET /indexName/_search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</a:rPr>
                <a:t>"match"</a:t>
              </a:r>
              <a:r>
                <a:rPr lang="en-US" altLang="zh-CN" sz="1200">
                  <a:solidFill>
                    <a:srgbClr val="000000"/>
                  </a:solidFill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</a:rPr>
                <a:t>"TEXT"</a:t>
              </a:r>
              <a:endParaRPr lang="en-US" altLang="zh-CN" sz="1200">
                <a:solidFill>
                  <a:srgbClr val="000000"/>
                </a:solidFill>
              </a:endParaRP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</a:rPr>
                <a:t>}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AB52948-FD4C-9F1A-AE0E-0D4D3211614C}"/>
                </a:ext>
              </a:extLst>
            </p:cNvPr>
            <p:cNvSpPr/>
            <p:nvPr/>
          </p:nvSpPr>
          <p:spPr>
            <a:xfrm>
              <a:off x="1351994" y="3028401"/>
              <a:ext cx="47407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62BEAC-83A2-716B-B8AE-9EEE1019919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CDF9B47-E159-D00F-2053-B847A42A4EC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B47E734-B43E-5DD1-BAD9-C71C7573836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DC8488F-987F-718F-87B4-0CA98B644C1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0C6232-BACF-7823-6A9F-B5BBF34F40D2}"/>
              </a:ext>
            </a:extLst>
          </p:cNvPr>
          <p:cNvGrpSpPr/>
          <p:nvPr/>
        </p:nvGrpSpPr>
        <p:grpSpPr>
          <a:xfrm>
            <a:off x="1034872" y="4483073"/>
            <a:ext cx="4740775" cy="2076664"/>
            <a:chOff x="1351994" y="3006665"/>
            <a:chExt cx="4740775" cy="2066616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645321F-BED3-1BA8-9667-62FD7C0E5EDE}"/>
                </a:ext>
              </a:extLst>
            </p:cNvPr>
            <p:cNvSpPr/>
            <p:nvPr/>
          </p:nvSpPr>
          <p:spPr>
            <a:xfrm>
              <a:off x="1351995" y="3006665"/>
              <a:ext cx="4740774" cy="20666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1927BA7-79BE-5FDD-40E6-B6C99690DDD2}"/>
                </a:ext>
              </a:extLst>
            </p:cNvPr>
            <p:cNvSpPr txBox="1"/>
            <p:nvPr/>
          </p:nvSpPr>
          <p:spPr>
            <a:xfrm>
              <a:off x="1351995" y="3302491"/>
              <a:ext cx="4289793" cy="174583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 /indexName/_search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"multi_match"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"TEXT"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[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"FIELD1"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 FIELD12"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]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75A2584-98AA-5BDE-C7A0-F2B9FA7B1BDA}"/>
                </a:ext>
              </a:extLst>
            </p:cNvPr>
            <p:cNvSpPr/>
            <p:nvPr/>
          </p:nvSpPr>
          <p:spPr>
            <a:xfrm>
              <a:off x="1351994" y="3028401"/>
              <a:ext cx="47407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5E89265-3083-1857-4221-418A0B3043F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FA64DE-7D8D-0C8F-EFD8-B1102681575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66EC391-4D10-1BCB-1B17-BA346B7E042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914EECE-3294-81AD-CD93-8DE1A54ECFE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394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叶子查询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10F864BC-F331-B7DE-E86F-9FC786BDF65D}"/>
              </a:ext>
            </a:extLst>
          </p:cNvPr>
          <p:cNvSpPr txBox="1">
            <a:spLocks/>
          </p:cNvSpPr>
          <p:nvPr/>
        </p:nvSpPr>
        <p:spPr>
          <a:xfrm>
            <a:off x="710880" y="1656000"/>
            <a:ext cx="10698800" cy="11495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zh-CN" b="1">
                <a:solidFill>
                  <a:srgbClr val="333333"/>
                </a:solidFill>
                <a:latin typeface="Arial" panose="020B0604020202020204" pitchFamily="34" charset="0"/>
              </a:rPr>
              <a:t>精确查询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，英文是</a:t>
            </a:r>
            <a:r>
              <a:rPr lang="zh-CN" altLang="zh-CN">
                <a:solidFill>
                  <a:srgbClr val="333333"/>
                </a:solidFill>
                <a:latin typeface="Arial Unicode MS"/>
                <a:ea typeface="SFMono-Regular"/>
              </a:rPr>
              <a:t>Term-level query</a:t>
            </a:r>
            <a:r>
              <a:rPr lang="zh-CN" altLang="zh-CN">
                <a:solidFill>
                  <a:srgbClr val="333333"/>
                </a:solidFill>
              </a:rPr>
              <a:t>，顾名思义，词条级别的查询。也就是说不会对用户输入的搜索条件再分词，而是作为一个词条，与搜索的字段内容精确值匹配。</a:t>
            </a:r>
            <a:endParaRPr lang="en-US" altLang="zh-CN">
              <a:solidFill>
                <a:srgbClr val="333333"/>
              </a:solidFill>
            </a:endParaRPr>
          </a:p>
          <a:p>
            <a:pPr lvl="0">
              <a:spcBef>
                <a:spcPct val="0"/>
              </a:spcBef>
            </a:pPr>
            <a:r>
              <a:rPr lang="zh-CN" altLang="zh-CN">
                <a:solidFill>
                  <a:srgbClr val="333333"/>
                </a:solidFill>
              </a:rPr>
              <a:t>因此推荐查找</a:t>
            </a:r>
            <a:r>
              <a:rPr lang="zh-CN" altLang="zh-CN">
                <a:solidFill>
                  <a:srgbClr val="333333"/>
                </a:solidFill>
                <a:latin typeface="Arial Unicode MS"/>
                <a:ea typeface="SFMono-Regular"/>
              </a:rPr>
              <a:t>keyword</a:t>
            </a:r>
            <a:r>
              <a:rPr lang="zh-CN" altLang="zh-CN">
                <a:solidFill>
                  <a:srgbClr val="333333"/>
                </a:solidFill>
              </a:rPr>
              <a:t>、数值、日期、</a:t>
            </a:r>
            <a:r>
              <a:rPr lang="zh-CN" altLang="zh-CN">
                <a:solidFill>
                  <a:srgbClr val="333333"/>
                </a:solidFill>
                <a:latin typeface="Arial Unicode MS"/>
                <a:ea typeface="SFMono-Regular"/>
              </a:rPr>
              <a:t>boolean</a:t>
            </a:r>
            <a:r>
              <a:rPr lang="zh-CN" altLang="zh-CN">
                <a:solidFill>
                  <a:srgbClr val="333333"/>
                </a:solidFill>
              </a:rPr>
              <a:t>类型的字段。例如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id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price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城市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地名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、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</a:rPr>
              <a:t>人名等作为一个整体才有含义的字段。</a:t>
            </a:r>
            <a:endParaRPr lang="zh-CN" altLang="zh-CN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33EF02-366D-A50A-CA76-AB717E4BAF46}"/>
              </a:ext>
            </a:extLst>
          </p:cNvPr>
          <p:cNvGrpSpPr/>
          <p:nvPr/>
        </p:nvGrpSpPr>
        <p:grpSpPr>
          <a:xfrm>
            <a:off x="1067698" y="3521688"/>
            <a:ext cx="4740775" cy="2481136"/>
            <a:chOff x="1351994" y="3006666"/>
            <a:chExt cx="4740775" cy="246913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6744EA-AFD4-A7F4-3EFF-B0394CA9AA6B}"/>
                </a:ext>
              </a:extLst>
            </p:cNvPr>
            <p:cNvSpPr/>
            <p:nvPr/>
          </p:nvSpPr>
          <p:spPr>
            <a:xfrm>
              <a:off x="1351995" y="3006666"/>
              <a:ext cx="4740774" cy="246913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01E296-15CA-10FD-1E9F-3718ECE14701}"/>
                </a:ext>
              </a:extLst>
            </p:cNvPr>
            <p:cNvSpPr txBox="1"/>
            <p:nvPr/>
          </p:nvSpPr>
          <p:spPr>
            <a:xfrm>
              <a:off x="1351996" y="3302491"/>
              <a:ext cx="3692026" cy="211338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// term</a:t>
              </a:r>
              <a:r>
                <a:rPr lang="zh-CN" altLang="en-US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查询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AD2B26"/>
                  </a:solidFill>
                  <a:latin typeface="Source code pro" panose="020B0509030403020204" pitchFamily="49" charset="0"/>
                </a:rPr>
                <a:t>GET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/indexName/_search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"term"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"value"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"VALUE"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AB52948-FD4C-9F1A-AE0E-0D4D3211614C}"/>
                </a:ext>
              </a:extLst>
            </p:cNvPr>
            <p:cNvSpPr/>
            <p:nvPr/>
          </p:nvSpPr>
          <p:spPr>
            <a:xfrm>
              <a:off x="1351994" y="3028401"/>
              <a:ext cx="47407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62BEAC-83A2-716B-B8AE-9EEE1019919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CDF9B47-E159-D00F-2053-B847A42A4EC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B47E734-B43E-5DD1-BAD9-C71C7573836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DC8488F-987F-718F-87B4-0CA98B644C1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A9B39D-A4CB-A3F9-65B6-D28DA4B042F0}"/>
              </a:ext>
            </a:extLst>
          </p:cNvPr>
          <p:cNvGrpSpPr/>
          <p:nvPr/>
        </p:nvGrpSpPr>
        <p:grpSpPr>
          <a:xfrm>
            <a:off x="6562535" y="3541951"/>
            <a:ext cx="4740775" cy="2677655"/>
            <a:chOff x="1351994" y="3006665"/>
            <a:chExt cx="4740775" cy="266469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D558839-C1FA-42E7-A68F-4E0D22529EAF}"/>
                </a:ext>
              </a:extLst>
            </p:cNvPr>
            <p:cNvSpPr/>
            <p:nvPr/>
          </p:nvSpPr>
          <p:spPr>
            <a:xfrm>
              <a:off x="1351995" y="3006665"/>
              <a:ext cx="4740774" cy="266469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6852B1-B9FC-4143-D319-57CA2DFA1662}"/>
                </a:ext>
              </a:extLst>
            </p:cNvPr>
            <p:cNvSpPr txBox="1"/>
            <p:nvPr/>
          </p:nvSpPr>
          <p:spPr>
            <a:xfrm>
              <a:off x="1351996" y="3302491"/>
              <a:ext cx="3692026" cy="229715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// range</a:t>
              </a:r>
              <a:r>
                <a:rPr lang="zh-CN" altLang="en-US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查询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AD2B26"/>
                  </a:solidFill>
                  <a:latin typeface="Source code pro" panose="020B0509030403020204" pitchFamily="49" charset="0"/>
                </a:rPr>
                <a:t>GET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/indexName/_search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"range"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"gte"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"lte"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20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A50D917-07A7-B5B4-4C76-F34E2395D39F}"/>
                </a:ext>
              </a:extLst>
            </p:cNvPr>
            <p:cNvSpPr/>
            <p:nvPr/>
          </p:nvSpPr>
          <p:spPr>
            <a:xfrm>
              <a:off x="1351994" y="3028401"/>
              <a:ext cx="47407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BAA7C77-84E6-59CA-2ED4-AE5981BB16D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91D99C8-0D46-AD0C-98C4-E12C47C6692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547CFC5-6B01-E3E8-EA17-545507A1C77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330F9B8-0065-55F7-C390-FF33586E0C9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064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7CC9DC-00BE-1910-7CEC-166AE52FA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的区别是什么？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match</a:t>
            </a:r>
            <a:r>
              <a:rPr lang="zh-CN" altLang="en-US" sz="1600"/>
              <a:t>：根据一个字段查询</a:t>
            </a:r>
            <a:endParaRPr lang="en-US" altLang="zh-CN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multi_match</a:t>
            </a:r>
            <a:r>
              <a:rPr lang="zh-CN" altLang="en-US" sz="1600"/>
              <a:t>：根据多个字段查询，参与查询字段越多，查询性能越差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精确查询常见的有哪些？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term</a:t>
            </a:r>
            <a:r>
              <a:rPr lang="zh-CN" altLang="en-US" sz="1600"/>
              <a:t>查询：根据词条精确匹配，一般搜索</a:t>
            </a:r>
            <a:r>
              <a:rPr lang="en-US" altLang="zh-CN" sz="1600"/>
              <a:t>keyword</a:t>
            </a:r>
            <a:r>
              <a:rPr lang="zh-CN" altLang="en-US" sz="1600"/>
              <a:t>类型、数值类型、布尔类型、日期类型字段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range</a:t>
            </a:r>
            <a:r>
              <a:rPr lang="zh-CN" altLang="en-US" sz="1600"/>
              <a:t>查询：根据数值范围查询，可以是数值、日期的范围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57680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D9937F3-5E83-298A-C547-05C12DB9F49E}"/>
              </a:ext>
            </a:extLst>
          </p:cNvPr>
          <p:cNvSpPr txBox="1">
            <a:spLocks/>
          </p:cNvSpPr>
          <p:nvPr/>
        </p:nvSpPr>
        <p:spPr>
          <a:xfrm>
            <a:off x="4834163" y="340476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复合查询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EDC3397-FD13-FA41-D103-C7E1B0AFD881}"/>
              </a:ext>
            </a:extLst>
          </p:cNvPr>
          <p:cNvSpPr txBox="1">
            <a:spLocks/>
          </p:cNvSpPr>
          <p:nvPr/>
        </p:nvSpPr>
        <p:spPr>
          <a:xfrm>
            <a:off x="4834163" y="2756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叶子查询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D729230-544A-460C-EA3C-B7F527FE66CA}"/>
              </a:ext>
            </a:extLst>
          </p:cNvPr>
          <p:cNvSpPr txBox="1">
            <a:spLocks/>
          </p:cNvSpPr>
          <p:nvPr/>
        </p:nvSpPr>
        <p:spPr>
          <a:xfrm>
            <a:off x="4834163" y="405320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B982D6A-BA24-C499-0566-6F324AC61686}"/>
              </a:ext>
            </a:extLst>
          </p:cNvPr>
          <p:cNvSpPr txBox="1">
            <a:spLocks/>
          </p:cNvSpPr>
          <p:nvPr/>
        </p:nvSpPr>
        <p:spPr>
          <a:xfrm>
            <a:off x="4834163" y="470163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8317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复合查询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ffectLst/>
                <a:latin typeface="+mn-ea"/>
                <a:ea typeface="+mn-ea"/>
              </a:rPr>
              <a:t>复合查询大致可以分为两类：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effectLst/>
                <a:latin typeface="+mn-ea"/>
                <a:ea typeface="+mn-ea"/>
              </a:rPr>
              <a:t>第一类：基于逻辑运算组合叶子查询，实现组合条件，例如</a:t>
            </a:r>
          </a:p>
          <a:p>
            <a:pPr marL="90000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>
                <a:effectLst/>
                <a:latin typeface="+mn-ea"/>
                <a:ea typeface="+mn-ea"/>
              </a:rPr>
              <a:t>bool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effectLst/>
                <a:latin typeface="+mn-ea"/>
                <a:ea typeface="+mn-ea"/>
              </a:rPr>
              <a:t>第二类：基于某种算法修改查询时的文档相关性算分，从而改变文档排名。例如：</a:t>
            </a:r>
          </a:p>
          <a:p>
            <a:pPr marL="90000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>
                <a:effectLst/>
                <a:latin typeface="+mn-ea"/>
                <a:ea typeface="+mn-ea"/>
              </a:rPr>
              <a:t>function_score</a:t>
            </a:r>
          </a:p>
          <a:p>
            <a:pPr marL="90000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>
                <a:effectLst/>
                <a:latin typeface="+mn-ea"/>
                <a:ea typeface="+mn-ea"/>
              </a:rPr>
              <a:t>dis_max</a:t>
            </a:r>
          </a:p>
        </p:txBody>
      </p:sp>
    </p:spTree>
    <p:extLst>
      <p:ext uri="{BB962C8B-B14F-4D97-AF65-F5344CB8AC3E}">
        <p14:creationId xmlns:p14="http://schemas.microsoft.com/office/powerpoint/2010/main" val="319538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复合查询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布尔查询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是一个或多个查询子句的组合。子查询的组合方式有：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must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：必须匹配每个子查询，类似“与”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+mn-ea"/>
                <a:ea typeface="+mn-ea"/>
              </a:rPr>
              <a:t>should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：选择性匹配子查询，类似“或”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must_not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：必须不匹配，不参与算分，类似“非”</a:t>
            </a:r>
            <a:endParaRPr lang="en-US" altLang="zh-CN">
              <a:solidFill>
                <a:srgbClr val="21252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filter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：必须匹配，不参与算分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CF95AE6-50CE-3493-58CE-A8BFD93D8061}"/>
              </a:ext>
            </a:extLst>
          </p:cNvPr>
          <p:cNvGrpSpPr/>
          <p:nvPr/>
        </p:nvGrpSpPr>
        <p:grpSpPr>
          <a:xfrm>
            <a:off x="5808354" y="2218551"/>
            <a:ext cx="5235297" cy="4098480"/>
            <a:chOff x="1351994" y="3006665"/>
            <a:chExt cx="5235297" cy="407864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C8C5-5B35-F86E-EB47-0692D416ADE8}"/>
                </a:ext>
              </a:extLst>
            </p:cNvPr>
            <p:cNvSpPr/>
            <p:nvPr/>
          </p:nvSpPr>
          <p:spPr>
            <a:xfrm>
              <a:off x="1351995" y="3006665"/>
              <a:ext cx="5235296" cy="407864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6380A8-C47A-B8B8-B2A2-C5CF183F41B0}"/>
                </a:ext>
              </a:extLst>
            </p:cNvPr>
            <p:cNvSpPr txBox="1"/>
            <p:nvPr/>
          </p:nvSpPr>
          <p:spPr>
            <a:xfrm>
              <a:off x="1361325" y="3302491"/>
              <a:ext cx="5039353" cy="376733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 /items/_search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"bool"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手机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"should"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"value"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"vivo"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}}},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"value"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小米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}}}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"must_not"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2500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}}}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"filter"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"lte"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1000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}}}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769FF19-EE70-00AD-2CFD-E9EF6221891F}"/>
                </a:ext>
              </a:extLst>
            </p:cNvPr>
            <p:cNvSpPr/>
            <p:nvPr/>
          </p:nvSpPr>
          <p:spPr>
            <a:xfrm>
              <a:off x="1351994" y="3028401"/>
              <a:ext cx="523529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8075D7-C527-BCB1-7E70-A46E2DD1AAA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F349725-8E1C-CBCB-FC8B-C687666F183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61B6582-9408-07C7-0862-478BE3A6708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F944F4A-F1BE-2659-2845-5676370C0AA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8B024D0-B9A2-51F4-3806-1AEBBFE8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9" y="4054286"/>
            <a:ext cx="10796158" cy="2359018"/>
          </a:xfrm>
          <a:prstGeom prst="roundRect">
            <a:avLst>
              <a:gd name="adj" fmla="val 34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9225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0A9316-BB43-604E-58D9-7401E7CC6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24787-6ABC-483E-02AC-8F88BC064F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需求：我们要搜索</a:t>
            </a:r>
            <a:r>
              <a:rPr lang="en-US" altLang="zh-CN"/>
              <a:t>"</a:t>
            </a:r>
            <a:r>
              <a:rPr lang="zh-CN" altLang="en-US"/>
              <a:t>智能手机</a:t>
            </a:r>
            <a:r>
              <a:rPr lang="en-US" altLang="zh-CN"/>
              <a:t>"</a:t>
            </a:r>
            <a:r>
              <a:rPr lang="zh-CN" altLang="en-US"/>
              <a:t>，但品牌必须是华为，价格必须是</a:t>
            </a:r>
            <a:r>
              <a:rPr lang="en-US" altLang="zh-CN"/>
              <a:t>900~1599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6369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D9937F3-5E83-298A-C547-05C12DB9F49E}"/>
              </a:ext>
            </a:extLst>
          </p:cNvPr>
          <p:cNvSpPr txBox="1">
            <a:spLocks/>
          </p:cNvSpPr>
          <p:nvPr/>
        </p:nvSpPr>
        <p:spPr>
          <a:xfrm>
            <a:off x="4834163" y="340476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复合查询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EDC3397-FD13-FA41-D103-C7E1B0AFD881}"/>
              </a:ext>
            </a:extLst>
          </p:cNvPr>
          <p:cNvSpPr txBox="1">
            <a:spLocks/>
          </p:cNvSpPr>
          <p:nvPr/>
        </p:nvSpPr>
        <p:spPr>
          <a:xfrm>
            <a:off x="4834163" y="2756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叶子查询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D729230-544A-460C-EA3C-B7F527FE66CA}"/>
              </a:ext>
            </a:extLst>
          </p:cNvPr>
          <p:cNvSpPr txBox="1">
            <a:spLocks/>
          </p:cNvSpPr>
          <p:nvPr/>
        </p:nvSpPr>
        <p:spPr>
          <a:xfrm>
            <a:off x="4834163" y="405320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排序和分页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B982D6A-BA24-C499-0566-6F324AC61686}"/>
              </a:ext>
            </a:extLst>
          </p:cNvPr>
          <p:cNvSpPr txBox="1">
            <a:spLocks/>
          </p:cNvSpPr>
          <p:nvPr/>
        </p:nvSpPr>
        <p:spPr>
          <a:xfrm>
            <a:off x="4834163" y="470163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7341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排序和分页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支持对搜索</a:t>
            </a:r>
            <a:r>
              <a:rPr lang="zh-CN" altLang="en-US">
                <a:hlinkClick r:id="rId3"/>
              </a:rPr>
              <a:t>结果排序</a:t>
            </a:r>
            <a:r>
              <a:rPr lang="zh-CN" altLang="en-US"/>
              <a:t>，默认是根据相关度算分（</a:t>
            </a:r>
            <a:r>
              <a:rPr lang="en-US" altLang="zh-CN"/>
              <a:t>_score</a:t>
            </a:r>
            <a:r>
              <a:rPr lang="zh-CN" altLang="en-US"/>
              <a:t>）来排序，也可以指定字段排序。可以排序字段类型有：</a:t>
            </a:r>
            <a:r>
              <a:rPr lang="en-US" altLang="zh-CN"/>
              <a:t>keyword</a:t>
            </a:r>
            <a:r>
              <a:rPr lang="zh-CN" altLang="en-US"/>
              <a:t>类型、数值类型、地理坐标类型、日期类型等。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3875C3-F419-F5F3-00FD-71C62B424ADC}"/>
              </a:ext>
            </a:extLst>
          </p:cNvPr>
          <p:cNvGrpSpPr/>
          <p:nvPr/>
        </p:nvGrpSpPr>
        <p:grpSpPr>
          <a:xfrm>
            <a:off x="909077" y="2674551"/>
            <a:ext cx="6088881" cy="2933147"/>
            <a:chOff x="1351994" y="3006665"/>
            <a:chExt cx="6088881" cy="291895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ECD77A8-1DFE-2C72-0606-75DF664F660F}"/>
                </a:ext>
              </a:extLst>
            </p:cNvPr>
            <p:cNvSpPr/>
            <p:nvPr/>
          </p:nvSpPr>
          <p:spPr>
            <a:xfrm>
              <a:off x="1351994" y="3006665"/>
              <a:ext cx="6088881" cy="291895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17C838-23E1-6F0C-D782-40C04A52ACEF}"/>
                </a:ext>
              </a:extLst>
            </p:cNvPr>
            <p:cNvSpPr txBox="1"/>
            <p:nvPr/>
          </p:nvSpPr>
          <p:spPr>
            <a:xfrm>
              <a:off x="1351995" y="3302491"/>
              <a:ext cx="6004905" cy="24502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400" b="0">
                  <a:solidFill>
                    <a:srgbClr val="AD2B26"/>
                  </a:solidFill>
                  <a:effectLst/>
                  <a:latin typeface="Source code pro" panose="020B0509030403020204" pitchFamily="49" charset="0"/>
                </a:rPr>
                <a:t>GET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/indexName/_search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"match_all"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},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"sort"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"desc"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排序字段和排序方式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ASC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、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]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F3A3921-9270-B0F6-84BB-38DE31E51E0F}"/>
                </a:ext>
              </a:extLst>
            </p:cNvPr>
            <p:cNvSpPr/>
            <p:nvPr/>
          </p:nvSpPr>
          <p:spPr>
            <a:xfrm>
              <a:off x="1351994" y="3028401"/>
              <a:ext cx="60888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386712-8726-9991-CD45-41BDA4C0C7D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1C9E985-01E4-0B26-D984-CF943044763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5CB00D6-500F-D660-B55C-81E8D3E1B4E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AD675CF-8732-7E57-B1EC-55EF9A65CEE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15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CB9F-EC2D-1844-44CE-7F22C151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BBD5D-0E5A-4086-8720-26256DDD3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>
                <a:solidFill>
                  <a:srgbClr val="333333"/>
                </a:solidFill>
                <a:effectLst/>
              </a:rPr>
              <a:t>提供了基于</a:t>
            </a:r>
            <a:r>
              <a:rPr lang="en-US" altLang="zh-CN">
                <a:solidFill>
                  <a:srgbClr val="333333"/>
                </a:solidFill>
                <a:effectLst/>
              </a:rPr>
              <a:t>JSON</a:t>
            </a:r>
            <a:r>
              <a:rPr lang="zh-CN" altLang="en-US">
                <a:solidFill>
                  <a:srgbClr val="333333"/>
                </a:solidFill>
                <a:effectLst/>
              </a:rPr>
              <a:t>的</a:t>
            </a:r>
            <a:r>
              <a:rPr lang="en-US" altLang="zh-CN">
                <a:solidFill>
                  <a:srgbClr val="333333"/>
                </a:solidFill>
                <a:effectLst/>
              </a:rPr>
              <a:t>DSL</a:t>
            </a:r>
            <a:r>
              <a:rPr lang="zh-CN" altLang="en-US">
                <a:solidFill>
                  <a:srgbClr val="333333"/>
                </a:solidFill>
                <a:effectLst/>
              </a:rPr>
              <a:t>（</a:t>
            </a:r>
            <a:r>
              <a:rPr lang="en-US" altLang="zh-CN">
                <a:solidFill>
                  <a:srgbClr val="117CEE"/>
                </a:solidFill>
                <a:effectLst/>
                <a:hlinkClick r:id="rId2"/>
              </a:rPr>
              <a:t>Domain Specific Language</a:t>
            </a:r>
            <a:r>
              <a:rPr lang="zh-CN" altLang="en-US">
                <a:solidFill>
                  <a:srgbClr val="333333"/>
                </a:solidFill>
                <a:effectLst/>
              </a:rPr>
              <a:t>）语句以</a:t>
            </a:r>
            <a:r>
              <a:rPr lang="en-US" altLang="zh-CN">
                <a:solidFill>
                  <a:srgbClr val="333333"/>
                </a:solidFill>
                <a:effectLst/>
              </a:rPr>
              <a:t>JSON</a:t>
            </a:r>
            <a:r>
              <a:rPr lang="zh-CN" altLang="en-US">
                <a:solidFill>
                  <a:srgbClr val="333333"/>
                </a:solidFill>
                <a:effectLst/>
              </a:rPr>
              <a:t>格式来定义查询条件。类似这样：</a:t>
            </a:r>
            <a:endParaRPr lang="en-US" altLang="zh-CN">
              <a:solidFill>
                <a:srgbClr val="333333"/>
              </a:solidFill>
              <a:effectLst/>
            </a:endParaRPr>
          </a:p>
          <a:p>
            <a:r>
              <a:rPr lang="en-US" altLang="zh-CN"/>
              <a:t>Java</a:t>
            </a:r>
            <a:r>
              <a:rPr lang="zh-CN" altLang="en-US"/>
              <a:t>客户端就是利用</a:t>
            </a:r>
            <a:r>
              <a:rPr lang="en-US" altLang="zh-CN"/>
              <a:t>Java</a:t>
            </a:r>
            <a:r>
              <a:rPr lang="zh-CN" altLang="en-US"/>
              <a:t>语言组织这样的</a:t>
            </a:r>
            <a:r>
              <a:rPr lang="en-US" altLang="zh-CN"/>
              <a:t>JSON</a:t>
            </a:r>
            <a:r>
              <a:rPr lang="zh-CN" altLang="en-US"/>
              <a:t>请求参数。</a:t>
            </a:r>
          </a:p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8800B6-6FDC-6CEB-70E7-5F655961016F}"/>
              </a:ext>
            </a:extLst>
          </p:cNvPr>
          <p:cNvGrpSpPr/>
          <p:nvPr/>
        </p:nvGrpSpPr>
        <p:grpSpPr>
          <a:xfrm>
            <a:off x="1161044" y="2523313"/>
            <a:ext cx="6816627" cy="4185398"/>
            <a:chOff x="1351995" y="3006665"/>
            <a:chExt cx="6816627" cy="41651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13E1600-97ED-2015-1C98-1D080B7E9C70}"/>
                </a:ext>
              </a:extLst>
            </p:cNvPr>
            <p:cNvSpPr/>
            <p:nvPr/>
          </p:nvSpPr>
          <p:spPr>
            <a:xfrm>
              <a:off x="1351995" y="3006665"/>
              <a:ext cx="6816627" cy="416514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66F3AA-4E4C-F677-4189-E1F11B50CEA4}"/>
                </a:ext>
              </a:extLst>
            </p:cNvPr>
            <p:cNvSpPr txBox="1"/>
            <p:nvPr/>
          </p:nvSpPr>
          <p:spPr>
            <a:xfrm>
              <a:off x="1351995" y="3321062"/>
              <a:ext cx="6816627" cy="376733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POST 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"bool"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"user.id"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"kimchy"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"filter"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"production"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"must_not"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"lte"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"should"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"env1"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"deployed"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7A1CFB1-4D0C-1773-B14B-D9310A5C69E8}"/>
                </a:ext>
              </a:extLst>
            </p:cNvPr>
            <p:cNvSpPr/>
            <p:nvPr/>
          </p:nvSpPr>
          <p:spPr>
            <a:xfrm>
              <a:off x="1351995" y="3028401"/>
              <a:ext cx="681662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006DB-02B7-8537-9228-5134AC16E11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3A76AE2-B6ED-1EDF-3FA0-91EF25A648E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10F70EC-7A1E-FCA6-E0AE-AA9F3A6896A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0670A7-1012-7C29-4AAF-84EF4F4AE77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7A6270-2ECF-6C0D-BA61-0F2235601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实现排序功能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771E9-6584-4B8A-5DFB-EA91E724F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需求：搜索商品，按照销量排序，销量一样则按照价格升序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227A45-CA7A-8349-6D0B-CA28A310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428284"/>
            <a:ext cx="8380403" cy="3549092"/>
          </a:xfrm>
          <a:prstGeom prst="roundRect">
            <a:avLst>
              <a:gd name="adj" fmla="val 17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39839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/>
              <a:t>elasticsearch </a:t>
            </a:r>
            <a:r>
              <a:rPr lang="zh-CN" altLang="en-US"/>
              <a:t>默认情况下只返回</a:t>
            </a:r>
            <a:r>
              <a:rPr lang="en-US" altLang="zh-CN"/>
              <a:t>top10</a:t>
            </a:r>
            <a:r>
              <a:rPr lang="zh-CN" altLang="en-US"/>
              <a:t>的数据。而如果要查询更多数据就需要修改分页参数了。</a:t>
            </a:r>
            <a:r>
              <a:rPr lang="en-US" altLang="zh-CN"/>
              <a:t>elasticsearch</a:t>
            </a:r>
            <a:r>
              <a:rPr lang="zh-CN" altLang="en-US"/>
              <a:t>中通过修改</a:t>
            </a:r>
            <a:r>
              <a:rPr lang="en-US" altLang="zh-CN"/>
              <a:t>from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参数来控制要返回的分页结果：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from</a:t>
            </a:r>
            <a:r>
              <a:rPr lang="zh-CN" altLang="en-US"/>
              <a:t>：从第几个文档开始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size</a:t>
            </a:r>
            <a:r>
              <a:rPr lang="zh-CN" altLang="en-US"/>
              <a:t>：总共查询几个文档</a:t>
            </a:r>
            <a:endParaRPr lang="zh-CN" altLang="en-US">
              <a:effectLst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3875C3-F419-F5F3-00FD-71C62B424ADC}"/>
              </a:ext>
            </a:extLst>
          </p:cNvPr>
          <p:cNvGrpSpPr/>
          <p:nvPr/>
        </p:nvGrpSpPr>
        <p:grpSpPr>
          <a:xfrm>
            <a:off x="4230774" y="2477197"/>
            <a:ext cx="5174483" cy="4016909"/>
            <a:chOff x="1351994" y="3006665"/>
            <a:chExt cx="5174483" cy="399747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ECD77A8-1DFE-2C72-0606-75DF664F660F}"/>
                </a:ext>
              </a:extLst>
            </p:cNvPr>
            <p:cNvSpPr/>
            <p:nvPr/>
          </p:nvSpPr>
          <p:spPr>
            <a:xfrm>
              <a:off x="1351994" y="3006665"/>
              <a:ext cx="5174483" cy="399747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17C838-23E1-6F0C-D782-40C04A52ACEF}"/>
                </a:ext>
              </a:extLst>
            </p:cNvPr>
            <p:cNvSpPr txBox="1"/>
            <p:nvPr/>
          </p:nvSpPr>
          <p:spPr>
            <a:xfrm>
              <a:off x="1351996" y="3302491"/>
              <a:ext cx="4707950" cy="359562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"match_all"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"from"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分页开始的位置，默认为</a:t>
              </a:r>
              <a:r>
                <a:rPr lang="en-US" altLang="zh-CN" sz="1400">
                  <a:solidFill>
                    <a:srgbClr val="008000"/>
                  </a:solidFill>
                  <a:latin typeface="Source code pro" panose="020B0509030403020204" pitchFamily="49" charset="0"/>
                </a:rPr>
                <a:t>0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>
                  <a:solidFill>
                    <a:srgbClr val="098658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期望获取的文档总数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"sort"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{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"asc"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F3A3921-9270-B0F6-84BB-38DE31E51E0F}"/>
                </a:ext>
              </a:extLst>
            </p:cNvPr>
            <p:cNvSpPr/>
            <p:nvPr/>
          </p:nvSpPr>
          <p:spPr>
            <a:xfrm>
              <a:off x="1351994" y="3028401"/>
              <a:ext cx="517448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386712-8726-9991-CD45-41BDA4C0C7D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1C9E985-01E4-0B26-D984-CF943044763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5CB00D6-500F-D660-B55C-81E8D3E1B4E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AD675CF-8732-7E57-B1EC-55EF9A65CEE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6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7A6270-2ECF-6C0D-BA61-0F2235601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实现排序和分页功能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771E9-6584-4B8A-5DFB-EA91E724F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需求：搜索商品，查询出销量排名前</a:t>
            </a:r>
            <a:r>
              <a:rPr lang="en-US" altLang="zh-CN"/>
              <a:t>10</a:t>
            </a:r>
            <a:r>
              <a:rPr lang="zh-CN" altLang="en-US"/>
              <a:t>的商品，销量一样时按照价格升序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227A45-CA7A-8349-6D0B-CA28A310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428284"/>
            <a:ext cx="8380403" cy="3549092"/>
          </a:xfrm>
          <a:prstGeom prst="roundRect">
            <a:avLst>
              <a:gd name="adj" fmla="val 17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36696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深度分页问题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en-US" altLang="zh-CN">
                <a:effectLst/>
              </a:rPr>
              <a:t>elasticsearch</a:t>
            </a:r>
            <a:r>
              <a:rPr lang="zh-CN" altLang="en-US">
                <a:effectLst/>
              </a:rPr>
              <a:t>的数据一般会采用分片存储，也就是把一个索引中的数据分成</a:t>
            </a:r>
            <a:r>
              <a:rPr lang="en-US" altLang="zh-CN">
                <a:effectLst/>
              </a:rPr>
              <a:t>N</a:t>
            </a:r>
            <a:r>
              <a:rPr lang="zh-CN" altLang="en-US">
                <a:effectLst/>
              </a:rPr>
              <a:t>份，存储到不同节点上。</a:t>
            </a:r>
            <a:r>
              <a:rPr lang="zh-CN" altLang="en-US"/>
              <a:t>查询数据时需要汇总各个分片的数据。</a:t>
            </a:r>
            <a:endParaRPr lang="en-US" altLang="zh-CN"/>
          </a:p>
          <a:p>
            <a:r>
              <a:rPr lang="zh-CN" altLang="en-US"/>
              <a:t>假如我们要查询第</a:t>
            </a:r>
            <a:r>
              <a:rPr lang="en-US" altLang="zh-CN"/>
              <a:t>100</a:t>
            </a:r>
            <a:r>
              <a:rPr lang="zh-CN" altLang="en-US"/>
              <a:t>页数据，每页查</a:t>
            </a:r>
            <a:r>
              <a:rPr lang="en-US" altLang="zh-CN"/>
              <a:t>10</a:t>
            </a:r>
            <a:r>
              <a:rPr lang="zh-CN" altLang="en-US"/>
              <a:t>条：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实现思路：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对数据排序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找出第</a:t>
            </a:r>
            <a:r>
              <a:rPr lang="en-US" altLang="zh-CN"/>
              <a:t>990~1000</a:t>
            </a:r>
            <a:r>
              <a:rPr lang="zh-CN" altLang="en-US"/>
              <a:t>名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3A9BBC-4EA3-737C-07F3-C3BC6546EBB0}"/>
              </a:ext>
            </a:extLst>
          </p:cNvPr>
          <p:cNvSpPr/>
          <p:nvPr/>
        </p:nvSpPr>
        <p:spPr>
          <a:xfrm>
            <a:off x="5536187" y="2261606"/>
            <a:ext cx="5873176" cy="1703923"/>
          </a:xfrm>
          <a:prstGeom prst="round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>
                <a:solidFill>
                  <a:schemeClr val="accent5">
                    <a:lumMod val="50000"/>
                  </a:schemeClr>
                </a:solidFill>
              </a:rPr>
              <a:t>ES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</a:rPr>
              <a:t>集群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480B5C-ADBD-A64C-484B-B968EBBD7C77}"/>
              </a:ext>
            </a:extLst>
          </p:cNvPr>
          <p:cNvGrpSpPr/>
          <p:nvPr/>
        </p:nvGrpSpPr>
        <p:grpSpPr>
          <a:xfrm>
            <a:off x="5853853" y="2690856"/>
            <a:ext cx="986050" cy="1104625"/>
            <a:chOff x="5854170" y="2771233"/>
            <a:chExt cx="986050" cy="110462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3DA7F8C-4F28-FBFB-4AB8-3F113B658CB7}"/>
                </a:ext>
              </a:extLst>
            </p:cNvPr>
            <p:cNvSpPr/>
            <p:nvPr/>
          </p:nvSpPr>
          <p:spPr>
            <a:xfrm>
              <a:off x="5854170" y="2771233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shard1</a:t>
              </a:r>
              <a:endParaRPr lang="zh-CN" altLang="en-US" sz="1100"/>
            </a:p>
          </p:txBody>
        </p:sp>
        <p:sp>
          <p:nvSpPr>
            <p:cNvPr id="5" name="iconfont-11673-5560682">
              <a:extLst>
                <a:ext uri="{FF2B5EF4-FFF2-40B4-BE49-F238E27FC236}">
                  <a16:creationId xmlns:a16="http://schemas.microsoft.com/office/drawing/2014/main" id="{4CF7ADBF-44D6-E81D-414A-2FB2F2D4F3BD}"/>
                </a:ext>
              </a:extLst>
            </p:cNvPr>
            <p:cNvSpPr/>
            <p:nvPr/>
          </p:nvSpPr>
          <p:spPr>
            <a:xfrm>
              <a:off x="6087270" y="3159244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48AD935-E644-45DD-C56E-A40BDEE2E339}"/>
              </a:ext>
            </a:extLst>
          </p:cNvPr>
          <p:cNvGrpSpPr/>
          <p:nvPr/>
        </p:nvGrpSpPr>
        <p:grpSpPr>
          <a:xfrm>
            <a:off x="7256331" y="2690856"/>
            <a:ext cx="986050" cy="1104625"/>
            <a:chOff x="7256648" y="2771233"/>
            <a:chExt cx="986050" cy="1104625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8910EA9-83A8-CC38-EBC6-3CC1F8C7FE62}"/>
                </a:ext>
              </a:extLst>
            </p:cNvPr>
            <p:cNvSpPr/>
            <p:nvPr/>
          </p:nvSpPr>
          <p:spPr>
            <a:xfrm>
              <a:off x="7256648" y="2771233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shard2</a:t>
              </a:r>
              <a:endParaRPr lang="zh-CN" altLang="en-US" sz="1100"/>
            </a:p>
          </p:txBody>
        </p:sp>
        <p:sp>
          <p:nvSpPr>
            <p:cNvPr id="10" name="iconfont-11673-5560682">
              <a:extLst>
                <a:ext uri="{FF2B5EF4-FFF2-40B4-BE49-F238E27FC236}">
                  <a16:creationId xmlns:a16="http://schemas.microsoft.com/office/drawing/2014/main" id="{46840D2D-9807-7B22-F59C-1538990C12F3}"/>
                </a:ext>
              </a:extLst>
            </p:cNvPr>
            <p:cNvSpPr/>
            <p:nvPr/>
          </p:nvSpPr>
          <p:spPr>
            <a:xfrm>
              <a:off x="7489748" y="3159244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AF2B9CB-BAE7-0AE6-0BCB-8B92F558D32C}"/>
              </a:ext>
            </a:extLst>
          </p:cNvPr>
          <p:cNvGrpSpPr/>
          <p:nvPr/>
        </p:nvGrpSpPr>
        <p:grpSpPr>
          <a:xfrm>
            <a:off x="10061288" y="2690856"/>
            <a:ext cx="986050" cy="1104625"/>
            <a:chOff x="10061605" y="2771233"/>
            <a:chExt cx="986050" cy="110462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00213F3-EBAB-19B8-D226-775B88894B5F}"/>
                </a:ext>
              </a:extLst>
            </p:cNvPr>
            <p:cNvSpPr/>
            <p:nvPr/>
          </p:nvSpPr>
          <p:spPr>
            <a:xfrm>
              <a:off x="10061605" y="2771233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shard4</a:t>
              </a:r>
              <a:endParaRPr lang="zh-CN" altLang="en-US" sz="1100"/>
            </a:p>
          </p:txBody>
        </p:sp>
        <p:sp>
          <p:nvSpPr>
            <p:cNvPr id="23" name="iconfont-11673-5560682">
              <a:extLst>
                <a:ext uri="{FF2B5EF4-FFF2-40B4-BE49-F238E27FC236}">
                  <a16:creationId xmlns:a16="http://schemas.microsoft.com/office/drawing/2014/main" id="{01E1E27D-1577-9A76-1108-16A08185FDF2}"/>
                </a:ext>
              </a:extLst>
            </p:cNvPr>
            <p:cNvSpPr/>
            <p:nvPr/>
          </p:nvSpPr>
          <p:spPr>
            <a:xfrm>
              <a:off x="10294705" y="3159244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CFAC76-5567-276C-E25A-5E90C09DFCBA}"/>
              </a:ext>
            </a:extLst>
          </p:cNvPr>
          <p:cNvGrpSpPr/>
          <p:nvPr/>
        </p:nvGrpSpPr>
        <p:grpSpPr>
          <a:xfrm>
            <a:off x="8658809" y="2690856"/>
            <a:ext cx="986050" cy="1104625"/>
            <a:chOff x="8659126" y="2771233"/>
            <a:chExt cx="986050" cy="1104625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F7C89D6-B01D-21CB-0417-797F3FC619A0}"/>
                </a:ext>
              </a:extLst>
            </p:cNvPr>
            <p:cNvSpPr/>
            <p:nvPr/>
          </p:nvSpPr>
          <p:spPr>
            <a:xfrm>
              <a:off x="8659126" y="2771233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27" name="iconfont-11673-5560682">
              <a:extLst>
                <a:ext uri="{FF2B5EF4-FFF2-40B4-BE49-F238E27FC236}">
                  <a16:creationId xmlns:a16="http://schemas.microsoft.com/office/drawing/2014/main" id="{B36AC32E-0A00-76AA-C903-A1D125DB4A30}"/>
                </a:ext>
              </a:extLst>
            </p:cNvPr>
            <p:cNvSpPr/>
            <p:nvPr/>
          </p:nvSpPr>
          <p:spPr>
            <a:xfrm>
              <a:off x="8892226" y="3159244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B3D12EA-D400-6228-9F41-E25466A620C3}"/>
              </a:ext>
            </a:extLst>
          </p:cNvPr>
          <p:cNvGrpSpPr/>
          <p:nvPr/>
        </p:nvGrpSpPr>
        <p:grpSpPr>
          <a:xfrm>
            <a:off x="870352" y="2851784"/>
            <a:ext cx="3819141" cy="1816274"/>
            <a:chOff x="1351994" y="3006666"/>
            <a:chExt cx="3819141" cy="180748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BAAB7088-3727-8AE2-DEF6-97584A24ABC3}"/>
                </a:ext>
              </a:extLst>
            </p:cNvPr>
            <p:cNvSpPr/>
            <p:nvPr/>
          </p:nvSpPr>
          <p:spPr>
            <a:xfrm>
              <a:off x="1351995" y="3006666"/>
              <a:ext cx="3819140" cy="180748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8477BCF-46AF-3F66-212B-5AB1AF438F18}"/>
                </a:ext>
              </a:extLst>
            </p:cNvPr>
            <p:cNvSpPr txBox="1"/>
            <p:nvPr/>
          </p:nvSpPr>
          <p:spPr>
            <a:xfrm>
              <a:off x="1351997" y="3302491"/>
              <a:ext cx="2820762" cy="144114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/hotel/_search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"from"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990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7D5841C-4643-EC07-072A-CD1D00802405}"/>
                </a:ext>
              </a:extLst>
            </p:cNvPr>
            <p:cNvSpPr/>
            <p:nvPr/>
          </p:nvSpPr>
          <p:spPr>
            <a:xfrm>
              <a:off x="1351994" y="3028401"/>
              <a:ext cx="381913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C277A2E-AC04-A999-8A0A-D57EDA5CA8D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D30E6D08-CB86-6746-C8A7-79C2128CDA4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1579F1C-6BE3-F62C-5068-D3B50867AAF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6675EF5-4E1C-F2B1-4EA2-E7FFD41A4C6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PA-组合 45">
            <a:extLst>
              <a:ext uri="{FF2B5EF4-FFF2-40B4-BE49-F238E27FC236}">
                <a16:creationId xmlns:a16="http://schemas.microsoft.com/office/drawing/2014/main" id="{4D92DB59-C129-04FA-F3C2-EF051FF5B8F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986645" y="4159422"/>
            <a:ext cx="853258" cy="646288"/>
            <a:chOff x="5978679" y="4587507"/>
            <a:chExt cx="853258" cy="646288"/>
          </a:xfrm>
        </p:grpSpPr>
        <p:pic>
          <p:nvPicPr>
            <p:cNvPr id="44" name="PA-图片 43">
              <a:extLst>
                <a:ext uri="{FF2B5EF4-FFF2-40B4-BE49-F238E27FC236}">
                  <a16:creationId xmlns:a16="http://schemas.microsoft.com/office/drawing/2014/main" id="{C5786E51-59E7-15D7-80F6-73659425F7B3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205039" y="4587507"/>
              <a:ext cx="284312" cy="384205"/>
            </a:xfrm>
            <a:prstGeom prst="rect">
              <a:avLst/>
            </a:prstGeom>
          </p:spPr>
        </p:pic>
        <p:sp>
          <p:nvSpPr>
            <p:cNvPr id="45" name="PA-文本框 44">
              <a:extLst>
                <a:ext uri="{FF2B5EF4-FFF2-40B4-BE49-F238E27FC236}">
                  <a16:creationId xmlns:a16="http://schemas.microsoft.com/office/drawing/2014/main" id="{5B19B71F-F791-086C-08E9-3AC8E50F82BC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 flipH="1">
              <a:off x="5978679" y="4971712"/>
              <a:ext cx="853258" cy="262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Top 1000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PA-组合 49">
            <a:extLst>
              <a:ext uri="{FF2B5EF4-FFF2-40B4-BE49-F238E27FC236}">
                <a16:creationId xmlns:a16="http://schemas.microsoft.com/office/drawing/2014/main" id="{9A97E0D8-8691-2456-0FFF-DE3F27D701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89123" y="4159422"/>
            <a:ext cx="853258" cy="646288"/>
            <a:chOff x="5978679" y="4587507"/>
            <a:chExt cx="853258" cy="646288"/>
          </a:xfrm>
        </p:grpSpPr>
        <p:pic>
          <p:nvPicPr>
            <p:cNvPr id="51" name="PA-图片 50">
              <a:extLst>
                <a:ext uri="{FF2B5EF4-FFF2-40B4-BE49-F238E27FC236}">
                  <a16:creationId xmlns:a16="http://schemas.microsoft.com/office/drawing/2014/main" id="{91E2BCAB-7213-4DC7-E8A9-648195BA5A7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205039" y="4587507"/>
              <a:ext cx="284312" cy="38420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</p:pic>
        <p:sp>
          <p:nvSpPr>
            <p:cNvPr id="52" name="PA-文本框 51">
              <a:extLst>
                <a:ext uri="{FF2B5EF4-FFF2-40B4-BE49-F238E27FC236}">
                  <a16:creationId xmlns:a16="http://schemas.microsoft.com/office/drawing/2014/main" id="{787EDDB7-8961-BF1F-7F44-89BDB3D4523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 flipH="1">
              <a:off x="5978679" y="4971712"/>
              <a:ext cx="853258" cy="2620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Top 1000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PA-组合 52">
            <a:extLst>
              <a:ext uri="{FF2B5EF4-FFF2-40B4-BE49-F238E27FC236}">
                <a16:creationId xmlns:a16="http://schemas.microsoft.com/office/drawing/2014/main" id="{8C24F793-17BE-5E9A-4D73-859297F9299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791601" y="4159422"/>
            <a:ext cx="853258" cy="646288"/>
            <a:chOff x="5978679" y="4587507"/>
            <a:chExt cx="853258" cy="646288"/>
          </a:xfrm>
        </p:grpSpPr>
        <p:pic>
          <p:nvPicPr>
            <p:cNvPr id="54" name="PA-图片 53">
              <a:extLst>
                <a:ext uri="{FF2B5EF4-FFF2-40B4-BE49-F238E27FC236}">
                  <a16:creationId xmlns:a16="http://schemas.microsoft.com/office/drawing/2014/main" id="{E1F2A71B-382E-727E-A437-00025BD135C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205039" y="4587507"/>
              <a:ext cx="284312" cy="384205"/>
            </a:xfrm>
            <a:prstGeom prst="rect">
              <a:avLst/>
            </a:prstGeom>
          </p:spPr>
        </p:pic>
        <p:sp>
          <p:nvSpPr>
            <p:cNvPr id="55" name="PA-文本框 54">
              <a:extLst>
                <a:ext uri="{FF2B5EF4-FFF2-40B4-BE49-F238E27FC236}">
                  <a16:creationId xmlns:a16="http://schemas.microsoft.com/office/drawing/2014/main" id="{205C02AF-068F-BEF1-14E5-DD2CE8580A4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 flipH="1">
              <a:off x="5978679" y="4971712"/>
              <a:ext cx="853258" cy="262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Top 1000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PA-组合 55">
            <a:extLst>
              <a:ext uri="{FF2B5EF4-FFF2-40B4-BE49-F238E27FC236}">
                <a16:creationId xmlns:a16="http://schemas.microsoft.com/office/drawing/2014/main" id="{91156D69-B521-66EC-AA41-C7BC310F72A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94079" y="4159422"/>
            <a:ext cx="853258" cy="646288"/>
            <a:chOff x="5978679" y="4587507"/>
            <a:chExt cx="853258" cy="646288"/>
          </a:xfrm>
        </p:grpSpPr>
        <p:pic>
          <p:nvPicPr>
            <p:cNvPr id="57" name="PA-图片 56">
              <a:extLst>
                <a:ext uri="{FF2B5EF4-FFF2-40B4-BE49-F238E27FC236}">
                  <a16:creationId xmlns:a16="http://schemas.microsoft.com/office/drawing/2014/main" id="{8B2F56CC-9A91-4EB0-8A7A-286E7774F88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205039" y="4587507"/>
              <a:ext cx="284312" cy="384205"/>
            </a:xfrm>
            <a:prstGeom prst="rect">
              <a:avLst/>
            </a:prstGeom>
          </p:spPr>
        </p:pic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81ACFC67-2197-13BC-5781-D1F125B3EF0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 flipH="1">
              <a:off x="5978679" y="4971712"/>
              <a:ext cx="853258" cy="262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Top 1000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A4B3F96-4387-60ED-7428-E167A022F8A5}"/>
              </a:ext>
            </a:extLst>
          </p:cNvPr>
          <p:cNvSpPr txBox="1"/>
          <p:nvPr/>
        </p:nvSpPr>
        <p:spPr>
          <a:xfrm>
            <a:off x="8997997" y="566166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聚合所有结果，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重新排序选取前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5" name="PA-组合 49">
            <a:extLst>
              <a:ext uri="{FF2B5EF4-FFF2-40B4-BE49-F238E27FC236}">
                <a16:creationId xmlns:a16="http://schemas.microsoft.com/office/drawing/2014/main" id="{8891C3FB-069B-39EB-1177-9A568C7934B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98576" y="5661667"/>
            <a:ext cx="853258" cy="646288"/>
            <a:chOff x="5978679" y="4587507"/>
            <a:chExt cx="853258" cy="646288"/>
          </a:xfrm>
        </p:grpSpPr>
        <p:pic>
          <p:nvPicPr>
            <p:cNvPr id="66" name="PA-图片 50">
              <a:extLst>
                <a:ext uri="{FF2B5EF4-FFF2-40B4-BE49-F238E27FC236}">
                  <a16:creationId xmlns:a16="http://schemas.microsoft.com/office/drawing/2014/main" id="{B22AC18C-50B2-9518-89CD-4F40197D3F6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6205039" y="4587507"/>
              <a:ext cx="284312" cy="38420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</p:pic>
        <p:sp>
          <p:nvSpPr>
            <p:cNvPr id="67" name="PA-文本框 51">
              <a:extLst>
                <a:ext uri="{FF2B5EF4-FFF2-40B4-BE49-F238E27FC236}">
                  <a16:creationId xmlns:a16="http://schemas.microsoft.com/office/drawing/2014/main" id="{1B778A03-A443-4175-ADB1-475386AB836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flipH="1">
              <a:off x="5978679" y="4971712"/>
              <a:ext cx="853258" cy="2620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FF0000"/>
                  </a:solidFill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Top 1000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6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16003 0.16875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842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6927 0.12639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631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2005 0.16991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849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1595 0.21204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3 0.16875 C 0.16003 0.14468 0.17097 0.12523 0.18451 0.12523 C 0.19792 0.12523 0.20899 0.14468 0.20899 0.16875 C 0.20899 0.19259 0.19792 0.21227 0.18451 0.21227 C 0.17097 0.21227 0.16003 0.19259 0.16003 0.16875 L 0.16003 0.16898 L 0.16003 0.16875 Z " pathEditMode="relative" rAng="0" ptsTypes="AAAAAAA">
                                      <p:cBhvr from="" to="">
                                        <p:cTn id="10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4 0.12616 C 0.08294 0.12616 0.09388 0.1456 0.09388 0.16968 C 0.09388 0.19352 0.08294 0.2132 0.0694 0.2132 C 0.05599 0.2132 0.04492 0.19352 0.04492 0.16968 C 0.04492 0.1456 0.05599 0.12616 0.0694 0.12616 L 0.06927 0.12616 L 0.0694 0.12616 Z " pathEditMode="relative" rAng="5400000" ptsTypes="AAAAAAA">
                                      <p:cBhvr from="" to="">
                                        <p:cTn id="10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5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0.16991 C -0.02031 0.19398 -0.03125 0.21343 -0.04479 0.21343 C -0.0582 0.21343 -0.06927 0.19398 -0.06927 0.16991 C -0.06927 0.14607 -0.0582 0.12639 -0.04479 0.12639 C -0.03125 0.12639 -0.02031 0.14607 -0.02031 0.16991 L -0.02031 0.16968 L -0.02031 0.16991 Z " pathEditMode="relative" rAng="10800000" ptsTypes="AAAAAAA">
                                      <p:cBhvr from="" to="">
                                        <p:cTn id="10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 0.21204 C -0.17291 0.21204 -0.18385 0.19259 -0.18385 0.16852 C -0.18385 0.14468 -0.17291 0.125 -0.15937 0.125 C -0.14596 0.125 -0.13489 0.14468 -0.13489 0.16852 C -0.13489 0.19259 -0.14596 0.21204 -0.1595 0.21204 L -0.15937 0.21204 L -0.1595 0.21204 Z " pathEditMode="relative" rAng="16200000" ptsTypes="AAAAAAA">
                                      <p:cBhvr from="" to="">
                                        <p:cTn id="10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35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2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深度分页问题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针对深度分页，</a:t>
            </a:r>
            <a:r>
              <a:rPr lang="en-US" altLang="zh-CN"/>
              <a:t>ES</a:t>
            </a:r>
            <a:r>
              <a:rPr lang="zh-CN" altLang="en-US"/>
              <a:t>提供了两种解决方案，</a:t>
            </a:r>
            <a:r>
              <a:rPr lang="zh-CN" altLang="en-US">
                <a:hlinkClick r:id="rId3"/>
              </a:rPr>
              <a:t>官方文档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after</a:t>
            </a:r>
            <a:r>
              <a:rPr lang="zh-CN" altLang="en-US"/>
              <a:t>：分页时需要排序，原理是从上一次的排序值开始，查询下一页数据。官方推荐使用的方式。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scroll</a:t>
            </a:r>
            <a:r>
              <a:rPr lang="zh-CN" altLang="en-US"/>
              <a:t>：原理将排序数据形成快照，保存在内存。官方已经不推荐使用。</a:t>
            </a: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9C218F-D4EB-CC92-D314-A6E2CA9C931D}"/>
              </a:ext>
            </a:extLst>
          </p:cNvPr>
          <p:cNvGrpSpPr/>
          <p:nvPr/>
        </p:nvGrpSpPr>
        <p:grpSpPr>
          <a:xfrm>
            <a:off x="1669021" y="3194332"/>
            <a:ext cx="4346825" cy="2603218"/>
            <a:chOff x="1641029" y="3429000"/>
            <a:chExt cx="4346825" cy="260321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38B3CD-98BC-643A-232B-24423D851B10}"/>
                </a:ext>
              </a:extLst>
            </p:cNvPr>
            <p:cNvGrpSpPr/>
            <p:nvPr/>
          </p:nvGrpSpPr>
          <p:grpSpPr>
            <a:xfrm>
              <a:off x="1641029" y="3429000"/>
              <a:ext cx="4346825" cy="2603218"/>
              <a:chOff x="795776" y="3931886"/>
              <a:chExt cx="4346825" cy="260321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73B68FB9-BFC7-87E7-D6E2-1F186611E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776" y="3931886"/>
                <a:ext cx="4346825" cy="2603218"/>
              </a:xfrm>
              <a:prstGeom prst="rect">
                <a:avLst/>
              </a:prstGeom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61586AE-DFC3-9DBC-870B-A8890BECA783}"/>
                  </a:ext>
                </a:extLst>
              </p:cNvPr>
              <p:cNvSpPr txBox="1"/>
              <p:nvPr/>
            </p:nvSpPr>
            <p:spPr>
              <a:xfrm>
                <a:off x="4719653" y="5864789"/>
                <a:ext cx="31771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大波浪圓體 CJK JP-Regular" pitchFamily="2" charset="-128"/>
                    <a:ea typeface="大波浪圓體 CJK JP-Regular" pitchFamily="2" charset="-128"/>
                  </a:rPr>
                  <a:t>虎</a:t>
                </a:r>
                <a:endParaRPr lang="en-US" altLang="zh-CN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chemeClr val="bg1">
                        <a:lumMod val="50000"/>
                      </a:schemeClr>
                    </a:solidFill>
                    <a:latin typeface="大波浪圓體 CJK JP-Regular" pitchFamily="2" charset="-128"/>
                    <a:ea typeface="大波浪圓體 CJK JP-Regular" pitchFamily="2" charset="-128"/>
                  </a:rPr>
                  <a:t>哥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endParaRPr>
              </a:p>
            </p:txBody>
          </p:sp>
        </p:grpSp>
        <p:sp>
          <p:nvSpPr>
            <p:cNvPr id="5" name="文本占位符 2">
              <a:extLst>
                <a:ext uri="{FF2B5EF4-FFF2-40B4-BE49-F238E27FC236}">
                  <a16:creationId xmlns:a16="http://schemas.microsoft.com/office/drawing/2014/main" id="{DE637DA1-3DBA-EC1C-816D-816E6EAD8D63}"/>
                </a:ext>
              </a:extLst>
            </p:cNvPr>
            <p:cNvSpPr txBox="1">
              <a:spLocks/>
            </p:cNvSpPr>
            <p:nvPr/>
          </p:nvSpPr>
          <p:spPr>
            <a:xfrm>
              <a:off x="1834072" y="3429000"/>
              <a:ext cx="3730834" cy="2348401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>
                  <a:solidFill>
                    <a:schemeClr val="bg1"/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search after</a:t>
              </a:r>
              <a:r>
                <a:rPr lang="zh-CN" altLang="en-US" sz="1400">
                  <a:solidFill>
                    <a:schemeClr val="bg1"/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模式：</a:t>
              </a:r>
              <a:endPara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bg1"/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优点：没有查询上限，支持深度分页</a:t>
              </a:r>
              <a:endPara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bg1"/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缺点：只能向后逐页查询，不能随机翻页</a:t>
              </a:r>
              <a:endPara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bg1"/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场景：数据迁移、手机滚动查询</a:t>
              </a:r>
              <a:endPara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8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D9937F3-5E83-298A-C547-05C12DB9F49E}"/>
              </a:ext>
            </a:extLst>
          </p:cNvPr>
          <p:cNvSpPr txBox="1">
            <a:spLocks/>
          </p:cNvSpPr>
          <p:nvPr/>
        </p:nvSpPr>
        <p:spPr>
          <a:xfrm>
            <a:off x="4834163" y="340476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复合查询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EDC3397-FD13-FA41-D103-C7E1B0AFD881}"/>
              </a:ext>
            </a:extLst>
          </p:cNvPr>
          <p:cNvSpPr txBox="1">
            <a:spLocks/>
          </p:cNvSpPr>
          <p:nvPr/>
        </p:nvSpPr>
        <p:spPr>
          <a:xfrm>
            <a:off x="4834163" y="2756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叶子查询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D729230-544A-460C-EA3C-B7F527FE66CA}"/>
              </a:ext>
            </a:extLst>
          </p:cNvPr>
          <p:cNvSpPr txBox="1">
            <a:spLocks/>
          </p:cNvSpPr>
          <p:nvPr/>
        </p:nvSpPr>
        <p:spPr>
          <a:xfrm>
            <a:off x="4834163" y="405320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B982D6A-BA24-C499-0566-6F324AC61686}"/>
              </a:ext>
            </a:extLst>
          </p:cNvPr>
          <p:cNvSpPr txBox="1">
            <a:spLocks/>
          </p:cNvSpPr>
          <p:nvPr/>
        </p:nvSpPr>
        <p:spPr>
          <a:xfrm>
            <a:off x="4834163" y="470163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高亮显示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55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高亮显示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 b="1"/>
              <a:t>高亮显示</a:t>
            </a:r>
            <a:r>
              <a:rPr lang="zh-CN" altLang="en-US"/>
              <a:t>：就是在搜索结果中把搜索关键字突出显示。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22B180-7452-7F94-3BC2-AB62BFF2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88" y="2182968"/>
            <a:ext cx="5322466" cy="4405202"/>
          </a:xfrm>
          <a:prstGeom prst="roundRect">
            <a:avLst>
              <a:gd name="adj" fmla="val 20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4DB79E-9216-B8BC-4725-E1A80C13C6A3}"/>
              </a:ext>
            </a:extLst>
          </p:cNvPr>
          <p:cNvGrpSpPr/>
          <p:nvPr/>
        </p:nvGrpSpPr>
        <p:grpSpPr>
          <a:xfrm>
            <a:off x="6925068" y="2161027"/>
            <a:ext cx="4484295" cy="3521316"/>
            <a:chOff x="1351994" y="3006666"/>
            <a:chExt cx="4484295" cy="350427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25744BA-138C-65AE-0D94-02C14E8F1757}"/>
                </a:ext>
              </a:extLst>
            </p:cNvPr>
            <p:cNvSpPr/>
            <p:nvPr/>
          </p:nvSpPr>
          <p:spPr>
            <a:xfrm>
              <a:off x="1351995" y="3006666"/>
              <a:ext cx="4332644" cy="350427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329327-3AAD-F175-F0F4-34C5017D57BD}"/>
                </a:ext>
              </a:extLst>
            </p:cNvPr>
            <p:cNvSpPr txBox="1"/>
            <p:nvPr/>
          </p:nvSpPr>
          <p:spPr>
            <a:xfrm>
              <a:off x="1351996" y="3302491"/>
              <a:ext cx="4484293" cy="303224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"match"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"TEXT"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"highlight"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 </a:t>
              </a:r>
              <a:r>
                <a:rPr lang="en-US" altLang="zh-CN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// </a:t>
              </a:r>
              <a:r>
                <a:rPr lang="zh-CN" altLang="en-US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指定要高亮的字段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zh-CN" altLang="en-US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"pre_tags"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"&lt;em&gt;"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  </a:t>
              </a:r>
              <a:r>
                <a:rPr lang="en-US" altLang="zh-CN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// </a:t>
              </a:r>
              <a:r>
                <a:rPr lang="zh-CN" altLang="en-US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高亮的前置标签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zh-CN" altLang="en-US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"post_tags"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"&lt;/em&gt;"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</a:t>
              </a:r>
              <a:r>
                <a:rPr lang="en-US" altLang="zh-CN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// </a:t>
              </a:r>
              <a:r>
                <a:rPr lang="zh-CN" altLang="en-US" sz="1200">
                  <a:solidFill>
                    <a:srgbClr val="008000"/>
                  </a:solidFill>
                  <a:latin typeface="Source code pro" panose="020B0509030403020204" pitchFamily="49" charset="0"/>
                </a:rPr>
                <a:t>高亮的后置标签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zh-CN" altLang="en-US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77892D0-AA2D-3E95-840B-32E3614C5C5E}"/>
                </a:ext>
              </a:extLst>
            </p:cNvPr>
            <p:cNvSpPr/>
            <p:nvPr/>
          </p:nvSpPr>
          <p:spPr>
            <a:xfrm>
              <a:off x="1351994" y="3028401"/>
              <a:ext cx="433264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9878DFC-C733-788D-72A5-B1F0B820430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BE3CCD0-43C6-7BF7-3A7B-CB6958E0CB63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56C1D5D-945F-1B59-59B6-D24352DE041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1A0ACFA-DD78-6E79-14F8-BB4FB89EE6D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98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F5FC1A-0BDF-91C8-B471-23266BE02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054359"/>
            <a:ext cx="5760538" cy="4919721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/>
              <a:t>搜索的完整语法：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F03B7E-8AB8-97E1-9914-DF80A32BEB7B}"/>
              </a:ext>
            </a:extLst>
          </p:cNvPr>
          <p:cNvGrpSpPr/>
          <p:nvPr/>
        </p:nvGrpSpPr>
        <p:grpSpPr>
          <a:xfrm>
            <a:off x="5245558" y="1731817"/>
            <a:ext cx="5027445" cy="4780949"/>
            <a:chOff x="1351994" y="3006665"/>
            <a:chExt cx="5027445" cy="475781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F41CE7D-D852-A7A7-40BE-38DD5CFC33D6}"/>
                </a:ext>
              </a:extLst>
            </p:cNvPr>
            <p:cNvSpPr/>
            <p:nvPr/>
          </p:nvSpPr>
          <p:spPr>
            <a:xfrm>
              <a:off x="1351994" y="3006665"/>
              <a:ext cx="5027445" cy="475781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1985EF-AC16-A705-CABA-4ADDBB02D68B}"/>
                </a:ext>
              </a:extLst>
            </p:cNvPr>
            <p:cNvSpPr txBox="1"/>
            <p:nvPr/>
          </p:nvSpPr>
          <p:spPr>
            <a:xfrm>
              <a:off x="1351996" y="3302491"/>
              <a:ext cx="4840832" cy="432637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华为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"from"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分页开始的位置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期望获取的文档总数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"sort"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 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{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"asc"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},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普通排序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],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"highlight"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高亮字段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"pre_tags"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"&lt;em&gt;"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高亮字段的前置标签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"post_tags"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"&lt;/em&gt;"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高亮字段的后置标签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240E6F6-9EB7-F776-728C-96199B584F16}"/>
                </a:ext>
              </a:extLst>
            </p:cNvPr>
            <p:cNvSpPr/>
            <p:nvPr/>
          </p:nvSpPr>
          <p:spPr>
            <a:xfrm>
              <a:off x="1351994" y="3028401"/>
              <a:ext cx="502744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CC14BFC-4706-AA40-5804-AA5879578D1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E8C7C22-A147-6BC2-F63C-9E46CB08D83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F3949D7-34DF-88B3-70BA-35D665CE5AE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4C50E9D-0512-1A58-C681-2CB3E0CC7CE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37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JavaRestClient</a:t>
            </a:r>
            <a:r>
              <a:rPr lang="zh-CN" altLang="en-US"/>
              <a:t>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034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构建查询条件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B431B44-9A20-233C-A41C-E4A96FECD70F}"/>
              </a:ext>
            </a:extLst>
          </p:cNvPr>
          <p:cNvSpPr txBox="1">
            <a:spLocks/>
          </p:cNvSpPr>
          <p:nvPr/>
        </p:nvSpPr>
        <p:spPr>
          <a:xfrm>
            <a:off x="4834163" y="342900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2A47861-7381-683A-C163-8539741D451E}"/>
              </a:ext>
            </a:extLst>
          </p:cNvPr>
          <p:cNvSpPr txBox="1">
            <a:spLocks/>
          </p:cNvSpPr>
          <p:nvPr/>
        </p:nvSpPr>
        <p:spPr>
          <a:xfrm>
            <a:off x="4834163" y="4100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431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364343"/>
            <a:ext cx="5973761" cy="3049037"/>
          </a:xfrm>
        </p:spPr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</a:t>
            </a:r>
            <a:endParaRPr kumimoji="1" lang="en-US" altLang="zh-CN"/>
          </a:p>
          <a:p>
            <a:r>
              <a:rPr kumimoji="1" lang="en-US" altLang="zh-CN"/>
              <a:t>Java</a:t>
            </a:r>
            <a:r>
              <a:rPr kumimoji="1" lang="zh-CN" altLang="en-US"/>
              <a:t>客户端查询</a:t>
            </a:r>
            <a:endParaRPr kumimoji="1" lang="en-US" altLang="zh-CN"/>
          </a:p>
          <a:p>
            <a:r>
              <a:rPr kumimoji="1" lang="zh-CN" altLang="en-US"/>
              <a:t>数据聚合</a:t>
            </a:r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7955EC0-BC35-080B-91FC-F6E558723995}"/>
              </a:ext>
            </a:extLst>
          </p:cNvPr>
          <p:cNvGrpSpPr/>
          <p:nvPr/>
        </p:nvGrpSpPr>
        <p:grpSpPr>
          <a:xfrm>
            <a:off x="8712791" y="3483515"/>
            <a:ext cx="2696889" cy="2142502"/>
            <a:chOff x="1351995" y="3006666"/>
            <a:chExt cx="2696889" cy="2132135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9DE069-B56A-2E76-1A66-76E03E69FE6B}"/>
                </a:ext>
              </a:extLst>
            </p:cNvPr>
            <p:cNvSpPr/>
            <p:nvPr/>
          </p:nvSpPr>
          <p:spPr>
            <a:xfrm>
              <a:off x="1351995" y="3006666"/>
              <a:ext cx="2696889" cy="213213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DF910BB-5785-85D3-6757-4986B55275F8}"/>
                </a:ext>
              </a:extLst>
            </p:cNvPr>
            <p:cNvSpPr txBox="1"/>
            <p:nvPr/>
          </p:nvSpPr>
          <p:spPr>
            <a:xfrm>
              <a:off x="1351997" y="3302491"/>
              <a:ext cx="2476131" cy="171680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AD2B26"/>
                  </a:solidFill>
                  <a:effectLst/>
                  <a:latin typeface="Source code pro" panose="020B0509030403020204" pitchFamily="49" charset="0"/>
                </a:rPr>
                <a:t>GET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/indexName/_search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"match_all"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9A0B485-4F79-B08B-36E3-5991EC4E2E7E}"/>
                </a:ext>
              </a:extLst>
            </p:cNvPr>
            <p:cNvSpPr/>
            <p:nvPr/>
          </p:nvSpPr>
          <p:spPr>
            <a:xfrm>
              <a:off x="1351996" y="3028401"/>
              <a:ext cx="269688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6214A8D-BBE0-CB07-EF43-9EE261429CC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3F1AAC3-6EBC-59E6-A4FE-BAF9B907BA3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49C174B-5449-9E1C-7F7E-DE5A2D2B7C3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F2F4115-3B64-07FA-BAD1-8362B235BA0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5E5710-3626-6AA4-D296-821F7C7C729E}"/>
              </a:ext>
            </a:extLst>
          </p:cNvPr>
          <p:cNvGrpSpPr/>
          <p:nvPr/>
        </p:nvGrpSpPr>
        <p:grpSpPr>
          <a:xfrm>
            <a:off x="631942" y="3013063"/>
            <a:ext cx="7551006" cy="3521316"/>
            <a:chOff x="1351995" y="3006666"/>
            <a:chExt cx="7551006" cy="3504278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4070001-E68E-F572-7C6D-5B8760C2D781}"/>
                </a:ext>
              </a:extLst>
            </p:cNvPr>
            <p:cNvSpPr/>
            <p:nvPr/>
          </p:nvSpPr>
          <p:spPr>
            <a:xfrm>
              <a:off x="1351995" y="3006666"/>
              <a:ext cx="7551006" cy="350427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EE226A8-5A00-062C-0CE1-B4FDB10D6CB0}"/>
                </a:ext>
              </a:extLst>
            </p:cNvPr>
            <p:cNvSpPr txBox="1"/>
            <p:nvPr/>
          </p:nvSpPr>
          <p:spPr>
            <a:xfrm>
              <a:off x="1351997" y="3302491"/>
              <a:ext cx="7551003" cy="309407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testMatchAll()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IOException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准备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Request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SearchRequest request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SearchRequest(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indexName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组织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DSL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参数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.query(QueryBuilders.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matchAllQuery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发送请求，得到响应结果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SearchResponse response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.search(request, RequestOptions.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en-US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...</a:t>
              </a:r>
              <a:r>
                <a:rPr lang="zh-CN" altLang="en-US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解析响应结果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B4C7A04-54FA-50E6-367F-EC716F73915A}"/>
                </a:ext>
              </a:extLst>
            </p:cNvPr>
            <p:cNvSpPr/>
            <p:nvPr/>
          </p:nvSpPr>
          <p:spPr>
            <a:xfrm>
              <a:off x="1351995" y="3028401"/>
              <a:ext cx="755100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1AF1B34-B76C-4298-AC35-25968EB2D8B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E92B64-99B0-D1F8-3028-199C74F452A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C8FDFC8-B075-7A9A-D77D-A14D2F72F2C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8C95881-AFFF-E1AA-B8EB-FF5DB6CEAC3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数据搜索的</a:t>
            </a:r>
            <a:r>
              <a:rPr lang="en-US" altLang="zh-CN"/>
              <a:t>Java</a:t>
            </a:r>
            <a:r>
              <a:rPr lang="zh-CN" altLang="en-US"/>
              <a:t>代码我们分为两部分：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构建并发起请求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解析查询结果</a:t>
            </a:r>
            <a:endParaRPr lang="en-US" altLang="zh-CN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952A02-81AC-CEE5-4FCA-877A9E9DCC34}"/>
              </a:ext>
            </a:extLst>
          </p:cNvPr>
          <p:cNvSpPr/>
          <p:nvPr/>
        </p:nvSpPr>
        <p:spPr>
          <a:xfrm>
            <a:off x="990333" y="4187785"/>
            <a:ext cx="5711869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83E2B9-6509-A85B-81D2-96F05EAFA9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6702202" y="3965155"/>
            <a:ext cx="2141949" cy="379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3C16D0E-E592-19A1-41AA-0F571FEEB023}"/>
              </a:ext>
            </a:extLst>
          </p:cNvPr>
          <p:cNvSpPr/>
          <p:nvPr/>
        </p:nvSpPr>
        <p:spPr>
          <a:xfrm>
            <a:off x="990332" y="5017536"/>
            <a:ext cx="5711869" cy="294434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1ADB03-311A-8161-4398-E92BFE3A12C2}"/>
              </a:ext>
            </a:extLst>
          </p:cNvPr>
          <p:cNvSpPr/>
          <p:nvPr/>
        </p:nvSpPr>
        <p:spPr>
          <a:xfrm>
            <a:off x="8844151" y="3813378"/>
            <a:ext cx="2179529" cy="30355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B03490-A0BC-043A-F8B4-504D352563C7}"/>
              </a:ext>
            </a:extLst>
          </p:cNvPr>
          <p:cNvSpPr/>
          <p:nvPr/>
        </p:nvSpPr>
        <p:spPr>
          <a:xfrm>
            <a:off x="8844152" y="4387856"/>
            <a:ext cx="2179527" cy="801667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B529706-84B3-E3A7-DB79-83181C9BE7D6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702201" y="4788690"/>
            <a:ext cx="2141951" cy="376063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34E650-F371-CC70-918D-1962AB91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00" y="2386942"/>
            <a:ext cx="6270224" cy="3680683"/>
          </a:xfrm>
          <a:prstGeom prst="roundRect">
            <a:avLst>
              <a:gd name="adj" fmla="val 20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47691-6373-5B5C-AFC3-99BC2B7D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02" y="3068691"/>
            <a:ext cx="5691114" cy="3402578"/>
          </a:xfrm>
          <a:prstGeom prst="roundRect">
            <a:avLst>
              <a:gd name="adj" fmla="val 28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10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37955EC0-BC35-080B-91FC-F6E558723995}"/>
              </a:ext>
            </a:extLst>
          </p:cNvPr>
          <p:cNvGrpSpPr/>
          <p:nvPr/>
        </p:nvGrpSpPr>
        <p:grpSpPr>
          <a:xfrm>
            <a:off x="7671449" y="1519422"/>
            <a:ext cx="3282767" cy="4979036"/>
            <a:chOff x="1351996" y="3006666"/>
            <a:chExt cx="2955532" cy="4954944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79DE069-B56A-2E76-1A66-76E03E69FE6B}"/>
                </a:ext>
              </a:extLst>
            </p:cNvPr>
            <p:cNvSpPr/>
            <p:nvPr/>
          </p:nvSpPr>
          <p:spPr>
            <a:xfrm>
              <a:off x="1351996" y="3006666"/>
              <a:ext cx="2955532" cy="495494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DF910BB-5785-85D3-6757-4986B55275F8}"/>
                </a:ext>
              </a:extLst>
            </p:cNvPr>
            <p:cNvSpPr txBox="1"/>
            <p:nvPr/>
          </p:nvSpPr>
          <p:spPr>
            <a:xfrm>
              <a:off x="1351997" y="3302491"/>
              <a:ext cx="2821054" cy="450242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"took"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"timed_out"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000FF"/>
                  </a:solidFill>
                  <a:latin typeface="Source code pro" panose="020B0509030403020204" pitchFamily="49" charset="0"/>
                </a:rPr>
                <a:t>false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"hits"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"total"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"value"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"relation"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"eq"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"max_score"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1.0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"hits"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"_index"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"heima"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"_type"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"_doc"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"_id"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"1"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"_score"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1.0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"_source"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"info"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"Java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讲师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	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赵云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 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...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9A0B485-4F79-B08B-36E3-5991EC4E2E7E}"/>
                </a:ext>
              </a:extLst>
            </p:cNvPr>
            <p:cNvSpPr/>
            <p:nvPr/>
          </p:nvSpPr>
          <p:spPr>
            <a:xfrm>
              <a:off x="1351996" y="3028401"/>
              <a:ext cx="295553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6214A8D-BBE0-CB07-EF43-9EE261429CC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3F1AAC3-6EBC-59E6-A4FE-BAF9B907BA3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49C174B-5449-9E1C-7F7E-DE5A2D2B7C3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6F2F4115-3B64-07FA-BAD1-8362B235BA0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5E5710-3626-6AA4-D296-821F7C7C729E}"/>
              </a:ext>
            </a:extLst>
          </p:cNvPr>
          <p:cNvGrpSpPr/>
          <p:nvPr/>
        </p:nvGrpSpPr>
        <p:grpSpPr>
          <a:xfrm>
            <a:off x="782320" y="2090517"/>
            <a:ext cx="6062580" cy="4594678"/>
            <a:chOff x="1351995" y="3006665"/>
            <a:chExt cx="6062580" cy="457244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4070001-E68E-F572-7C6D-5B8760C2D781}"/>
                </a:ext>
              </a:extLst>
            </p:cNvPr>
            <p:cNvSpPr/>
            <p:nvPr/>
          </p:nvSpPr>
          <p:spPr>
            <a:xfrm>
              <a:off x="1351995" y="3006665"/>
              <a:ext cx="6062579" cy="457244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EE226A8-5A00-062C-0CE1-B4FDB10D6CB0}"/>
                </a:ext>
              </a:extLst>
            </p:cNvPr>
            <p:cNvSpPr txBox="1"/>
            <p:nvPr/>
          </p:nvSpPr>
          <p:spPr>
            <a:xfrm>
              <a:off x="1351998" y="3302491"/>
              <a:ext cx="5238918" cy="419671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testMatchAll()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IOException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... </a:t>
              </a:r>
              <a:r>
                <a:rPr lang="zh-CN" altLang="en-US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略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解析结果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SearchHits searchHits = response.getHits();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查询的总条数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total = searchHits.getTotalHits().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查询的结果数组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SearchHit[] hits = searchHits.getHits();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(SearchHit hit : hits)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得到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source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json = hit.getSourceAsString();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.println(json);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B4C7A04-54FA-50E6-367F-EC716F73915A}"/>
                </a:ext>
              </a:extLst>
            </p:cNvPr>
            <p:cNvSpPr/>
            <p:nvPr/>
          </p:nvSpPr>
          <p:spPr>
            <a:xfrm>
              <a:off x="1351995" y="3028401"/>
              <a:ext cx="60625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1AF1B34-B76C-4298-AC35-25968EB2D8B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CE92B64-99B0-D1F8-3028-199C74F452A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C8FDFC8-B075-7A9A-D77D-A14D2F72F2C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8C95881-AFFF-E1AA-B8EB-FF5DB6CEAC3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解析查询结果的</a:t>
            </a:r>
            <a:r>
              <a:rPr lang="en-US" altLang="zh-CN"/>
              <a:t>API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3188F6-1CD8-FBCB-1E47-4545D6197EED}"/>
              </a:ext>
            </a:extLst>
          </p:cNvPr>
          <p:cNvSpPr/>
          <p:nvPr/>
        </p:nvSpPr>
        <p:spPr>
          <a:xfrm>
            <a:off x="880102" y="3544955"/>
            <a:ext cx="5711869" cy="302659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EF8E425-D07D-49D9-25D6-77BDA0F6E07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91971" y="2608587"/>
            <a:ext cx="1396003" cy="10876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89F497C-BACF-62CB-CC9A-273B4B7AADF5}"/>
              </a:ext>
            </a:extLst>
          </p:cNvPr>
          <p:cNvSpPr/>
          <p:nvPr/>
        </p:nvSpPr>
        <p:spPr>
          <a:xfrm>
            <a:off x="7993497" y="2416629"/>
            <a:ext cx="2805830" cy="3685591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536B7E-89C8-B477-9EB2-A80EE9C29774}"/>
              </a:ext>
            </a:extLst>
          </p:cNvPr>
          <p:cNvSpPr/>
          <p:nvPr/>
        </p:nvSpPr>
        <p:spPr>
          <a:xfrm>
            <a:off x="8143809" y="2608587"/>
            <a:ext cx="2541253" cy="72686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FAE1AB-5E68-466B-A5D2-4B6ED8120AD1}"/>
              </a:ext>
            </a:extLst>
          </p:cNvPr>
          <p:cNvSpPr/>
          <p:nvPr/>
        </p:nvSpPr>
        <p:spPr>
          <a:xfrm>
            <a:off x="880102" y="4085897"/>
            <a:ext cx="5439457" cy="2874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2B99455-74CE-A08F-0010-C55422A2EB2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319559" y="2972017"/>
            <a:ext cx="1824250" cy="125761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5FBFDAA-DCB5-CA52-8B47-2F18A3F61FDB}"/>
              </a:ext>
            </a:extLst>
          </p:cNvPr>
          <p:cNvSpPr/>
          <p:nvPr/>
        </p:nvSpPr>
        <p:spPr>
          <a:xfrm>
            <a:off x="880101" y="4656698"/>
            <a:ext cx="5439457" cy="26984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FEB5E8-8D8D-99A0-A413-B22C631607EE}"/>
              </a:ext>
            </a:extLst>
          </p:cNvPr>
          <p:cNvSpPr/>
          <p:nvPr/>
        </p:nvSpPr>
        <p:spPr>
          <a:xfrm>
            <a:off x="8143809" y="3517641"/>
            <a:ext cx="2542018" cy="241662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70E57D-33AD-8659-3162-8797A5ADE2B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319558" y="4725955"/>
            <a:ext cx="1824251" cy="65667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17369EC-A225-2C90-7384-2DC726B7AAC9}"/>
              </a:ext>
            </a:extLst>
          </p:cNvPr>
          <p:cNvSpPr/>
          <p:nvPr/>
        </p:nvSpPr>
        <p:spPr>
          <a:xfrm>
            <a:off x="8519589" y="4605776"/>
            <a:ext cx="2066796" cy="751464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BCD712-EF8B-F8AB-FDD5-CBB7864F8B44}"/>
              </a:ext>
            </a:extLst>
          </p:cNvPr>
          <p:cNvSpPr/>
          <p:nvPr/>
        </p:nvSpPr>
        <p:spPr>
          <a:xfrm>
            <a:off x="880101" y="5472599"/>
            <a:ext cx="4973293" cy="269848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EC9C5F-A587-53BB-14E1-BADBD2479B2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53394" y="4981508"/>
            <a:ext cx="2666195" cy="626015"/>
          </a:xfrm>
          <a:prstGeom prst="straightConnector1">
            <a:avLst/>
          </a:prstGeom>
          <a:ln w="1270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8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B1DB351-1B0D-4854-0725-59CB5FEE6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查询的基本步骤是：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SearchRequest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准备</a:t>
            </a:r>
            <a:r>
              <a:rPr lang="en-US" altLang="zh-CN"/>
              <a:t>Request.source()</a:t>
            </a:r>
            <a:r>
              <a:rPr lang="zh-CN" altLang="en-US"/>
              <a:t>，也就是</a:t>
            </a:r>
            <a:r>
              <a:rPr lang="en-US" altLang="zh-CN"/>
              <a:t>DSL</a:t>
            </a:r>
            <a:r>
              <a:rPr lang="zh-CN" altLang="en-US"/>
              <a:t>。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QueryBuilders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来构建查询条件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Request.source() 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发送请求，得到结果</a:t>
            </a:r>
            <a:endParaRPr lang="en-US" altLang="zh-CN"/>
          </a:p>
          <a:p>
            <a:r>
              <a:rPr lang="zh-CN" altLang="en-US"/>
              <a:t>解析结果（参考</a:t>
            </a:r>
            <a:r>
              <a:rPr lang="en-US" altLang="zh-CN"/>
              <a:t>JSON</a:t>
            </a:r>
            <a:r>
              <a:rPr lang="zh-CN" altLang="en-US"/>
              <a:t>结果，从外到内，逐层解析）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58815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构建查询条件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B431B44-9A20-233C-A41C-E4A96FECD70F}"/>
              </a:ext>
            </a:extLst>
          </p:cNvPr>
          <p:cNvSpPr txBox="1">
            <a:spLocks/>
          </p:cNvSpPr>
          <p:nvPr/>
        </p:nvSpPr>
        <p:spPr>
          <a:xfrm>
            <a:off x="4834163" y="342900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2A47861-7381-683A-C163-8539741D451E}"/>
              </a:ext>
            </a:extLst>
          </p:cNvPr>
          <p:cNvSpPr txBox="1">
            <a:spLocks/>
          </p:cNvSpPr>
          <p:nvPr/>
        </p:nvSpPr>
        <p:spPr>
          <a:xfrm>
            <a:off x="4834163" y="4100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98153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构建查询条件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JavaRestAPI</a:t>
            </a:r>
            <a:r>
              <a:rPr lang="zh-CN" altLang="en-US"/>
              <a:t>中，所有类型的</a:t>
            </a:r>
            <a:r>
              <a:rPr lang="en-US" altLang="zh-CN"/>
              <a:t>query</a:t>
            </a:r>
            <a:r>
              <a:rPr lang="zh-CN" altLang="en-US"/>
              <a:t>查询条件都是由</a:t>
            </a:r>
            <a:r>
              <a:rPr lang="en-US" altLang="zh-CN"/>
              <a:t>QueryBuilders</a:t>
            </a:r>
            <a:r>
              <a:rPr lang="zh-CN" altLang="en-US"/>
              <a:t>来构建的：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B9715-993A-B0E6-F1FB-E4EB9F9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81" y="2172965"/>
            <a:ext cx="5691114" cy="3402578"/>
          </a:xfrm>
          <a:prstGeom prst="roundRect">
            <a:avLst>
              <a:gd name="adj" fmla="val 28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构建查询条件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全文检索的查询条件构造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02587-916E-68D0-B5E9-37BBF4937B92}"/>
              </a:ext>
            </a:extLst>
          </p:cNvPr>
          <p:cNvGrpSpPr/>
          <p:nvPr/>
        </p:nvGrpSpPr>
        <p:grpSpPr>
          <a:xfrm>
            <a:off x="7601795" y="2246219"/>
            <a:ext cx="3696755" cy="3655147"/>
            <a:chOff x="1351994" y="3006665"/>
            <a:chExt cx="3696755" cy="36374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5A09B2-44D1-7328-6D63-E44CD4773663}"/>
                </a:ext>
              </a:extLst>
            </p:cNvPr>
            <p:cNvSpPr/>
            <p:nvPr/>
          </p:nvSpPr>
          <p:spPr>
            <a:xfrm>
              <a:off x="1351994" y="3006665"/>
              <a:ext cx="3696752" cy="36374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DA01FE-5FD8-A39D-B088-F8AB5CE919F1}"/>
                </a:ext>
              </a:extLst>
            </p:cNvPr>
            <p:cNvSpPr txBox="1"/>
            <p:nvPr/>
          </p:nvSpPr>
          <p:spPr>
            <a:xfrm>
              <a:off x="1351997" y="3302491"/>
              <a:ext cx="3696752" cy="321601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"match"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脱脂牛奶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zh-CN" altLang="en-US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"multi_match"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脱脂牛奶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 [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"category"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]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FB7A988-2827-DDAC-49F2-57BE8F2F6393}"/>
                </a:ext>
              </a:extLst>
            </p:cNvPr>
            <p:cNvSpPr/>
            <p:nvPr/>
          </p:nvSpPr>
          <p:spPr>
            <a:xfrm>
              <a:off x="1351994" y="3028401"/>
              <a:ext cx="369675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2181AC-4887-9C10-49F4-B123EBCE380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22668CB-19D4-5614-240C-13A0DCE70BC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459C99-57E1-1ADF-8327-ABD748BE5A5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D65A93-B606-E29A-D3D0-E500EE3DCF8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AD7AF1-40A6-7939-4ABF-2D22B2615DE4}"/>
              </a:ext>
            </a:extLst>
          </p:cNvPr>
          <p:cNvGrpSpPr/>
          <p:nvPr/>
        </p:nvGrpSpPr>
        <p:grpSpPr>
          <a:xfrm>
            <a:off x="893448" y="2246219"/>
            <a:ext cx="6076519" cy="1782872"/>
            <a:chOff x="1351995" y="3006666"/>
            <a:chExt cx="6076519" cy="177424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70D55F-823A-D444-1BB7-61472B71D7E1}"/>
                </a:ext>
              </a:extLst>
            </p:cNvPr>
            <p:cNvSpPr/>
            <p:nvPr/>
          </p:nvSpPr>
          <p:spPr>
            <a:xfrm>
              <a:off x="1351995" y="3006666"/>
              <a:ext cx="6076517" cy="177424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3EF37F-36B9-435A-4725-8FE9E6A6EBFF}"/>
                </a:ext>
              </a:extLst>
            </p:cNvPr>
            <p:cNvSpPr txBox="1"/>
            <p:nvPr/>
          </p:nvSpPr>
          <p:spPr>
            <a:xfrm>
              <a:off x="1351997" y="3302491"/>
              <a:ext cx="6076517" cy="11668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单字段查询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matchQuery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1">
                  <a:solidFill>
                    <a:srgbClr val="008000"/>
                  </a:solidFill>
                  <a:latin typeface="Source Code Pro" panose="020B0509030403020204" pitchFamily="49" charset="0"/>
                </a:rPr>
                <a:t>name</a:t>
              </a:r>
              <a:r>
                <a:rPr lang="zh-CN" altLang="zh-CN" sz="1200" b="1">
                  <a:solidFill>
                    <a:srgbClr val="008000"/>
                  </a:solidFill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en-US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脱脂牛奶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多字段查询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multiMatchQuery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en-US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脱脂牛奶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category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67F5E9D-8A93-B7AD-E235-EA97C4D412D3}"/>
                </a:ext>
              </a:extLst>
            </p:cNvPr>
            <p:cNvSpPr/>
            <p:nvPr/>
          </p:nvSpPr>
          <p:spPr>
            <a:xfrm>
              <a:off x="1351995" y="3028401"/>
              <a:ext cx="607651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6EC7CC6-04DA-2E2B-C950-1BB6AFACF72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1D9D6DE-001D-2941-073D-BD788E4F01D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D86EC9C-BFEA-FA71-6CD6-8BCEAFEC97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AD34BF-E288-8F38-E1C5-711849B73F9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40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构建查询条件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精确查询的查询条件构造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02587-916E-68D0-B5E9-37BBF4937B92}"/>
              </a:ext>
            </a:extLst>
          </p:cNvPr>
          <p:cNvGrpSpPr/>
          <p:nvPr/>
        </p:nvGrpSpPr>
        <p:grpSpPr>
          <a:xfrm>
            <a:off x="7096445" y="2246219"/>
            <a:ext cx="4202104" cy="3655147"/>
            <a:chOff x="1351993" y="3006665"/>
            <a:chExt cx="4202104" cy="36374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5A09B2-44D1-7328-6D63-E44CD4773663}"/>
                </a:ext>
              </a:extLst>
            </p:cNvPr>
            <p:cNvSpPr/>
            <p:nvPr/>
          </p:nvSpPr>
          <p:spPr>
            <a:xfrm>
              <a:off x="1351993" y="3006665"/>
              <a:ext cx="4202101" cy="36374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DA01FE-5FD8-A39D-B088-F8AB5CE919F1}"/>
                </a:ext>
              </a:extLst>
            </p:cNvPr>
            <p:cNvSpPr txBox="1"/>
            <p:nvPr/>
          </p:nvSpPr>
          <p:spPr>
            <a:xfrm>
              <a:off x="1351996" y="3302491"/>
              <a:ext cx="4202101" cy="303224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"category"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牛奶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endPara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100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"lte"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150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FB7A988-2827-DDAC-49F2-57BE8F2F6393}"/>
                </a:ext>
              </a:extLst>
            </p:cNvPr>
            <p:cNvSpPr/>
            <p:nvPr/>
          </p:nvSpPr>
          <p:spPr>
            <a:xfrm>
              <a:off x="1351994" y="3028401"/>
              <a:ext cx="42021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2181AC-4887-9C10-49F4-B123EBCE380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22668CB-19D4-5614-240C-13A0DCE70BC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459C99-57E1-1ADF-8327-ABD748BE5A5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D65A93-B606-E29A-D3D0-E500EE3DCF8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AD7AF1-40A6-7939-4ABF-2D22B2615DE4}"/>
              </a:ext>
            </a:extLst>
          </p:cNvPr>
          <p:cNvGrpSpPr/>
          <p:nvPr/>
        </p:nvGrpSpPr>
        <p:grpSpPr>
          <a:xfrm>
            <a:off x="893449" y="2246219"/>
            <a:ext cx="5448936" cy="1782872"/>
            <a:chOff x="1351996" y="3006666"/>
            <a:chExt cx="5448936" cy="177424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70D55F-823A-D444-1BB7-61472B71D7E1}"/>
                </a:ext>
              </a:extLst>
            </p:cNvPr>
            <p:cNvSpPr/>
            <p:nvPr/>
          </p:nvSpPr>
          <p:spPr>
            <a:xfrm>
              <a:off x="1351996" y="3006666"/>
              <a:ext cx="5448936" cy="177424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3EF37F-36B9-435A-4725-8FE9E6A6EBFF}"/>
                </a:ext>
              </a:extLst>
            </p:cNvPr>
            <p:cNvSpPr txBox="1"/>
            <p:nvPr/>
          </p:nvSpPr>
          <p:spPr>
            <a:xfrm>
              <a:off x="1351997" y="3302491"/>
              <a:ext cx="5283415" cy="11668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词条查询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termQuery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category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牛奶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范围查询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rangeQuery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).gte(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).lte(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15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67F5E9D-8A93-B7AD-E235-EA97C4D412D3}"/>
                </a:ext>
              </a:extLst>
            </p:cNvPr>
            <p:cNvSpPr/>
            <p:nvPr/>
          </p:nvSpPr>
          <p:spPr>
            <a:xfrm>
              <a:off x="1351996" y="3028401"/>
              <a:ext cx="544893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6EC7CC6-04DA-2E2B-C950-1BB6AFACF72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1D9D6DE-001D-2941-073D-BD788E4F01D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D86EC9C-BFEA-FA71-6CD6-8BCEAFEC97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AD34BF-E288-8F38-E1C5-711849B73F9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17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构建查询条件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布尔查询的查询条件构造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02587-916E-68D0-B5E9-37BBF4937B92}"/>
              </a:ext>
            </a:extLst>
          </p:cNvPr>
          <p:cNvGrpSpPr/>
          <p:nvPr/>
        </p:nvGrpSpPr>
        <p:grpSpPr>
          <a:xfrm>
            <a:off x="7096445" y="2246219"/>
            <a:ext cx="4202104" cy="3967969"/>
            <a:chOff x="1351993" y="3006665"/>
            <a:chExt cx="4202104" cy="394876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5A09B2-44D1-7328-6D63-E44CD4773663}"/>
                </a:ext>
              </a:extLst>
            </p:cNvPr>
            <p:cNvSpPr/>
            <p:nvPr/>
          </p:nvSpPr>
          <p:spPr>
            <a:xfrm>
              <a:off x="1351993" y="3006665"/>
              <a:ext cx="4202101" cy="394876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DA01FE-5FD8-A39D-B088-F8AB5CE919F1}"/>
                </a:ext>
              </a:extLst>
            </p:cNvPr>
            <p:cNvSpPr txBox="1"/>
            <p:nvPr/>
          </p:nvSpPr>
          <p:spPr>
            <a:xfrm>
              <a:off x="1351996" y="3302491"/>
              <a:ext cx="4202101" cy="358356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"bool"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华为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],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"filter"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"lte"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2500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]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FB7A988-2827-DDAC-49F2-57BE8F2F6393}"/>
                </a:ext>
              </a:extLst>
            </p:cNvPr>
            <p:cNvSpPr/>
            <p:nvPr/>
          </p:nvSpPr>
          <p:spPr>
            <a:xfrm>
              <a:off x="1351994" y="3028401"/>
              <a:ext cx="42021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2181AC-4887-9C10-49F4-B123EBCE380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22668CB-19D4-5614-240C-13A0DCE70BC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459C99-57E1-1ADF-8327-ABD748BE5A5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D65A93-B606-E29A-D3D0-E500EE3DCF8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AD7AF1-40A6-7939-4ABF-2D22B2615DE4}"/>
              </a:ext>
            </a:extLst>
          </p:cNvPr>
          <p:cNvGrpSpPr/>
          <p:nvPr/>
        </p:nvGrpSpPr>
        <p:grpSpPr>
          <a:xfrm>
            <a:off x="893449" y="2246219"/>
            <a:ext cx="5526012" cy="2929266"/>
            <a:chOff x="1351996" y="3006666"/>
            <a:chExt cx="5526012" cy="291509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70D55F-823A-D444-1BB7-61472B71D7E1}"/>
                </a:ext>
              </a:extLst>
            </p:cNvPr>
            <p:cNvSpPr/>
            <p:nvPr/>
          </p:nvSpPr>
          <p:spPr>
            <a:xfrm>
              <a:off x="1351996" y="3006666"/>
              <a:ext cx="5448936" cy="291509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3EF37F-36B9-435A-4725-8FE9E6A6EBFF}"/>
                </a:ext>
              </a:extLst>
            </p:cNvPr>
            <p:cNvSpPr txBox="1"/>
            <p:nvPr/>
          </p:nvSpPr>
          <p:spPr>
            <a:xfrm>
              <a:off x="1351997" y="3302491"/>
              <a:ext cx="5526011" cy="261926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创建布尔查询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BoolQueryBuilder boolQuery = 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must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条件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boolQuery.must(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termQuery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brand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en-US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华为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filter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条件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boolQuery.filter(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QueryBuilders.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rangeQuery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).lte(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250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67F5E9D-8A93-B7AD-E235-EA97C4D412D3}"/>
                </a:ext>
              </a:extLst>
            </p:cNvPr>
            <p:cNvSpPr/>
            <p:nvPr/>
          </p:nvSpPr>
          <p:spPr>
            <a:xfrm>
              <a:off x="1351996" y="3028401"/>
              <a:ext cx="544893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6EC7CC6-04DA-2E2B-C950-1BB6AFACF727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1D9D6DE-001D-2941-073D-BD788E4F01D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D86EC9C-BFEA-FA71-6CD6-8BCEAFEC97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AD34BF-E288-8F38-E1C5-711849B73F9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67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CCF27B-6CC3-59E1-E3AC-6D496F08A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构建复杂查询条件的搜索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3E835-8A0B-1C92-AB0D-ACE42EC3F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需求：利用</a:t>
            </a:r>
            <a:r>
              <a:rPr lang="en-US" altLang="zh-CN"/>
              <a:t>JavaRestClient</a:t>
            </a:r>
            <a:r>
              <a:rPr lang="zh-CN" altLang="en-US"/>
              <a:t>实现搜索功能，条件如下：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搜索关键字为脱脂牛奶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品牌必须为德亚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价格必须低于</a:t>
            </a:r>
            <a:r>
              <a:rPr lang="en-US" altLang="zh-CN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539606681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构建查询条件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B431B44-9A20-233C-A41C-E4A96FECD70F}"/>
              </a:ext>
            </a:extLst>
          </p:cNvPr>
          <p:cNvSpPr txBox="1">
            <a:spLocks/>
          </p:cNvSpPr>
          <p:nvPr/>
        </p:nvSpPr>
        <p:spPr>
          <a:xfrm>
            <a:off x="4834163" y="342900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排序和分页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2A47861-7381-683A-C163-8539741D451E}"/>
              </a:ext>
            </a:extLst>
          </p:cNvPr>
          <p:cNvSpPr txBox="1">
            <a:spLocks/>
          </p:cNvSpPr>
          <p:nvPr/>
        </p:nvSpPr>
        <p:spPr>
          <a:xfrm>
            <a:off x="4834163" y="4100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3971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</a:t>
            </a:r>
            <a:endParaRPr kumimoji="1"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排序和分页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query</a:t>
            </a:r>
            <a:r>
              <a:rPr lang="zh-CN" altLang="en-US"/>
              <a:t>类似，排序和分页参数都是基于</a:t>
            </a:r>
            <a:r>
              <a:rPr lang="en-US" altLang="zh-CN"/>
              <a:t>request.source()</a:t>
            </a:r>
            <a:r>
              <a:rPr lang="zh-CN" altLang="en-US"/>
              <a:t>来设置：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0D25AA-022C-81C3-0A9E-EC9F99999A76}"/>
              </a:ext>
            </a:extLst>
          </p:cNvPr>
          <p:cNvGrpSpPr/>
          <p:nvPr/>
        </p:nvGrpSpPr>
        <p:grpSpPr>
          <a:xfrm>
            <a:off x="7096446" y="2246219"/>
            <a:ext cx="4202104" cy="3482777"/>
            <a:chOff x="1351993" y="3006665"/>
            <a:chExt cx="4202104" cy="346592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664125-F5D2-EC2A-A3C3-BF5AD099DBA1}"/>
                </a:ext>
              </a:extLst>
            </p:cNvPr>
            <p:cNvSpPr/>
            <p:nvPr/>
          </p:nvSpPr>
          <p:spPr>
            <a:xfrm>
              <a:off x="1351993" y="3006665"/>
              <a:ext cx="4202101" cy="346592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D4CEBF-7861-AC39-90F6-E96494ECB4AE}"/>
                </a:ext>
              </a:extLst>
            </p:cNvPr>
            <p:cNvSpPr txBox="1"/>
            <p:nvPr/>
          </p:nvSpPr>
          <p:spPr>
            <a:xfrm>
              <a:off x="1351996" y="3302491"/>
              <a:ext cx="4202101" cy="294348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/indexName/_search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"match_all"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"from"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5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"sort"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[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"desc"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]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27D73C7-387F-BC8F-0CAA-6E9DC016EB43}"/>
                </a:ext>
              </a:extLst>
            </p:cNvPr>
            <p:cNvSpPr/>
            <p:nvPr/>
          </p:nvSpPr>
          <p:spPr>
            <a:xfrm>
              <a:off x="1351994" y="3028401"/>
              <a:ext cx="42021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901EEA-65D5-86DC-206D-3D16E7345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54D7296-39FB-05A5-E9C9-77BE6AC3D66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62E169-CEE2-9B35-07EF-DDC0E466E32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BC698B-4CFA-09E4-ADBD-62A232D90C3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AB3877-AD77-BA19-07FD-EF5651274E9C}"/>
              </a:ext>
            </a:extLst>
          </p:cNvPr>
          <p:cNvGrpSpPr/>
          <p:nvPr/>
        </p:nvGrpSpPr>
        <p:grpSpPr>
          <a:xfrm>
            <a:off x="893449" y="2246219"/>
            <a:ext cx="5526012" cy="2391095"/>
            <a:chOff x="1351996" y="3006666"/>
            <a:chExt cx="5526012" cy="237952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881245A-C23D-954C-953B-90D46B270DD3}"/>
                </a:ext>
              </a:extLst>
            </p:cNvPr>
            <p:cNvSpPr/>
            <p:nvPr/>
          </p:nvSpPr>
          <p:spPr>
            <a:xfrm>
              <a:off x="1351996" y="3006666"/>
              <a:ext cx="5448936" cy="237952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5BF364-E915-20EA-3C53-DFF6D77033DB}"/>
                </a:ext>
              </a:extLst>
            </p:cNvPr>
            <p:cNvSpPr txBox="1"/>
            <p:nvPr/>
          </p:nvSpPr>
          <p:spPr>
            <a:xfrm>
              <a:off x="1351997" y="3302491"/>
              <a:ext cx="5526011" cy="17157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request.source().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query(QueryBuilders.matchAllQuery())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request.source().from(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).size(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价格排序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request.source().sort(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SortOrder.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1C7254C-5AD4-BFD9-F2C0-6036CFF1FAED}"/>
                </a:ext>
              </a:extLst>
            </p:cNvPr>
            <p:cNvSpPr/>
            <p:nvPr/>
          </p:nvSpPr>
          <p:spPr>
            <a:xfrm>
              <a:off x="1351996" y="3028401"/>
              <a:ext cx="544893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B71EB22-ED3A-EB64-573C-D8CEFF44431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60F4743-DAAF-1699-4B59-6CCED99E29B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B795487-020B-9C75-9FA7-C491D5D14DF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A8FB3E3-0BCC-5AD8-0E9E-E3284CEE1A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407E577-FF14-F2D1-436C-2F2FD8457F3B}"/>
              </a:ext>
            </a:extLst>
          </p:cNvPr>
          <p:cNvSpPr/>
          <p:nvPr/>
        </p:nvSpPr>
        <p:spPr>
          <a:xfrm>
            <a:off x="1030510" y="3442824"/>
            <a:ext cx="3386558" cy="24306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7D3D11-C605-E432-69F4-24D853BAAAE2}"/>
              </a:ext>
            </a:extLst>
          </p:cNvPr>
          <p:cNvSpPr/>
          <p:nvPr/>
        </p:nvSpPr>
        <p:spPr>
          <a:xfrm>
            <a:off x="7431398" y="3672515"/>
            <a:ext cx="971306" cy="4567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595221A-AE6F-863F-DFDA-815714D3CB85}"/>
              </a:ext>
            </a:extLst>
          </p:cNvPr>
          <p:cNvSpPr/>
          <p:nvPr/>
        </p:nvSpPr>
        <p:spPr>
          <a:xfrm>
            <a:off x="1030510" y="3996731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62531F-4B69-73B7-C65C-C93FCE9DECB3}"/>
              </a:ext>
            </a:extLst>
          </p:cNvPr>
          <p:cNvSpPr/>
          <p:nvPr/>
        </p:nvSpPr>
        <p:spPr>
          <a:xfrm>
            <a:off x="7618453" y="4342374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F93CEC9-C61C-A8FB-D67D-1DE4AA903DC5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4417068" y="3564358"/>
            <a:ext cx="3014330" cy="336514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2BF3A9-61A3-74A2-BE5D-FD8276D6D42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343042" y="4118265"/>
            <a:ext cx="2275411" cy="556373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2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构建查询条件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B431B44-9A20-233C-A41C-E4A96FECD70F}"/>
              </a:ext>
            </a:extLst>
          </p:cNvPr>
          <p:cNvSpPr txBox="1">
            <a:spLocks/>
          </p:cNvSpPr>
          <p:nvPr/>
        </p:nvSpPr>
        <p:spPr>
          <a:xfrm>
            <a:off x="4834163" y="3429000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2A47861-7381-683A-C163-8539741D451E}"/>
              </a:ext>
            </a:extLst>
          </p:cNvPr>
          <p:cNvSpPr txBox="1">
            <a:spLocks/>
          </p:cNvSpPr>
          <p:nvPr/>
        </p:nvSpPr>
        <p:spPr>
          <a:xfrm>
            <a:off x="4834163" y="4100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高亮显示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8280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高亮显示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高亮显示的条件构造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0D25AA-022C-81C3-0A9E-EC9F99999A76}"/>
              </a:ext>
            </a:extLst>
          </p:cNvPr>
          <p:cNvGrpSpPr/>
          <p:nvPr/>
        </p:nvGrpSpPr>
        <p:grpSpPr>
          <a:xfrm>
            <a:off x="7096446" y="1683281"/>
            <a:ext cx="4202101" cy="4792405"/>
            <a:chOff x="1351993" y="3006665"/>
            <a:chExt cx="4202101" cy="476921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664125-F5D2-EC2A-A3C3-BF5AD099DBA1}"/>
                </a:ext>
              </a:extLst>
            </p:cNvPr>
            <p:cNvSpPr/>
            <p:nvPr/>
          </p:nvSpPr>
          <p:spPr>
            <a:xfrm>
              <a:off x="1351993" y="3006665"/>
              <a:ext cx="4202101" cy="475660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D4CEBF-7861-AC39-90F6-E96494ECB4AE}"/>
                </a:ext>
              </a:extLst>
            </p:cNvPr>
            <p:cNvSpPr txBox="1"/>
            <p:nvPr/>
          </p:nvSpPr>
          <p:spPr>
            <a:xfrm>
              <a:off x="1351996" y="3302491"/>
              <a:ext cx="3721507" cy="447339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 /items/_search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"match"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脱脂牛奶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endPara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"highlight"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"pre_tags"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"&lt;em&gt;"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"post_tags"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"&lt;/em&gt;"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27D73C7-387F-BC8F-0CAA-6E9DC016EB43}"/>
                </a:ext>
              </a:extLst>
            </p:cNvPr>
            <p:cNvSpPr/>
            <p:nvPr/>
          </p:nvSpPr>
          <p:spPr>
            <a:xfrm>
              <a:off x="1351994" y="3028401"/>
              <a:ext cx="42021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901EEA-65D5-86DC-206D-3D16E7345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54D7296-39FB-05A5-E9C9-77BE6AC3D66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62E169-CEE2-9B35-07EF-DDC0E466E32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BC698B-4CFA-09E4-ADBD-62A232D90C3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AB3877-AD77-BA19-07FD-EF5651274E9C}"/>
              </a:ext>
            </a:extLst>
          </p:cNvPr>
          <p:cNvGrpSpPr/>
          <p:nvPr/>
        </p:nvGrpSpPr>
        <p:grpSpPr>
          <a:xfrm>
            <a:off x="893449" y="2246219"/>
            <a:ext cx="5526012" cy="2391095"/>
            <a:chOff x="1351996" y="3006666"/>
            <a:chExt cx="5526012" cy="237952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881245A-C23D-954C-953B-90D46B270DD3}"/>
                </a:ext>
              </a:extLst>
            </p:cNvPr>
            <p:cNvSpPr/>
            <p:nvPr/>
          </p:nvSpPr>
          <p:spPr>
            <a:xfrm>
              <a:off x="1351996" y="3006666"/>
              <a:ext cx="5448936" cy="237952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5BF364-E915-20EA-3C53-DFF6D77033DB}"/>
                </a:ext>
              </a:extLst>
            </p:cNvPr>
            <p:cNvSpPr txBox="1"/>
            <p:nvPr/>
          </p:nvSpPr>
          <p:spPr>
            <a:xfrm>
              <a:off x="1351997" y="3302491"/>
              <a:ext cx="5526011" cy="17157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request.source().highlighter(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SearchSourceBuilder.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highlight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.field(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.preTags(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"&lt;em&gt;"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.postTags(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"&lt;/em&gt;"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1C7254C-5AD4-BFD9-F2C0-6036CFF1FAED}"/>
                </a:ext>
              </a:extLst>
            </p:cNvPr>
            <p:cNvSpPr/>
            <p:nvPr/>
          </p:nvSpPr>
          <p:spPr>
            <a:xfrm>
              <a:off x="1351996" y="3028401"/>
              <a:ext cx="544893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B71EB22-ED3A-EB64-573C-D8CEFF44431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60F4743-DAAF-1699-4B59-6CCED99E29B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B795487-020B-9C75-9FA7-C491D5D14DF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A8FB3E3-0BCC-5AD8-0E9E-E3284CEE1A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62979F6-99AD-DE92-8512-4F186495D689}"/>
              </a:ext>
            </a:extLst>
          </p:cNvPr>
          <p:cNvSpPr/>
          <p:nvPr/>
        </p:nvSpPr>
        <p:spPr>
          <a:xfrm>
            <a:off x="2089739" y="3120872"/>
            <a:ext cx="2609283" cy="9512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877225-4BE5-C655-3EEE-4F2C542971B6}"/>
              </a:ext>
            </a:extLst>
          </p:cNvPr>
          <p:cNvSpPr/>
          <p:nvPr/>
        </p:nvSpPr>
        <p:spPr>
          <a:xfrm>
            <a:off x="7749993" y="4475064"/>
            <a:ext cx="2364391" cy="114196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E438260-AD11-AFF1-7895-D93EC092F3A6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4699022" y="3596517"/>
            <a:ext cx="3050971" cy="144953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6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高亮显示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高亮显示的结果解析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0D25AA-022C-81C3-0A9E-EC9F99999A76}"/>
              </a:ext>
            </a:extLst>
          </p:cNvPr>
          <p:cNvGrpSpPr/>
          <p:nvPr/>
        </p:nvGrpSpPr>
        <p:grpSpPr>
          <a:xfrm>
            <a:off x="7465738" y="2009834"/>
            <a:ext cx="3843697" cy="4521576"/>
            <a:chOff x="1351993" y="3006665"/>
            <a:chExt cx="3843697" cy="449969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664125-F5D2-EC2A-A3C3-BF5AD099DBA1}"/>
                </a:ext>
              </a:extLst>
            </p:cNvPr>
            <p:cNvSpPr/>
            <p:nvPr/>
          </p:nvSpPr>
          <p:spPr>
            <a:xfrm>
              <a:off x="1351993" y="3006665"/>
              <a:ext cx="3843697" cy="44996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D4CEBF-7861-AC39-90F6-E96494ECB4AE}"/>
                </a:ext>
              </a:extLst>
            </p:cNvPr>
            <p:cNvSpPr txBox="1"/>
            <p:nvPr/>
          </p:nvSpPr>
          <p:spPr>
            <a:xfrm>
              <a:off x="1351996" y="3302491"/>
              <a:ext cx="3746637" cy="413487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"_index"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"items"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"_type"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"_doc"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"_id"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"33449279171"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"_score"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16.19757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"_source"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"id"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"33449279171"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安佳脱脂牛奶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"price"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3500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"stock"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10000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"category"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"brand"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葛兰纳诺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"sold"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"commentCount"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"isAD"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</a:t>
              </a:r>
              <a:r>
                <a:rPr lang="en-US" altLang="zh-CN" sz="1200">
                  <a:solidFill>
                    <a:srgbClr val="0000FF"/>
                  </a:solidFill>
                  <a:latin typeface="Source code pro" panose="020B0509030403020204" pitchFamily="49" charset="0"/>
                </a:rPr>
                <a:t>false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"highlight"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"name"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: [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安佳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&lt;em&gt;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脱脂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&lt;/em&gt;&lt;em&gt;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牛奶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&lt;/em&gt;"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]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27D73C7-387F-BC8F-0CAA-6E9DC016EB43}"/>
                </a:ext>
              </a:extLst>
            </p:cNvPr>
            <p:cNvSpPr/>
            <p:nvPr/>
          </p:nvSpPr>
          <p:spPr>
            <a:xfrm>
              <a:off x="1351994" y="3028401"/>
              <a:ext cx="384369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1901EEA-65D5-86DC-206D-3D16E7345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54D7296-39FB-05A5-E9C9-77BE6AC3D66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62E169-CEE2-9B35-07EF-DDC0E466E32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3BC698B-4CFA-09E4-ADBD-62A232D90C3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AB3877-AD77-BA19-07FD-EF5651274E9C}"/>
              </a:ext>
            </a:extLst>
          </p:cNvPr>
          <p:cNvGrpSpPr/>
          <p:nvPr/>
        </p:nvGrpSpPr>
        <p:grpSpPr>
          <a:xfrm>
            <a:off x="882564" y="2137184"/>
            <a:ext cx="5888351" cy="4034838"/>
            <a:chOff x="1351996" y="3006666"/>
            <a:chExt cx="5888351" cy="401531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881245A-C23D-954C-953B-90D46B270DD3}"/>
                </a:ext>
              </a:extLst>
            </p:cNvPr>
            <p:cNvSpPr/>
            <p:nvPr/>
          </p:nvSpPr>
          <p:spPr>
            <a:xfrm>
              <a:off x="1351996" y="3006666"/>
              <a:ext cx="5888350" cy="401531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5BF364-E915-20EA-3C53-DFF6D77033DB}"/>
                </a:ext>
              </a:extLst>
            </p:cNvPr>
            <p:cNvSpPr txBox="1"/>
            <p:nvPr/>
          </p:nvSpPr>
          <p:spPr>
            <a:xfrm>
              <a:off x="1351997" y="3302491"/>
              <a:ext cx="5888350" cy="36545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得到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_source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，也就是原始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json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文档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source = hit.getSourceAsString();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反序列化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ItemD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item = JSONUtil.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toBean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(source, Item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Doc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5.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获取高亮结果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Map&lt;String, HighlightField&gt; hfs = hit.getHighlightFields();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(CollUtils.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isNotEmpty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(hfs))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5.1.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有高亮结果，获取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的高亮结果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HighlightField hf = hfs.get(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"name"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(hf !=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5.2.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获取第一个高亮结果片段，就是商品名称的高亮值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hfName = hf.getFragments()[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].string();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item.setName(hfName);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1C7254C-5AD4-BFD9-F2C0-6036CFF1FAED}"/>
                </a:ext>
              </a:extLst>
            </p:cNvPr>
            <p:cNvSpPr/>
            <p:nvPr/>
          </p:nvSpPr>
          <p:spPr>
            <a:xfrm>
              <a:off x="1351996" y="3028401"/>
              <a:ext cx="588834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B71EB22-ED3A-EB64-573C-D8CEFF44431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60F4743-DAAF-1699-4B59-6CCED99E29B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B795487-020B-9C75-9FA7-C491D5D14DF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A8FB3E3-0BCC-5AD8-0E9E-E3284CEE1A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EEA6A10-69A2-CDE9-CBA0-B7410262B223}"/>
              </a:ext>
            </a:extLst>
          </p:cNvPr>
          <p:cNvSpPr/>
          <p:nvPr/>
        </p:nvSpPr>
        <p:spPr>
          <a:xfrm>
            <a:off x="976725" y="2489249"/>
            <a:ext cx="5119276" cy="950636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15209A-1DBD-57FA-C05E-50F20F9FF220}"/>
              </a:ext>
            </a:extLst>
          </p:cNvPr>
          <p:cNvSpPr/>
          <p:nvPr/>
        </p:nvSpPr>
        <p:spPr>
          <a:xfrm>
            <a:off x="7723122" y="3283706"/>
            <a:ext cx="3402078" cy="1926436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D3685B-9ECE-FA0E-CA40-2C7D40EE630A}"/>
              </a:ext>
            </a:extLst>
          </p:cNvPr>
          <p:cNvSpPr/>
          <p:nvPr/>
        </p:nvSpPr>
        <p:spPr>
          <a:xfrm>
            <a:off x="996364" y="3655015"/>
            <a:ext cx="5614159" cy="286106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3AD052-32C3-60BB-99AE-87D33CB87592}"/>
              </a:ext>
            </a:extLst>
          </p:cNvPr>
          <p:cNvSpPr/>
          <p:nvPr/>
        </p:nvSpPr>
        <p:spPr>
          <a:xfrm>
            <a:off x="7723122" y="5263852"/>
            <a:ext cx="3402078" cy="944660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2EF434-F326-4562-B8C0-D48D0919EDC5}"/>
              </a:ext>
            </a:extLst>
          </p:cNvPr>
          <p:cNvSpPr/>
          <p:nvPr/>
        </p:nvSpPr>
        <p:spPr>
          <a:xfrm>
            <a:off x="1331478" y="4377675"/>
            <a:ext cx="3552413" cy="286107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9D65C7-8A09-5AA1-1037-30D41C87CACF}"/>
              </a:ext>
            </a:extLst>
          </p:cNvPr>
          <p:cNvSpPr/>
          <p:nvPr/>
        </p:nvSpPr>
        <p:spPr>
          <a:xfrm>
            <a:off x="7961882" y="5451737"/>
            <a:ext cx="3077306" cy="600631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BF7562B-B509-9EFA-83EF-2D0EEEAAF41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096001" y="2964567"/>
            <a:ext cx="1609281" cy="40979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F930AE-5176-8280-70B3-F7FE60B907E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610523" y="3798068"/>
            <a:ext cx="1609281" cy="141954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F5E855-4737-F962-6EDE-FBDFDA51FF3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883891" y="4520729"/>
            <a:ext cx="3037315" cy="944660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C78C31F-2F78-04B4-522A-00931D7638E7}"/>
              </a:ext>
            </a:extLst>
          </p:cNvPr>
          <p:cNvSpPr/>
          <p:nvPr/>
        </p:nvSpPr>
        <p:spPr>
          <a:xfrm flipV="1">
            <a:off x="1769705" y="5100336"/>
            <a:ext cx="4326295" cy="286106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AF1CE7-301A-461C-AD30-54937932918F}"/>
              </a:ext>
            </a:extLst>
          </p:cNvPr>
          <p:cNvSpPr/>
          <p:nvPr/>
        </p:nvSpPr>
        <p:spPr>
          <a:xfrm>
            <a:off x="8191555" y="5630434"/>
            <a:ext cx="2803016" cy="215194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B9A903-D61C-E2F9-3C5D-F05B9DB8BEE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96000" y="5243389"/>
            <a:ext cx="2095555" cy="494642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3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8C50-9757-DC23-ADB3-78891AB1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数据聚合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DF225-6757-5DAF-2327-C3BE7951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9628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数据聚合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927509"/>
          </a:xfrm>
        </p:spPr>
        <p:txBody>
          <a:bodyPr/>
          <a:lstStyle/>
          <a:p>
            <a:r>
              <a:rPr lang="zh-CN" altLang="en-US">
                <a:hlinkClick r:id="rId2"/>
              </a:rPr>
              <a:t>聚合（</a:t>
            </a:r>
            <a:r>
              <a:rPr lang="en-US" altLang="zh-CN">
                <a:hlinkClick r:id="rId2"/>
              </a:rPr>
              <a:t>aggregations</a:t>
            </a:r>
            <a:r>
              <a:rPr lang="zh-CN" altLang="en-US">
                <a:hlinkClick r:id="rId2"/>
              </a:rPr>
              <a:t>）</a:t>
            </a:r>
            <a:r>
              <a:rPr lang="zh-CN" altLang="en-US"/>
              <a:t>可以实现对文档数据的统计、分析、运算。聚合常见的有三类：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桶（</a:t>
            </a:r>
            <a:r>
              <a:rPr lang="en-US" altLang="zh-CN"/>
              <a:t>Bucket</a:t>
            </a:r>
            <a:r>
              <a:rPr lang="zh-CN" altLang="en-US"/>
              <a:t>）聚合：用来对文档做分组</a:t>
            </a:r>
            <a:endParaRPr lang="en-US" altLang="zh-CN"/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度量（</a:t>
            </a:r>
            <a:r>
              <a:rPr lang="en-US" altLang="zh-CN"/>
              <a:t>Metric</a:t>
            </a:r>
            <a:r>
              <a:rPr lang="zh-CN" altLang="en-US"/>
              <a:t>）聚合：用以计算一些值，比如：最大值、最小值、平均值等</a:t>
            </a:r>
            <a:endParaRPr lang="en-US" altLang="zh-CN"/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Avg：求平均值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Max：求最大值</a:t>
            </a: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管道（</a:t>
            </a:r>
            <a:r>
              <a:rPr lang="en-US" altLang="zh-CN"/>
              <a:t>pipeline</a:t>
            </a:r>
            <a:r>
              <a:rPr lang="zh-CN" altLang="en-US"/>
              <a:t>）聚合：其它聚合的结果为基础做聚合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374825-E6E0-526B-FBAD-8C48C919FEFE}"/>
              </a:ext>
            </a:extLst>
          </p:cNvPr>
          <p:cNvGrpSpPr/>
          <p:nvPr/>
        </p:nvGrpSpPr>
        <p:grpSpPr>
          <a:xfrm>
            <a:off x="5476955" y="3918481"/>
            <a:ext cx="6715045" cy="2776413"/>
            <a:chOff x="1129487" y="3695218"/>
            <a:chExt cx="6715045" cy="2776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E0C2D5-B914-4851-03E1-A196598B58D3}"/>
                </a:ext>
              </a:extLst>
            </p:cNvPr>
            <p:cNvSpPr/>
            <p:nvPr/>
          </p:nvSpPr>
          <p:spPr>
            <a:xfrm>
              <a:off x="1736203" y="3831220"/>
              <a:ext cx="5636870" cy="1370780"/>
            </a:xfrm>
            <a:prstGeom prst="rect">
              <a:avLst/>
            </a:prstGeom>
            <a:pattFill prst="horzBri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C6D37A38-8D82-C64B-08DC-BB9264E6A2B1}"/>
                </a:ext>
              </a:extLst>
            </p:cNvPr>
            <p:cNvSpPr/>
            <p:nvPr/>
          </p:nvSpPr>
          <p:spPr>
            <a:xfrm>
              <a:off x="1539432" y="5254908"/>
              <a:ext cx="5833641" cy="865696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DE6D556-6F1F-5B6C-0F78-68FB2B00E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02" b="89302" l="10000" r="90769">
                          <a14:foregroundMark x1="87500" y1="34884" x2="87500" y2="34884"/>
                          <a14:foregroundMark x1="85385" y1="44651" x2="85385" y2="44651"/>
                          <a14:foregroundMark x1="85962" y1="49767" x2="85962" y2="49767"/>
                          <a14:foregroundMark x1="90385" y1="44651" x2="90385" y2="44651"/>
                          <a14:foregroundMark x1="80000" y1="73023" x2="80000" y2="73023"/>
                          <a14:foregroundMark x1="76154" y1="73488" x2="76154" y2="73488"/>
                          <a14:foregroundMark x1="85962" y1="75349" x2="85962" y2="75349"/>
                          <a14:foregroundMark x1="89231" y1="74884" x2="89231" y2="74884"/>
                          <a14:foregroundMark x1="85577" y1="74884" x2="85577" y2="74884"/>
                          <a14:foregroundMark x1="85192" y1="75349" x2="85192" y2="75349"/>
                          <a14:foregroundMark x1="88846" y1="76744" x2="88846" y2="76744"/>
                          <a14:foregroundMark x1="75577" y1="73953" x2="75577" y2="73953"/>
                          <a14:foregroundMark x1="79231" y1="73488" x2="79231" y2="73488"/>
                          <a14:foregroundMark x1="80000" y1="74419" x2="80000" y2="74419"/>
                          <a14:foregroundMark x1="80577" y1="74419" x2="80577" y2="74419"/>
                          <a14:foregroundMark x1="88846" y1="61860" x2="88846" y2="61860"/>
                          <a14:foregroundMark x1="89038" y1="69767" x2="89038" y2="69767"/>
                          <a14:foregroundMark x1="87115" y1="31628" x2="87115" y2="31628"/>
                          <a14:foregroundMark x1="90769" y1="55349" x2="90769" y2="55349"/>
                          <a14:foregroundMark x1="78846" y1="52558" x2="78846" y2="52558"/>
                          <a14:foregroundMark x1="74615" y1="53488" x2="74615" y2="53488"/>
                          <a14:foregroundMark x1="80962" y1="49302" x2="80962" y2="49302"/>
                          <a14:foregroundMark x1="84615" y1="50698" x2="84615" y2="50698"/>
                          <a14:foregroundMark x1="77500" y1="32558" x2="77500" y2="32558"/>
                          <a14:foregroundMark x1="77308" y1="31628" x2="77308" y2="31628"/>
                          <a14:backgroundMark x1="87308" y1="66977" x2="87308" y2="66977"/>
                          <a14:backgroundMark x1="87500" y1="64651" x2="87500" y2="64651"/>
                          <a14:backgroundMark x1="80385" y1="52093" x2="80385" y2="52093"/>
                          <a14:backgroundMark x1="75769" y1="52558" x2="75769" y2="52558"/>
                          <a14:backgroundMark x1="75962" y1="48372" x2="75962" y2="48372"/>
                          <a14:backgroundMark x1="80192" y1="49767" x2="80192" y2="49767"/>
                          <a14:backgroundMark x1="79038" y1="25581" x2="88077" y2="25116"/>
                          <a14:backgroundMark x1="88077" y1="25116" x2="88462" y2="25581"/>
                          <a14:backgroundMark x1="87308" y1="69302" x2="87308" y2="69302"/>
                          <a14:backgroundMark x1="87500" y1="61860" x2="87500" y2="61860"/>
                          <a14:backgroundMark x1="87308" y1="71163" x2="87308" y2="71163"/>
                          <a14:backgroundMark x1="87500" y1="62791" x2="87500" y2="627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487" y="3695218"/>
              <a:ext cx="6715045" cy="27764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5E9B8219-0779-AB54-0DE3-8F7DC1B18E89}"/>
              </a:ext>
            </a:extLst>
          </p:cNvPr>
          <p:cNvSpPr/>
          <p:nvPr/>
        </p:nvSpPr>
        <p:spPr>
          <a:xfrm>
            <a:off x="9678483" y="4689101"/>
            <a:ext cx="2642992" cy="467115"/>
          </a:xfrm>
          <a:prstGeom prst="wedgeEllipseCallout">
            <a:avLst>
              <a:gd name="adj1" fmla="val 75627"/>
              <a:gd name="adj2" fmla="val 117024"/>
            </a:avLst>
          </a:prstGeom>
          <a:noFill/>
          <a:ln>
            <a:solidFill>
              <a:srgbClr val="1DD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1DD921"/>
                </a:solidFill>
              </a:rPr>
              <a:t>你是什么垃圾？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1678BF-5F6C-8B80-59C5-C05969B1105A}"/>
              </a:ext>
            </a:extLst>
          </p:cNvPr>
          <p:cNvGrpSpPr/>
          <p:nvPr/>
        </p:nvGrpSpPr>
        <p:grpSpPr>
          <a:xfrm>
            <a:off x="810963" y="5154459"/>
            <a:ext cx="4490388" cy="1093942"/>
            <a:chOff x="810963" y="5131013"/>
            <a:chExt cx="4490388" cy="10939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EE09A2-3B08-0C7E-8696-141FC02995B0}"/>
                </a:ext>
              </a:extLst>
            </p:cNvPr>
            <p:cNvSpPr/>
            <p:nvPr/>
          </p:nvSpPr>
          <p:spPr>
            <a:xfrm>
              <a:off x="910891" y="5131013"/>
              <a:ext cx="4390460" cy="1093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D2B2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三角形 9">
              <a:extLst>
                <a:ext uri="{FF2B5EF4-FFF2-40B4-BE49-F238E27FC236}">
                  <a16:creationId xmlns:a16="http://schemas.microsoft.com/office/drawing/2014/main" id="{DD622596-5F8F-9426-C5CE-BFF91B7D59B4}"/>
                </a:ext>
              </a:extLst>
            </p:cNvPr>
            <p:cNvSpPr/>
            <p:nvPr/>
          </p:nvSpPr>
          <p:spPr>
            <a:xfrm rot="2651319">
              <a:off x="817577" y="5464149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38100" dir="16200000">
                <a:prstClr val="black">
                  <a:alpha val="4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52030A6E-06C5-44F4-381D-17808C6D056A}"/>
                </a:ext>
              </a:extLst>
            </p:cNvPr>
            <p:cNvSpPr txBox="1"/>
            <p:nvPr/>
          </p:nvSpPr>
          <p:spPr>
            <a:xfrm>
              <a:off x="1579010" y="5424438"/>
              <a:ext cx="3232476" cy="587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参与聚合的字段必须是</a:t>
              </a:r>
              <a:r>
                <a:rPr lang="en-US" altLang="zh-CN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Keyword</a:t>
              </a: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、数值、日期、布尔的类型的字段</a:t>
              </a:r>
              <a:endParaRPr lang="zh-CN" altLang="en-US" sz="1400" dirty="0">
                <a:solidFill>
                  <a:srgbClr val="3C3D3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7D76EF-7169-1E6C-BD96-EC396FEADBF1}"/>
                </a:ext>
              </a:extLst>
            </p:cNvPr>
            <p:cNvSpPr/>
            <p:nvPr/>
          </p:nvSpPr>
          <p:spPr>
            <a:xfrm>
              <a:off x="810963" y="5203482"/>
              <a:ext cx="668119" cy="281945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2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0377 -0.08611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DSL</a:t>
            </a:r>
            <a:r>
              <a:rPr lang="zh-CN" altLang="en-US">
                <a:solidFill>
                  <a:srgbClr val="AD2B26"/>
                </a:solidFill>
              </a:rPr>
              <a:t>聚合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RestClient</a:t>
            </a:r>
            <a:r>
              <a:rPr lang="zh-CN" altLang="en-US"/>
              <a:t>聚合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23927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DSL</a:t>
            </a:r>
            <a:r>
              <a:rPr lang="zh-CN" altLang="en-US">
                <a:solidFill>
                  <a:srgbClr val="AD2B26"/>
                </a:solidFill>
              </a:rPr>
              <a:t>聚合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我们要统计所有商品中共有哪些商品分类，其实就是以分类（</a:t>
            </a:r>
            <a:r>
              <a:rPr lang="en-US" altLang="zh-CN"/>
              <a:t>category</a:t>
            </a:r>
            <a:r>
              <a:rPr lang="zh-CN" altLang="en-US"/>
              <a:t>）字段对数据分组。</a:t>
            </a:r>
            <a:r>
              <a:rPr lang="en-US" altLang="zh-CN"/>
              <a:t>category</a:t>
            </a:r>
            <a:r>
              <a:rPr lang="zh-CN" altLang="en-US"/>
              <a:t>值一样的放在同一组，属于</a:t>
            </a:r>
            <a:r>
              <a:rPr lang="en-US" altLang="zh-CN"/>
              <a:t>Bucket</a:t>
            </a:r>
            <a:r>
              <a:rPr lang="zh-CN" altLang="en-US"/>
              <a:t>聚合中的</a:t>
            </a:r>
            <a:r>
              <a:rPr lang="en-US" altLang="zh-CN"/>
              <a:t>Term</a:t>
            </a:r>
            <a:r>
              <a:rPr lang="zh-CN" altLang="en-US"/>
              <a:t>聚合。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D7B77-2920-39D5-C026-4463F45F2DA4}"/>
              </a:ext>
            </a:extLst>
          </p:cNvPr>
          <p:cNvGrpSpPr/>
          <p:nvPr/>
        </p:nvGrpSpPr>
        <p:grpSpPr>
          <a:xfrm>
            <a:off x="915219" y="2496591"/>
            <a:ext cx="7744427" cy="3836832"/>
            <a:chOff x="1351995" y="3006666"/>
            <a:chExt cx="7744427" cy="381826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30151C4-2DE5-C45D-34D8-1D0CFDB047B7}"/>
                </a:ext>
              </a:extLst>
            </p:cNvPr>
            <p:cNvSpPr/>
            <p:nvPr/>
          </p:nvSpPr>
          <p:spPr>
            <a:xfrm>
              <a:off x="1351996" y="3006666"/>
              <a:ext cx="7744426" cy="381826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1E9F7B-75FB-4E7C-2762-D2A6E6ED241D}"/>
                </a:ext>
              </a:extLst>
            </p:cNvPr>
            <p:cNvSpPr txBox="1"/>
            <p:nvPr/>
          </p:nvSpPr>
          <p:spPr>
            <a:xfrm>
              <a:off x="1351997" y="3302491"/>
              <a:ext cx="7227293" cy="341874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/items/_search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  "query"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"match_all"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{}}, 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可以省略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设置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size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为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，结果中不包含文档，只包含聚合结果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"aggs"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定义聚合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"cateAgg"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给聚合起个名字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"terms"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聚合的类型，按照品牌值聚合，所以选择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term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"category"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参与聚合的字段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</a:t>
              </a:r>
              <a:r>
                <a:rPr lang="en-US" altLang="zh-CN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// </a:t>
              </a:r>
              <a:r>
                <a:rPr lang="zh-CN" altLang="en-US" sz="1400" b="0"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希望获取的聚合结果数量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E1B896-8C10-B122-F600-F296B6BAE125}"/>
                </a:ext>
              </a:extLst>
            </p:cNvPr>
            <p:cNvSpPr/>
            <p:nvPr/>
          </p:nvSpPr>
          <p:spPr>
            <a:xfrm>
              <a:off x="1351995" y="3028401"/>
              <a:ext cx="774442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44AD8BE-6527-665C-EA04-A2A6D3ADA4A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EAFEFA-2CCE-F384-FCBB-1ACDB5E8C1F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24543CC-1CCF-5776-E730-ACA07F6EE8F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91A4CE8-E774-4A07-7EFC-1FC6C76660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38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DSL</a:t>
            </a:r>
            <a:r>
              <a:rPr lang="zh-CN" altLang="en-US">
                <a:solidFill>
                  <a:srgbClr val="AD2B26"/>
                </a:solidFill>
              </a:rPr>
              <a:t>聚合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默认情况下，</a:t>
            </a:r>
            <a:r>
              <a:rPr lang="en-US" altLang="zh-CN"/>
              <a:t>Bucket</a:t>
            </a:r>
            <a:r>
              <a:rPr lang="zh-CN" altLang="en-US"/>
              <a:t>聚合是对索引库的所有文档做聚合，我们可以限定要聚合的文档范围，只要添加</a:t>
            </a:r>
            <a:r>
              <a:rPr lang="en-US" altLang="zh-CN"/>
              <a:t>query</a:t>
            </a:r>
            <a:r>
              <a:rPr lang="zh-CN" altLang="en-US"/>
              <a:t>条件即可。</a:t>
            </a:r>
            <a:endParaRPr lang="en-US" altLang="zh-CN"/>
          </a:p>
          <a:p>
            <a:r>
              <a:rPr lang="zh-CN" altLang="en-US">
                <a:solidFill>
                  <a:srgbClr val="333333"/>
                </a:solidFill>
              </a:rPr>
              <a:t>例如，我想知道价格高于</a:t>
            </a:r>
            <a:r>
              <a:rPr lang="en-US" altLang="zh-CN">
                <a:solidFill>
                  <a:srgbClr val="333333"/>
                </a:solidFill>
              </a:rPr>
              <a:t>3000</a:t>
            </a:r>
            <a:r>
              <a:rPr lang="zh-CN" altLang="en-US">
                <a:solidFill>
                  <a:srgbClr val="333333"/>
                </a:solidFill>
              </a:rPr>
              <a:t>元的手机品牌有哪些：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D7B77-2920-39D5-C026-4463F45F2DA4}"/>
              </a:ext>
            </a:extLst>
          </p:cNvPr>
          <p:cNvGrpSpPr/>
          <p:nvPr/>
        </p:nvGrpSpPr>
        <p:grpSpPr>
          <a:xfrm>
            <a:off x="915220" y="2496591"/>
            <a:ext cx="5648866" cy="4082916"/>
            <a:chOff x="1351996" y="3006666"/>
            <a:chExt cx="5648866" cy="40631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30151C4-2DE5-C45D-34D8-1D0CFDB047B7}"/>
                </a:ext>
              </a:extLst>
            </p:cNvPr>
            <p:cNvSpPr/>
            <p:nvPr/>
          </p:nvSpPr>
          <p:spPr>
            <a:xfrm>
              <a:off x="1351996" y="3006666"/>
              <a:ext cx="5180780" cy="406316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1E9F7B-75FB-4E7C-2762-D2A6E6ED241D}"/>
                </a:ext>
              </a:extLst>
            </p:cNvPr>
            <p:cNvSpPr txBox="1"/>
            <p:nvPr/>
          </p:nvSpPr>
          <p:spPr>
            <a:xfrm>
              <a:off x="1351997" y="3302491"/>
              <a:ext cx="5648865" cy="376733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GET /items/_search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"query"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"bool"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"filter"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[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"term"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"category"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手机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}},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"range"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"price"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"gte"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300000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}}}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]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}, 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"size"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0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 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"aggs"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"brand_agg"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"terms"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"field"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"brand"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"size"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: 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20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  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E1B896-8C10-B122-F600-F296B6BAE125}"/>
                </a:ext>
              </a:extLst>
            </p:cNvPr>
            <p:cNvSpPr/>
            <p:nvPr/>
          </p:nvSpPr>
          <p:spPr>
            <a:xfrm>
              <a:off x="1351996" y="3028401"/>
              <a:ext cx="5180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44AD8BE-6527-665C-EA04-A2A6D3ADA4A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EAFEFA-2CCE-F384-FCBB-1ACDB5E8C1F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24543CC-1CCF-5776-E730-ACA07F6EE8F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91A4CE8-E774-4A07-7EFC-1FC6C76660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81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51953-F0B3-3675-E136-87D1A3EA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DSL</a:t>
            </a:r>
            <a:r>
              <a:rPr lang="zh-CN" altLang="en-US">
                <a:solidFill>
                  <a:srgbClr val="AD2B26"/>
                </a:solidFill>
              </a:rPr>
              <a:t>聚合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26358-B88D-88BF-BF70-4A76FCD35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7954"/>
          </a:xfrm>
        </p:spPr>
        <p:txBody>
          <a:bodyPr/>
          <a:lstStyle/>
          <a:p>
            <a:r>
              <a:rPr lang="zh-CN" altLang="en-US"/>
              <a:t>除了对数据分组（</a:t>
            </a:r>
            <a:r>
              <a:rPr lang="en-US" altLang="zh-CN"/>
              <a:t>Bucket</a:t>
            </a:r>
            <a:r>
              <a:rPr lang="zh-CN" altLang="en-US"/>
              <a:t>）以外，我们还可以对每个</a:t>
            </a:r>
            <a:r>
              <a:rPr lang="en-US" altLang="zh-CN"/>
              <a:t>Bucket</a:t>
            </a:r>
            <a:r>
              <a:rPr lang="zh-CN" altLang="en-US"/>
              <a:t>内的数据进一步做数据计算和统计。</a:t>
            </a:r>
            <a:endParaRPr lang="en-US" altLang="zh-CN"/>
          </a:p>
          <a:p>
            <a:r>
              <a:rPr lang="zh-CN" altLang="en-US"/>
              <a:t>例如：我想知道手机有哪些品牌，每个品牌的价格最小值、最大值、平均值。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D7B77-2920-39D5-C026-4463F45F2DA4}"/>
              </a:ext>
            </a:extLst>
          </p:cNvPr>
          <p:cNvGrpSpPr/>
          <p:nvPr/>
        </p:nvGrpSpPr>
        <p:grpSpPr>
          <a:xfrm>
            <a:off x="915220" y="2496590"/>
            <a:ext cx="5180780" cy="4267582"/>
            <a:chOff x="1351996" y="3006665"/>
            <a:chExt cx="5180780" cy="42469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30151C4-2DE5-C45D-34D8-1D0CFDB047B7}"/>
                </a:ext>
              </a:extLst>
            </p:cNvPr>
            <p:cNvSpPr/>
            <p:nvPr/>
          </p:nvSpPr>
          <p:spPr>
            <a:xfrm>
              <a:off x="1351996" y="3006665"/>
              <a:ext cx="5180780" cy="42469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1E9F7B-75FB-4E7C-2762-D2A6E6ED241D}"/>
                </a:ext>
              </a:extLst>
            </p:cNvPr>
            <p:cNvSpPr txBox="1"/>
            <p:nvPr/>
          </p:nvSpPr>
          <p:spPr>
            <a:xfrm>
              <a:off x="1351998" y="3302491"/>
              <a:ext cx="3852722" cy="395110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 /items/_search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"category"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手机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}, 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"brand_agg"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"price_stats"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"stats"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"price"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2E1B896-8C10-B122-F600-F296B6BAE125}"/>
                </a:ext>
              </a:extLst>
            </p:cNvPr>
            <p:cNvSpPr/>
            <p:nvPr/>
          </p:nvSpPr>
          <p:spPr>
            <a:xfrm>
              <a:off x="1351996" y="3028401"/>
              <a:ext cx="5180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44AD8BE-6527-665C-EA04-A2A6D3ADA4A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EAFEFA-2CCE-F384-FCBB-1ACDB5E8C1F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24543CC-1CCF-5776-E730-ACA07F6EE8F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91A4CE8-E774-4A07-7EFC-1FC6C76660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34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CB9F-EC2D-1844-44CE-7F22C151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BBD5D-0E5A-4086-8720-26256DDD3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>
                <a:solidFill>
                  <a:srgbClr val="333333"/>
                </a:solidFill>
                <a:effectLst/>
              </a:rPr>
              <a:t>提供了</a:t>
            </a:r>
            <a:r>
              <a:rPr lang="en-US" altLang="zh-CN">
                <a:solidFill>
                  <a:srgbClr val="333333"/>
                </a:solidFill>
                <a:effectLst/>
              </a:rPr>
              <a:t>DSL</a:t>
            </a:r>
            <a:r>
              <a:rPr lang="zh-CN" altLang="en-US">
                <a:solidFill>
                  <a:srgbClr val="333333"/>
                </a:solidFill>
                <a:effectLst/>
              </a:rPr>
              <a:t>（</a:t>
            </a:r>
            <a:r>
              <a:rPr lang="en-US" altLang="zh-CN">
                <a:solidFill>
                  <a:srgbClr val="117CEE"/>
                </a:solidFill>
                <a:effectLst/>
                <a:hlinkClick r:id="rId2"/>
              </a:rPr>
              <a:t>Domain Specific Language</a:t>
            </a:r>
            <a:r>
              <a:rPr lang="zh-CN" altLang="en-US">
                <a:solidFill>
                  <a:srgbClr val="333333"/>
                </a:solidFill>
                <a:effectLst/>
              </a:rPr>
              <a:t>）</a:t>
            </a:r>
            <a:r>
              <a:rPr lang="zh-CN" altLang="en-US">
                <a:solidFill>
                  <a:srgbClr val="333333"/>
                </a:solidFill>
              </a:rPr>
              <a:t>查询，就是</a:t>
            </a:r>
            <a:r>
              <a:rPr lang="zh-CN" altLang="en-US">
                <a:solidFill>
                  <a:srgbClr val="333333"/>
                </a:solidFill>
                <a:effectLst/>
              </a:rPr>
              <a:t>以</a:t>
            </a:r>
            <a:r>
              <a:rPr lang="en-US" altLang="zh-CN">
                <a:solidFill>
                  <a:srgbClr val="333333"/>
                </a:solidFill>
                <a:effectLst/>
              </a:rPr>
              <a:t>JSON</a:t>
            </a:r>
            <a:r>
              <a:rPr lang="zh-CN" altLang="en-US">
                <a:solidFill>
                  <a:srgbClr val="333333"/>
                </a:solidFill>
                <a:effectLst/>
              </a:rPr>
              <a:t>格式来定义查询条件。类似这样：</a:t>
            </a:r>
            <a:endParaRPr lang="en-US" altLang="zh-CN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8800B6-6FDC-6CEB-70E7-5F655961016F}"/>
              </a:ext>
            </a:extLst>
          </p:cNvPr>
          <p:cNvGrpSpPr/>
          <p:nvPr/>
        </p:nvGrpSpPr>
        <p:grpSpPr>
          <a:xfrm>
            <a:off x="1133052" y="2140757"/>
            <a:ext cx="6816627" cy="4185398"/>
            <a:chOff x="1351995" y="3006665"/>
            <a:chExt cx="6816627" cy="41651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13E1600-97ED-2015-1C98-1D080B7E9C70}"/>
                </a:ext>
              </a:extLst>
            </p:cNvPr>
            <p:cNvSpPr/>
            <p:nvPr/>
          </p:nvSpPr>
          <p:spPr>
            <a:xfrm>
              <a:off x="1351995" y="3006665"/>
              <a:ext cx="6816627" cy="416514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66F3AA-4E4C-F677-4189-E1F11B50CEA4}"/>
                </a:ext>
              </a:extLst>
            </p:cNvPr>
            <p:cNvSpPr txBox="1"/>
            <p:nvPr/>
          </p:nvSpPr>
          <p:spPr>
            <a:xfrm>
              <a:off x="1351995" y="3321062"/>
              <a:ext cx="6816627" cy="376733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POST _search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"query"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"bool"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"user.id"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"kimchy"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"filter"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"production"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"must_not"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"range"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"lte"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"should"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[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"env1"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 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{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"tags"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"deployed"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}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  ]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}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7A1CFB1-4D0C-1773-B14B-D9310A5C69E8}"/>
                </a:ext>
              </a:extLst>
            </p:cNvPr>
            <p:cNvSpPr/>
            <p:nvPr/>
          </p:nvSpPr>
          <p:spPr>
            <a:xfrm>
              <a:off x="1351995" y="3028401"/>
              <a:ext cx="681662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02006DB-02B7-8537-9228-5134AC16E11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3A76AE2-B6ED-1EDF-3FA0-91EF25A648E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10F70EC-7A1E-FCA6-E0AE-AA9F3A6896A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0670A7-1012-7C29-4AAF-84EF4F4AE77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33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261E04-33B0-C232-CEFB-C185ECFED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39"/>
            <a:ext cx="5760538" cy="4915989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ffectLst/>
              </a:rPr>
              <a:t>aggs</a:t>
            </a:r>
            <a:r>
              <a:rPr lang="zh-CN" altLang="en-US">
                <a:effectLst/>
              </a:rPr>
              <a:t>代表聚合，与</a:t>
            </a:r>
            <a:r>
              <a:rPr lang="en-US" altLang="zh-CN">
                <a:effectLst/>
              </a:rPr>
              <a:t>query</a:t>
            </a:r>
            <a:r>
              <a:rPr lang="zh-CN" altLang="en-US">
                <a:effectLst/>
              </a:rPr>
              <a:t>同级，此时</a:t>
            </a:r>
            <a:r>
              <a:rPr lang="en-US" altLang="zh-CN">
                <a:effectLst/>
              </a:rPr>
              <a:t>query</a:t>
            </a:r>
            <a:r>
              <a:rPr lang="zh-CN" altLang="en-US">
                <a:effectLst/>
              </a:rPr>
              <a:t>的作用是？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ffectLst/>
              </a:rPr>
              <a:t>限定聚合的的文档范围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ffectLst/>
              </a:rPr>
              <a:t>聚合必须的三要素：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ffectLst/>
              </a:rPr>
              <a:t>聚合名称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ffectLst/>
              </a:rPr>
              <a:t>聚合类型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ffectLst/>
              </a:rPr>
              <a:t>聚合字段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ffectLst/>
              </a:rPr>
              <a:t>聚合可配置属性有：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ffectLst/>
              </a:rPr>
              <a:t>size</a:t>
            </a:r>
            <a:r>
              <a:rPr lang="zh-CN" altLang="en-US" sz="1600">
                <a:effectLst/>
              </a:rPr>
              <a:t>：指定聚合结果数量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ffectLst/>
              </a:rPr>
              <a:t>field</a:t>
            </a:r>
            <a:r>
              <a:rPr lang="zh-CN" altLang="en-US" sz="1600">
                <a:effectLst/>
              </a:rPr>
              <a:t>：指定聚合字段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11616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3C3D3F"/>
                </a:solidFill>
              </a:rPr>
              <a:t>DSL</a:t>
            </a:r>
            <a:r>
              <a:rPr lang="zh-CN" altLang="en-US">
                <a:solidFill>
                  <a:srgbClr val="3C3D3F"/>
                </a:solidFill>
              </a:rPr>
              <a:t>聚合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78294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RestClient</a:t>
            </a:r>
            <a:r>
              <a:rPr lang="zh-CN" altLang="en-US">
                <a:solidFill>
                  <a:srgbClr val="AD2B26"/>
                </a:solidFill>
              </a:rPr>
              <a:t>聚合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5811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D804E3-1161-1AD7-57A9-58ABD34CD4EE}"/>
              </a:ext>
            </a:extLst>
          </p:cNvPr>
          <p:cNvGrpSpPr/>
          <p:nvPr/>
        </p:nvGrpSpPr>
        <p:grpSpPr>
          <a:xfrm>
            <a:off x="7615192" y="1902759"/>
            <a:ext cx="3843697" cy="4334755"/>
            <a:chOff x="1351993" y="3006665"/>
            <a:chExt cx="3843697" cy="431377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FEEFBE4-F424-0363-4907-552F3D7E19AA}"/>
                </a:ext>
              </a:extLst>
            </p:cNvPr>
            <p:cNvSpPr/>
            <p:nvPr/>
          </p:nvSpPr>
          <p:spPr>
            <a:xfrm>
              <a:off x="1351993" y="3006665"/>
              <a:ext cx="3843697" cy="43137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4B4C537-8C51-F401-F5AD-31F5D8C6B3E7}"/>
                </a:ext>
              </a:extLst>
            </p:cNvPr>
            <p:cNvSpPr txBox="1"/>
            <p:nvPr/>
          </p:nvSpPr>
          <p:spPr>
            <a:xfrm>
              <a:off x="1351996" y="3302491"/>
              <a:ext cx="3746637" cy="391722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GET /indexName/_search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"aggs"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"brand_agg"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"terms"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"field"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endPara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"size"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 </a:t>
              </a:r>
              <a:r>
                <a:rPr lang="en-US" altLang="zh-CN" sz="1400">
                  <a:solidFill>
                    <a:srgbClr val="098658"/>
                  </a:solidFill>
                  <a:latin typeface="Source code pro" panose="020B0509030403020204" pitchFamily="49" charset="0"/>
                </a:rPr>
                <a:t>2</a:t>
              </a:r>
              <a:r>
                <a:rPr lang="en-US" altLang="zh-CN" sz="14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zh-CN" altLang="en-US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  </a:t>
              </a:r>
              <a:endPara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</a:t>
              </a: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  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 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CE52EE-7720-861B-2864-831DFC244EB9}"/>
                </a:ext>
              </a:extLst>
            </p:cNvPr>
            <p:cNvSpPr/>
            <p:nvPr/>
          </p:nvSpPr>
          <p:spPr>
            <a:xfrm>
              <a:off x="1351994" y="3028401"/>
              <a:ext cx="384369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F6F2B56-C504-5398-0024-87FAD2F5F99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6B99BD0-E302-8F4F-EBA8-CBDCDBDBD28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B126495-5839-4772-03FB-D4EAA2139E8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5F2F9C-8D18-08ED-B544-3671DD4BCA5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F088310-3060-3F37-E6F4-F0345134733C}"/>
              </a:ext>
            </a:extLst>
          </p:cNvPr>
          <p:cNvGrpSpPr/>
          <p:nvPr/>
        </p:nvGrpSpPr>
        <p:grpSpPr>
          <a:xfrm>
            <a:off x="996579" y="2354723"/>
            <a:ext cx="4835402" cy="2879072"/>
            <a:chOff x="1351996" y="3006666"/>
            <a:chExt cx="4835402" cy="286514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6CAB977-6CC5-90DC-B89F-DA79B359601E}"/>
                </a:ext>
              </a:extLst>
            </p:cNvPr>
            <p:cNvSpPr/>
            <p:nvPr/>
          </p:nvSpPr>
          <p:spPr>
            <a:xfrm>
              <a:off x="1351996" y="3006666"/>
              <a:ext cx="4835402" cy="286514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4E091C7-1332-931D-4147-74E3695E570B}"/>
                </a:ext>
              </a:extLst>
            </p:cNvPr>
            <p:cNvSpPr txBox="1"/>
            <p:nvPr/>
          </p:nvSpPr>
          <p:spPr>
            <a:xfrm>
              <a:off x="1351997" y="3302491"/>
              <a:ext cx="4450183" cy="230800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request.source().</a:t>
              </a:r>
              <a:r>
                <a:rPr lang="en-US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size(</a:t>
              </a:r>
              <a:r>
                <a:rPr lang="zh-CN" altLang="zh-CN" sz="1400">
                  <a:solidFill>
                    <a:srgbClr val="0000FF"/>
                  </a:solidFill>
                  <a:latin typeface="Source Code Pro" panose="020B0509030403020204" pitchFamily="49" charset="0"/>
                </a:rPr>
                <a:t>0</a:t>
              </a:r>
              <a:r>
                <a:rPr lang="en-US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);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request.source().aggregation(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AggregationBuilders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</a:t>
              </a:r>
              <a:r>
                <a:rPr kumimoji="0" lang="zh-CN" altLang="zh-CN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terms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"brand_agg"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.field(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"brand"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    .size(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E5009D0-6EA7-754C-40C6-46A343A64D6B}"/>
                </a:ext>
              </a:extLst>
            </p:cNvPr>
            <p:cNvSpPr/>
            <p:nvPr/>
          </p:nvSpPr>
          <p:spPr>
            <a:xfrm>
              <a:off x="1351996" y="3028401"/>
              <a:ext cx="48354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CC658E1-7AA6-BE0C-5089-3C4554E7930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9710C4-F9C6-2AB1-829B-78725DC265C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F3C7651-9B12-294F-A262-283CA7601A9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4875326-127D-D323-53C5-61172DE75AB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RestClient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聚合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我们以品牌聚合为例：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D77EF4-3FD0-279E-A4AE-17E5074189CB}"/>
              </a:ext>
            </a:extLst>
          </p:cNvPr>
          <p:cNvSpPr/>
          <p:nvPr/>
        </p:nvSpPr>
        <p:spPr>
          <a:xfrm>
            <a:off x="2911456" y="3704226"/>
            <a:ext cx="63227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E43EC-AB7E-0D7A-B5D8-230ECA4DCB52}"/>
              </a:ext>
            </a:extLst>
          </p:cNvPr>
          <p:cNvSpPr/>
          <p:nvPr/>
        </p:nvSpPr>
        <p:spPr>
          <a:xfrm>
            <a:off x="3582023" y="3699778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6631E-ADE0-71B7-AA95-5C254D0B3547}"/>
              </a:ext>
            </a:extLst>
          </p:cNvPr>
          <p:cNvSpPr/>
          <p:nvPr/>
        </p:nvSpPr>
        <p:spPr>
          <a:xfrm>
            <a:off x="2905204" y="4035118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40BD1F-FB14-AF3B-3C16-B384AC1C269B}"/>
              </a:ext>
            </a:extLst>
          </p:cNvPr>
          <p:cNvSpPr/>
          <p:nvPr/>
        </p:nvSpPr>
        <p:spPr>
          <a:xfrm>
            <a:off x="2905203" y="4371586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F787EA-4B7E-D942-EB72-80DC39E8CA41}"/>
              </a:ext>
            </a:extLst>
          </p:cNvPr>
          <p:cNvSpPr/>
          <p:nvPr/>
        </p:nvSpPr>
        <p:spPr>
          <a:xfrm>
            <a:off x="8551804" y="4533364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F05268-07B6-B0F8-5112-04215329A002}"/>
              </a:ext>
            </a:extLst>
          </p:cNvPr>
          <p:cNvSpPr/>
          <p:nvPr/>
        </p:nvSpPr>
        <p:spPr>
          <a:xfrm>
            <a:off x="8502337" y="4214041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86928A-8D57-1B3B-5AC1-EB0D31FC4843}"/>
              </a:ext>
            </a:extLst>
          </p:cNvPr>
          <p:cNvSpPr/>
          <p:nvPr/>
        </p:nvSpPr>
        <p:spPr>
          <a:xfrm>
            <a:off x="8435797" y="3887823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074A6-21DF-6FF2-D448-0A294B70704E}"/>
              </a:ext>
            </a:extLst>
          </p:cNvPr>
          <p:cNvSpPr/>
          <p:nvPr/>
        </p:nvSpPr>
        <p:spPr>
          <a:xfrm>
            <a:off x="8195414" y="3593264"/>
            <a:ext cx="1253387" cy="24939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AA61C3E-2DD0-99DA-B6D4-F79E8245FF4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953589" y="3717961"/>
            <a:ext cx="3241825" cy="118116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215BAB-7AFA-82B3-DBBA-A0C193E9FA1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058095" y="4171417"/>
            <a:ext cx="3444242" cy="178923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EFDB4F-CFE6-C454-B131-4E41D426D6E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058094" y="4507885"/>
            <a:ext cx="3493710" cy="16177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D34E001-1D6F-912B-9387-C1C831301F6B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16200000" flipH="1">
            <a:off x="5671748" y="1260073"/>
            <a:ext cx="319896" cy="5208202"/>
          </a:xfrm>
          <a:prstGeom prst="curvedConnector4">
            <a:avLst>
              <a:gd name="adj1" fmla="val -71461"/>
              <a:gd name="adj2" fmla="val 5303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3C79409-C1CE-301B-F4A5-04940289669F}"/>
              </a:ext>
            </a:extLst>
          </p:cNvPr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3D51A2-094E-3DFB-F3C7-28F2755DEF84}"/>
              </a:ext>
            </a:extLst>
          </p:cNvPr>
          <p:cNvSpPr/>
          <p:nvPr/>
        </p:nvSpPr>
        <p:spPr>
          <a:xfrm>
            <a:off x="7918882" y="2909093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37421A-8876-B639-B1BF-86963D9A5F7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182904" y="2859014"/>
            <a:ext cx="3735978" cy="19929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1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D804E3-1161-1AD7-57A9-58ABD34CD4EE}"/>
              </a:ext>
            </a:extLst>
          </p:cNvPr>
          <p:cNvGrpSpPr/>
          <p:nvPr/>
        </p:nvGrpSpPr>
        <p:grpSpPr>
          <a:xfrm>
            <a:off x="7565666" y="1558839"/>
            <a:ext cx="3843697" cy="4915807"/>
            <a:chOff x="1351993" y="3006665"/>
            <a:chExt cx="3843697" cy="489201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FEEFBE4-F424-0363-4907-552F3D7E19AA}"/>
                </a:ext>
              </a:extLst>
            </p:cNvPr>
            <p:cNvSpPr/>
            <p:nvPr/>
          </p:nvSpPr>
          <p:spPr>
            <a:xfrm>
              <a:off x="1351993" y="3006665"/>
              <a:ext cx="3843697" cy="489201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4B4C537-8C51-F401-F5AD-31F5D8C6B3E7}"/>
                </a:ext>
              </a:extLst>
            </p:cNvPr>
            <p:cNvSpPr txBox="1"/>
            <p:nvPr/>
          </p:nvSpPr>
          <p:spPr>
            <a:xfrm>
              <a:off x="1351996" y="3302491"/>
              <a:ext cx="3746637" cy="448717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"took"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"timed_out"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000FF"/>
                  </a:solidFill>
                  <a:latin typeface="Source code pro" panose="020B0509030403020204" pitchFamily="49" charset="0"/>
                </a:rPr>
                <a:t>false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"_shards"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{</a:t>
              </a:r>
              <a:r>
                <a:rPr lang="en-US" altLang="zh-CN" sz="1200">
                  <a:solidFill>
                    <a:srgbClr val="CD3131"/>
                  </a:solidFill>
                  <a:latin typeface="Source code pro" panose="020B0509030403020204" pitchFamily="49" charset="0"/>
                </a:rPr>
                <a:t>...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"hits"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{</a:t>
              </a:r>
              <a:r>
                <a:rPr lang="en-US" altLang="zh-CN" sz="1200">
                  <a:solidFill>
                    <a:srgbClr val="CD3131"/>
                  </a:solidFill>
                  <a:latin typeface="Source code pro" panose="020B0509030403020204" pitchFamily="49" charset="0"/>
                </a:rPr>
                <a:t>...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"aggregations"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"brand_agg"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"buckets"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[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"key"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"Apple"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"doc_count"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5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},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"key"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zh-CN" altLang="en-US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小米</a:t>
              </a:r>
              <a:r>
                <a:rPr lang="en-US" altLang="zh-CN" sz="1200">
                  <a:solidFill>
                    <a:srgbClr val="A31515"/>
                  </a:solidFill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  </a:t>
              </a:r>
              <a:r>
                <a:rPr lang="en-US" altLang="zh-CN" sz="1200">
                  <a:solidFill>
                    <a:srgbClr val="0451A5"/>
                  </a:solidFill>
                  <a:latin typeface="Source code pro" panose="020B0509030403020204" pitchFamily="49" charset="0"/>
                </a:rPr>
                <a:t>"doc_count"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: </a:t>
              </a:r>
              <a:r>
                <a:rPr lang="en-US" altLang="zh-CN" sz="1200">
                  <a:solidFill>
                    <a:srgbClr val="098658"/>
                  </a:solidFill>
                  <a:latin typeface="Source code pro" panose="020B0509030403020204" pitchFamily="49" charset="0"/>
                </a:rPr>
                <a:t>1</a:t>
              </a: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  }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  ]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  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  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CE52EE-7720-861B-2864-831DFC244EB9}"/>
                </a:ext>
              </a:extLst>
            </p:cNvPr>
            <p:cNvSpPr/>
            <p:nvPr/>
          </p:nvSpPr>
          <p:spPr>
            <a:xfrm>
              <a:off x="1351994" y="3028401"/>
              <a:ext cx="384369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F6F2B56-C504-5398-0024-87FAD2F5F99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6B99BD0-E302-8F4F-EBA8-CBDCDBDBD28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B126495-5839-4772-03FB-D4EAA2139E8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5F2F9C-8D18-08ED-B544-3671DD4BCA5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F088310-3060-3F37-E6F4-F0345134733C}"/>
              </a:ext>
            </a:extLst>
          </p:cNvPr>
          <p:cNvGrpSpPr/>
          <p:nvPr/>
        </p:nvGrpSpPr>
        <p:grpSpPr>
          <a:xfrm>
            <a:off x="830394" y="2128461"/>
            <a:ext cx="6327235" cy="4133163"/>
            <a:chOff x="1351995" y="3006665"/>
            <a:chExt cx="6327235" cy="4113167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6CAB977-6CC5-90DC-B89F-DA79B359601E}"/>
                </a:ext>
              </a:extLst>
            </p:cNvPr>
            <p:cNvSpPr/>
            <p:nvPr/>
          </p:nvSpPr>
          <p:spPr>
            <a:xfrm>
              <a:off x="1351995" y="3006665"/>
              <a:ext cx="6202326" cy="411316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4E091C7-1332-931D-4147-74E3695E570B}"/>
                </a:ext>
              </a:extLst>
            </p:cNvPr>
            <p:cNvSpPr txBox="1"/>
            <p:nvPr/>
          </p:nvSpPr>
          <p:spPr>
            <a:xfrm>
              <a:off x="1351997" y="3302491"/>
              <a:ext cx="6327233" cy="33697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解析聚合结果</a:t>
              </a:r>
              <a:b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Aggregations aggregations = response.getAggregations();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根据名称获取聚合结果</a:t>
              </a:r>
              <a:b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Terms brandTerms = aggregations.get(</a:t>
              </a:r>
              <a:r>
                <a:rPr lang="zh-CN" altLang="zh-CN" sz="1200" b="1">
                  <a:solidFill>
                    <a:srgbClr val="008000"/>
                  </a:solidFill>
                  <a:latin typeface="Source Code Pro" panose="020B0509030403020204" pitchFamily="49" charset="0"/>
                </a:rPr>
                <a:t>"brand_agg"</a:t>
              </a: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);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获取桶</a:t>
              </a:r>
              <a:b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List&lt;? </a:t>
              </a:r>
              <a:r>
                <a:rPr lang="zh-CN" altLang="zh-CN" sz="12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extends </a:t>
              </a: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Terms.Bucket&gt; buckets = brandTerms.getBuckets();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遍历</a:t>
              </a:r>
              <a:b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zh-CN" sz="12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for </a:t>
              </a: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(Terms.Bucket bucket : buckets) {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// 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获取</a:t>
              </a:r>
              <a:r>
                <a:rPr lang="zh-CN" altLang="zh-CN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key</a:t>
              </a: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，也就是品牌信息</a:t>
              </a:r>
              <a:b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zh-CN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String brandName = bucket.getKeyAsString();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System.</a:t>
              </a:r>
              <a:r>
                <a:rPr lang="zh-CN" altLang="zh-CN" sz="1200" b="1" i="1">
                  <a:solidFill>
                    <a:srgbClr val="660E7A"/>
                  </a:solidFill>
                  <a:latin typeface="Source Code Pro" panose="020B0509030403020204" pitchFamily="49" charset="0"/>
                </a:rPr>
                <a:t>out</a:t>
              </a: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.println(brandName);</a:t>
              </a:r>
              <a:b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</a:br>
              <a:r>
                <a:rPr lang="zh-CN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lang="zh-CN" altLang="zh-CN" sz="1200">
                <a:latin typeface="Arial" panose="020B0604020202020204" pitchFamily="34" charset="0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E5009D0-6EA7-754C-40C6-46A343A64D6B}"/>
                </a:ext>
              </a:extLst>
            </p:cNvPr>
            <p:cNvSpPr/>
            <p:nvPr/>
          </p:nvSpPr>
          <p:spPr>
            <a:xfrm>
              <a:off x="1351995" y="3028401"/>
              <a:ext cx="620232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CC658E1-7AA6-BE0C-5089-3C4554E7930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9710C4-F9C6-2AB1-829B-78725DC265C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F3C7651-9B12-294F-A262-283CA7601A9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4875326-127D-D323-53C5-61172DE75AB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RestClient</a:t>
            </a: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聚合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8BC59A2-FD78-4903-24A7-B5F800EB08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73696"/>
          </a:xfrm>
        </p:spPr>
        <p:txBody>
          <a:bodyPr/>
          <a:lstStyle/>
          <a:p>
            <a:r>
              <a:rPr lang="zh-CN" altLang="en-US"/>
              <a:t>我们以品牌聚合为例：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978DFA-634D-8DF1-5368-CC2BFF2AE2A5}"/>
              </a:ext>
            </a:extLst>
          </p:cNvPr>
          <p:cNvSpPr/>
          <p:nvPr/>
        </p:nvSpPr>
        <p:spPr>
          <a:xfrm>
            <a:off x="889883" y="2776669"/>
            <a:ext cx="5519895" cy="248314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13BC8A-789B-ADA3-7305-EC28838347F6}"/>
              </a:ext>
            </a:extLst>
          </p:cNvPr>
          <p:cNvSpPr/>
          <p:nvPr/>
        </p:nvSpPr>
        <p:spPr>
          <a:xfrm>
            <a:off x="949026" y="3337170"/>
            <a:ext cx="483128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E80EF5-BB49-383C-8C0B-FD82CCEFBCAA}"/>
              </a:ext>
            </a:extLst>
          </p:cNvPr>
          <p:cNvSpPr/>
          <p:nvPr/>
        </p:nvSpPr>
        <p:spPr>
          <a:xfrm>
            <a:off x="949026" y="3885047"/>
            <a:ext cx="5963403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50B992F-1FAE-879E-9D94-EB2B67C00B51}"/>
              </a:ext>
            </a:extLst>
          </p:cNvPr>
          <p:cNvSpPr/>
          <p:nvPr/>
        </p:nvSpPr>
        <p:spPr>
          <a:xfrm>
            <a:off x="1500281" y="4394340"/>
            <a:ext cx="1761009" cy="294054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8ABEA0-1E7E-A57A-4415-38162F34C351}"/>
              </a:ext>
            </a:extLst>
          </p:cNvPr>
          <p:cNvSpPr/>
          <p:nvPr/>
        </p:nvSpPr>
        <p:spPr>
          <a:xfrm>
            <a:off x="8489645" y="4586023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DD4FCE-5374-863E-1D4C-2262F2DF3D33}"/>
              </a:ext>
            </a:extLst>
          </p:cNvPr>
          <p:cNvSpPr/>
          <p:nvPr/>
        </p:nvSpPr>
        <p:spPr>
          <a:xfrm>
            <a:off x="8291744" y="3461326"/>
            <a:ext cx="2169361" cy="2260295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6C9BE9-97B5-0389-29AB-DEA67432266E}"/>
              </a:ext>
            </a:extLst>
          </p:cNvPr>
          <p:cNvSpPr/>
          <p:nvPr/>
        </p:nvSpPr>
        <p:spPr>
          <a:xfrm>
            <a:off x="7866501" y="3024983"/>
            <a:ext cx="2936140" cy="307626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41648E8-55E6-FAEA-75AA-B6300FDCDD4B}"/>
              </a:ext>
            </a:extLst>
          </p:cNvPr>
          <p:cNvSpPr/>
          <p:nvPr/>
        </p:nvSpPr>
        <p:spPr>
          <a:xfrm>
            <a:off x="8092577" y="3218292"/>
            <a:ext cx="2519025" cy="2631342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98D8CE-AFED-591B-23F5-46A13BAF7AE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80314" y="3314300"/>
            <a:ext cx="2240820" cy="14702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BDB2BCE-B39F-620E-9166-0393DB3A315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912429" y="3585484"/>
            <a:ext cx="1379315" cy="423720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447A0CC-589E-2050-5428-2F7FDB5037D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261290" y="4541367"/>
            <a:ext cx="5186735" cy="147027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0512B6F8-4619-F545-97D2-763797C2363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09778" y="2900826"/>
            <a:ext cx="1445837" cy="214285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C00367C-7B08-05CF-32FD-2AEF99D2A206}"/>
              </a:ext>
            </a:extLst>
          </p:cNvPr>
          <p:cNvSpPr/>
          <p:nvPr/>
        </p:nvSpPr>
        <p:spPr>
          <a:xfrm>
            <a:off x="1352399" y="4959596"/>
            <a:ext cx="4272438" cy="29405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9BC6D7C-4206-AF39-FB2A-7D21B9928B0B}"/>
              </a:ext>
            </a:extLst>
          </p:cNvPr>
          <p:cNvSpPr/>
          <p:nvPr/>
        </p:nvSpPr>
        <p:spPr>
          <a:xfrm>
            <a:off x="8700377" y="4761900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90D4283-E1B6-1B2B-F898-B28A3F0F4E4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624837" y="4881663"/>
            <a:ext cx="3075540" cy="224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22" grpId="0" animBg="1"/>
      <p:bldP spid="23" grpId="0" animBg="1"/>
      <p:bldP spid="40" grpId="0" animBg="1"/>
      <p:bldP spid="41" grpId="0" animBg="1"/>
      <p:bldP spid="42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zh-CN"/>
              <a:t>DSL</a:t>
            </a:r>
            <a:r>
              <a:rPr kumimoji="1" lang="zh-CN" altLang="en-US"/>
              <a:t>查询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A91BB5-794C-808C-E1C4-8CC3C5D1F8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查询可以分为两大类：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叶子查询（</a:t>
            </a:r>
            <a:r>
              <a:rPr lang="en-US" altLang="zh-CN" b="1"/>
              <a:t>Leaf query clauses</a:t>
            </a:r>
            <a:r>
              <a:rPr lang="zh-CN" altLang="en-US" b="1"/>
              <a:t>）</a:t>
            </a:r>
            <a:r>
              <a:rPr lang="zh-CN" altLang="en-US"/>
              <a:t>：一般是在特定的字段里查询特定值，属于简单查询，很少单独使用。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复合查询（</a:t>
            </a:r>
            <a:r>
              <a:rPr lang="en-US" altLang="zh-CN" b="1"/>
              <a:t>Compound query clauses</a:t>
            </a:r>
            <a:r>
              <a:rPr lang="zh-CN" altLang="en-US" b="1"/>
              <a:t>）</a:t>
            </a:r>
            <a:r>
              <a:rPr lang="zh-CN" altLang="en-US"/>
              <a:t>：以逻辑方式组合多个叶子查询或者更改叶子查询的行为方式。</a:t>
            </a:r>
            <a:endParaRPr lang="en-US" altLang="zh-CN"/>
          </a:p>
          <a:p>
            <a:endParaRPr lang="en-US" altLang="zh-CN">
              <a:effectLst/>
            </a:endParaRPr>
          </a:p>
          <a:p>
            <a:r>
              <a:rPr lang="zh-CN" altLang="en-US"/>
              <a:t>在查询以后，还可以对查询的结果做处理，包括：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排序</a:t>
            </a:r>
            <a:r>
              <a:rPr lang="zh-CN" altLang="en-US"/>
              <a:t>：按照</a:t>
            </a:r>
            <a:r>
              <a:rPr lang="en-US" altLang="zh-CN"/>
              <a:t>1</a:t>
            </a:r>
            <a:r>
              <a:rPr lang="zh-CN" altLang="en-US"/>
              <a:t>个或多个字段值做排序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ffectLst/>
              </a:rPr>
              <a:t>分页</a:t>
            </a:r>
            <a:r>
              <a:rPr lang="zh-CN" altLang="en-US">
                <a:effectLst/>
              </a:rPr>
              <a:t>：根据</a:t>
            </a:r>
            <a:r>
              <a:rPr lang="en-US" altLang="zh-CN">
                <a:effectLst/>
              </a:rPr>
              <a:t>from</a:t>
            </a:r>
            <a:r>
              <a:rPr lang="zh-CN" altLang="en-US">
                <a:effectLst/>
              </a:rPr>
              <a:t>和</a:t>
            </a:r>
            <a:r>
              <a:rPr lang="en-US" altLang="zh-CN">
                <a:effectLst/>
              </a:rPr>
              <a:t>size</a:t>
            </a:r>
            <a:r>
              <a:rPr lang="zh-CN" altLang="en-US">
                <a:effectLst/>
              </a:rPr>
              <a:t>做分页，类似</a:t>
            </a:r>
            <a:r>
              <a:rPr lang="en-US" altLang="zh-CN">
                <a:effectLst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高亮</a:t>
            </a:r>
            <a:r>
              <a:rPr lang="zh-CN" altLang="en-US"/>
              <a:t>：对搜索结果中的关键字添加特殊样式，使其更加醒目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ffectLst/>
              </a:rPr>
              <a:t>聚合</a:t>
            </a:r>
            <a:r>
              <a:rPr lang="zh-CN" altLang="en-US">
                <a:effectLst/>
              </a:rPr>
              <a:t>：对搜索结果做数据统计以形成报表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79962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快速入门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D9937F3-5E83-298A-C547-05C12DB9F49E}"/>
              </a:ext>
            </a:extLst>
          </p:cNvPr>
          <p:cNvSpPr txBox="1">
            <a:spLocks/>
          </p:cNvSpPr>
          <p:nvPr/>
        </p:nvSpPr>
        <p:spPr>
          <a:xfrm>
            <a:off x="4834163" y="340476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复合查询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EDC3397-FD13-FA41-D103-C7E1B0AFD881}"/>
              </a:ext>
            </a:extLst>
          </p:cNvPr>
          <p:cNvSpPr txBox="1">
            <a:spLocks/>
          </p:cNvSpPr>
          <p:nvPr/>
        </p:nvSpPr>
        <p:spPr>
          <a:xfrm>
            <a:off x="4834163" y="2756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叶子查询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D729230-544A-460C-EA3C-B7F527FE66CA}"/>
              </a:ext>
            </a:extLst>
          </p:cNvPr>
          <p:cNvSpPr txBox="1">
            <a:spLocks/>
          </p:cNvSpPr>
          <p:nvPr/>
        </p:nvSpPr>
        <p:spPr>
          <a:xfrm>
            <a:off x="4834163" y="405320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B982D6A-BA24-C499-0566-6F324AC61686}"/>
              </a:ext>
            </a:extLst>
          </p:cNvPr>
          <p:cNvSpPr txBox="1">
            <a:spLocks/>
          </p:cNvSpPr>
          <p:nvPr/>
        </p:nvSpPr>
        <p:spPr>
          <a:xfrm>
            <a:off x="4834163" y="470163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CC5429-9E4D-78BF-2B30-2E3010E7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67C6726-47C0-AD17-ACF5-CC990F500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DSL</a:t>
            </a:r>
            <a:r>
              <a:rPr lang="zh-CN" altLang="en-US"/>
              <a:t>的查询语法如下：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79075C-A007-734E-4EAC-6E626F498CB0}"/>
              </a:ext>
            </a:extLst>
          </p:cNvPr>
          <p:cNvGrpSpPr/>
          <p:nvPr/>
        </p:nvGrpSpPr>
        <p:grpSpPr>
          <a:xfrm>
            <a:off x="1015249" y="2274328"/>
            <a:ext cx="3888601" cy="2309343"/>
            <a:chOff x="1351995" y="3006665"/>
            <a:chExt cx="3888601" cy="229816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33D1F99-EA44-19B1-0C23-BE027EB267AC}"/>
                </a:ext>
              </a:extLst>
            </p:cNvPr>
            <p:cNvSpPr/>
            <p:nvPr/>
          </p:nvSpPr>
          <p:spPr>
            <a:xfrm>
              <a:off x="1351995" y="3006665"/>
              <a:ext cx="3888601" cy="229816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49C6EF-20E3-CD22-F045-ECF233F06FC8}"/>
                </a:ext>
              </a:extLst>
            </p:cNvPr>
            <p:cNvSpPr txBox="1"/>
            <p:nvPr/>
          </p:nvSpPr>
          <p:spPr>
            <a:xfrm>
              <a:off x="1351995" y="3321062"/>
              <a:ext cx="3698023" cy="187505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400" b="0">
                  <a:solidFill>
                    <a:srgbClr val="AD2B26"/>
                  </a:solidFill>
                  <a:effectLst/>
                </a:rPr>
                <a:t>GET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/indexName/_search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"query"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: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</a:t>
              </a:r>
              <a:r>
                <a:rPr lang="zh-CN" altLang="en-US" sz="1400" b="0">
                  <a:solidFill>
                    <a:srgbClr val="0451A5"/>
                  </a:solidFill>
                  <a:effectLst/>
                </a:rPr>
                <a:t>查询类型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: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</a:t>
              </a:r>
              <a:r>
                <a:rPr lang="zh-CN" altLang="en-US" sz="1400" b="0">
                  <a:solidFill>
                    <a:srgbClr val="0451A5"/>
                  </a:solidFill>
                  <a:effectLst/>
                </a:rPr>
                <a:t>查询条件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: </a:t>
              </a:r>
              <a:r>
                <a:rPr lang="en-US" altLang="zh-CN" sz="1400" b="0">
                  <a:solidFill>
                    <a:srgbClr val="A31515"/>
                  </a:solidFill>
                  <a:effectLst/>
                </a:rPr>
                <a:t>"</a:t>
              </a:r>
              <a:r>
                <a:rPr lang="zh-CN" altLang="en-US" sz="1400" b="0">
                  <a:solidFill>
                    <a:srgbClr val="A31515"/>
                  </a:solidFill>
                  <a:effectLst/>
                </a:rPr>
                <a:t>条件值</a:t>
              </a:r>
              <a:r>
                <a:rPr lang="en-US" altLang="zh-CN" sz="1400" b="0">
                  <a:solidFill>
                    <a:srgbClr val="A31515"/>
                  </a:solidFill>
                  <a:effectLst/>
                </a:rPr>
                <a:t>"</a:t>
              </a:r>
              <a:endParaRPr lang="zh-CN" altLang="en-US" sz="1400" b="0">
                <a:solidFill>
                  <a:srgbClr val="000000"/>
                </a:solidFill>
                <a:effectLst/>
              </a:endParaRPr>
            </a:p>
            <a:p>
              <a:r>
                <a:rPr lang="zh-CN" altLang="en-US" sz="1400" b="0">
                  <a:solidFill>
                    <a:srgbClr val="000000"/>
                  </a:solidFill>
                  <a:effectLst/>
                </a:rPr>
                <a:t>    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}</a:t>
              </a: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CB6741-24A8-2F81-5B9D-C45538F172C4}"/>
                </a:ext>
              </a:extLst>
            </p:cNvPr>
            <p:cNvSpPr/>
            <p:nvPr/>
          </p:nvSpPr>
          <p:spPr>
            <a:xfrm>
              <a:off x="1351995" y="3028401"/>
              <a:ext cx="38886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3914746-3C73-A460-C252-5061F8538B6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1B8A9FE-46AA-96A3-A9E8-F19EC2CACDF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734DC32-5B0C-80A2-5AB0-A8A95733171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3B55335-C59C-0422-79F4-11B00A5BC2B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AEFB0E2-030D-F3D3-6FCA-375E39961ADD}"/>
              </a:ext>
            </a:extLst>
          </p:cNvPr>
          <p:cNvGrpSpPr/>
          <p:nvPr/>
        </p:nvGrpSpPr>
        <p:grpSpPr>
          <a:xfrm>
            <a:off x="7006467" y="2296170"/>
            <a:ext cx="3888601" cy="2309343"/>
            <a:chOff x="1351995" y="3006665"/>
            <a:chExt cx="3888601" cy="2298168"/>
          </a:xfrm>
        </p:grpSpPr>
        <p:sp>
          <p:nvSpPr>
            <p:cNvPr id="1026" name="矩形: 圆角 1025">
              <a:extLst>
                <a:ext uri="{FF2B5EF4-FFF2-40B4-BE49-F238E27FC236}">
                  <a16:creationId xmlns:a16="http://schemas.microsoft.com/office/drawing/2014/main" id="{C9B5EA82-3278-5231-8147-EA6E9DD170FC}"/>
                </a:ext>
              </a:extLst>
            </p:cNvPr>
            <p:cNvSpPr/>
            <p:nvPr/>
          </p:nvSpPr>
          <p:spPr>
            <a:xfrm>
              <a:off x="1351995" y="3006665"/>
              <a:ext cx="3888601" cy="229816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ACB5D09D-0AA1-6EEB-4E8C-E57865A1C4C7}"/>
                </a:ext>
              </a:extLst>
            </p:cNvPr>
            <p:cNvSpPr txBox="1"/>
            <p:nvPr/>
          </p:nvSpPr>
          <p:spPr>
            <a:xfrm>
              <a:off x="1351995" y="3321062"/>
              <a:ext cx="3698023" cy="187505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400" b="0">
                  <a:solidFill>
                    <a:srgbClr val="00B050"/>
                  </a:solidFill>
                  <a:effectLst/>
                </a:rPr>
                <a:t>// </a:t>
              </a:r>
              <a:r>
                <a:rPr lang="zh-CN" altLang="en-US" sz="1400" b="0">
                  <a:solidFill>
                    <a:srgbClr val="00B050"/>
                  </a:solidFill>
                  <a:effectLst/>
                </a:rPr>
                <a:t>查询所有</a:t>
              </a:r>
              <a:endParaRPr lang="en-US" altLang="zh-CN" sz="1400" b="0">
                <a:solidFill>
                  <a:srgbClr val="00B050"/>
                </a:solidFill>
                <a:effectLst/>
              </a:endParaRPr>
            </a:p>
            <a:p>
              <a:r>
                <a:rPr lang="en-US" altLang="zh-CN" sz="1400" b="0">
                  <a:solidFill>
                    <a:srgbClr val="AD2B26"/>
                  </a:solidFill>
                  <a:effectLst/>
                </a:rPr>
                <a:t>GET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/indexName/_search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"query"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: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  </a:t>
              </a:r>
              <a:r>
                <a:rPr lang="en-US" altLang="zh-CN" sz="1400" b="0">
                  <a:solidFill>
                    <a:srgbClr val="0451A5"/>
                  </a:solidFill>
                  <a:effectLst/>
                </a:rPr>
                <a:t>"match_all"</a:t>
              </a:r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: {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    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  }</a:t>
              </a:r>
            </a:p>
            <a:p>
              <a:r>
                <a:rPr lang="en-US" altLang="zh-CN" sz="1400" b="0">
                  <a:solidFill>
                    <a:srgbClr val="000000"/>
                  </a:solidFill>
                  <a:effectLst/>
                </a:rPr>
                <a:t>}</a:t>
              </a:r>
            </a:p>
          </p:txBody>
        </p:sp>
        <p:sp>
          <p:nvSpPr>
            <p:cNvPr id="1043" name="任意多边形: 形状 1042">
              <a:extLst>
                <a:ext uri="{FF2B5EF4-FFF2-40B4-BE49-F238E27FC236}">
                  <a16:creationId xmlns:a16="http://schemas.microsoft.com/office/drawing/2014/main" id="{B9A9886A-A558-3F50-E823-D694519AEB5B}"/>
                </a:ext>
              </a:extLst>
            </p:cNvPr>
            <p:cNvSpPr/>
            <p:nvPr/>
          </p:nvSpPr>
          <p:spPr>
            <a:xfrm>
              <a:off x="1351995" y="3028401"/>
              <a:ext cx="388860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44" name="组合 1043">
              <a:extLst>
                <a:ext uri="{FF2B5EF4-FFF2-40B4-BE49-F238E27FC236}">
                  <a16:creationId xmlns:a16="http://schemas.microsoft.com/office/drawing/2014/main" id="{66EA1332-45E0-1060-841A-1AEEFAA895A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45" name="椭圆 1044">
                <a:extLst>
                  <a:ext uri="{FF2B5EF4-FFF2-40B4-BE49-F238E27FC236}">
                    <a16:creationId xmlns:a16="http://schemas.microsoft.com/office/drawing/2014/main" id="{CC4FEA91-B2A3-B047-EA76-42386CF9225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椭圆 1045">
                <a:extLst>
                  <a:ext uri="{FF2B5EF4-FFF2-40B4-BE49-F238E27FC236}">
                    <a16:creationId xmlns:a16="http://schemas.microsoft.com/office/drawing/2014/main" id="{52D9E743-F8A0-882A-3824-0222D2C06EA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椭圆 1046">
                <a:extLst>
                  <a:ext uri="{FF2B5EF4-FFF2-40B4-BE49-F238E27FC236}">
                    <a16:creationId xmlns:a16="http://schemas.microsoft.com/office/drawing/2014/main" id="{6D7CA333-17CA-5132-0A7D-25BC094B16A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000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107897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快速入门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D9937F3-5E83-298A-C547-05C12DB9F49E}"/>
              </a:ext>
            </a:extLst>
          </p:cNvPr>
          <p:cNvSpPr txBox="1">
            <a:spLocks/>
          </p:cNvSpPr>
          <p:nvPr/>
        </p:nvSpPr>
        <p:spPr>
          <a:xfrm>
            <a:off x="4834163" y="340476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复合查询</a:t>
            </a:r>
            <a:endParaRPr lang="en-US" altLang="zh-CN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EDC3397-FD13-FA41-D103-C7E1B0AFD881}"/>
              </a:ext>
            </a:extLst>
          </p:cNvPr>
          <p:cNvSpPr txBox="1">
            <a:spLocks/>
          </p:cNvSpPr>
          <p:nvPr/>
        </p:nvSpPr>
        <p:spPr>
          <a:xfrm>
            <a:off x="4834163" y="275633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叶子查询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D729230-544A-460C-EA3C-B7F527FE66CA}"/>
              </a:ext>
            </a:extLst>
          </p:cNvPr>
          <p:cNvSpPr txBox="1">
            <a:spLocks/>
          </p:cNvSpPr>
          <p:nvPr/>
        </p:nvSpPr>
        <p:spPr>
          <a:xfrm>
            <a:off x="4834163" y="4053202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排序和分页</a:t>
            </a:r>
            <a:endParaRPr lang="en-US" altLang="zh-CN"/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9B982D6A-BA24-C499-0566-6F324AC61686}"/>
              </a:ext>
            </a:extLst>
          </p:cNvPr>
          <p:cNvSpPr txBox="1">
            <a:spLocks/>
          </p:cNvSpPr>
          <p:nvPr/>
        </p:nvSpPr>
        <p:spPr>
          <a:xfrm>
            <a:off x="4834163" y="4701638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高亮显示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84053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14626</TotalTime>
  <Words>4456</Words>
  <Application>Microsoft Office PowerPoint</Application>
  <PresentationFormat>宽屏</PresentationFormat>
  <Paragraphs>667</Paragraphs>
  <Slides>53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53</vt:i4>
      </vt:variant>
    </vt:vector>
  </HeadingPairs>
  <TitlesOfParts>
    <vt:vector size="79" baseType="lpstr">
      <vt:lpstr>Alibaba PuHuiTi B</vt:lpstr>
      <vt:lpstr>Alibaba PuHuiTi Medium</vt:lpstr>
      <vt:lpstr>Alibaba PuHuiTi R</vt:lpstr>
      <vt:lpstr>Arial Unicode MS</vt:lpstr>
      <vt:lpstr>阿里巴巴普惠体</vt:lpstr>
      <vt:lpstr>大波浪圓體 CJK JP-Regular</vt:lpstr>
      <vt:lpstr>等线</vt:lpstr>
      <vt:lpstr>黑体</vt:lpstr>
      <vt:lpstr>STKaiti</vt:lpstr>
      <vt:lpstr>STKaiti</vt:lpstr>
      <vt:lpstr>清松手寫體1</vt:lpstr>
      <vt:lpstr>Arial</vt:lpstr>
      <vt:lpstr>Calibri</vt:lpstr>
      <vt:lpstr>Courier New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Elasticsearch</vt:lpstr>
      <vt:lpstr>Elasticsearch</vt:lpstr>
      <vt:lpstr>PowerPoint 演示文稿</vt:lpstr>
      <vt:lpstr>DSL查询</vt:lpstr>
      <vt:lpstr>DSL查询</vt:lpstr>
      <vt:lpstr>DSL查询</vt:lpstr>
      <vt:lpstr>PowerPoint 演示文稿</vt:lpstr>
      <vt:lpstr>快速入门</vt:lpstr>
      <vt:lpstr>PowerPoint 演示文稿</vt:lpstr>
      <vt:lpstr>叶子查询</vt:lpstr>
      <vt:lpstr>叶子查询</vt:lpstr>
      <vt:lpstr>叶子查询</vt:lpstr>
      <vt:lpstr>PowerPoint 演示文稿</vt:lpstr>
      <vt:lpstr>PowerPoint 演示文稿</vt:lpstr>
      <vt:lpstr>复合查询</vt:lpstr>
      <vt:lpstr>复合查询</vt:lpstr>
      <vt:lpstr>PowerPoint 演示文稿</vt:lpstr>
      <vt:lpstr>PowerPoint 演示文稿</vt:lpstr>
      <vt:lpstr>排序和分页</vt:lpstr>
      <vt:lpstr>PowerPoint 演示文稿</vt:lpstr>
      <vt:lpstr>分页</vt:lpstr>
      <vt:lpstr>PowerPoint 演示文稿</vt:lpstr>
      <vt:lpstr>深度分页问题</vt:lpstr>
      <vt:lpstr>深度分页问题</vt:lpstr>
      <vt:lpstr>PowerPoint 演示文稿</vt:lpstr>
      <vt:lpstr>高亮显示</vt:lpstr>
      <vt:lpstr>PowerPoint 演示文稿</vt:lpstr>
      <vt:lpstr>JavaRestClient查询</vt:lpstr>
      <vt:lpstr>PowerPoint 演示文稿</vt:lpstr>
      <vt:lpstr>快速入门</vt:lpstr>
      <vt:lpstr>快速入门</vt:lpstr>
      <vt:lpstr>PowerPoint 演示文稿</vt:lpstr>
      <vt:lpstr>PowerPoint 演示文稿</vt:lpstr>
      <vt:lpstr>构建查询条件</vt:lpstr>
      <vt:lpstr>构建查询条件</vt:lpstr>
      <vt:lpstr>构建查询条件</vt:lpstr>
      <vt:lpstr>构建查询条件</vt:lpstr>
      <vt:lpstr>PowerPoint 演示文稿</vt:lpstr>
      <vt:lpstr>PowerPoint 演示文稿</vt:lpstr>
      <vt:lpstr>排序和分页</vt:lpstr>
      <vt:lpstr>PowerPoint 演示文稿</vt:lpstr>
      <vt:lpstr>高亮显示</vt:lpstr>
      <vt:lpstr>高亮显示</vt:lpstr>
      <vt:lpstr>数据聚合</vt:lpstr>
      <vt:lpstr>数据聚合</vt:lpstr>
      <vt:lpstr>PowerPoint 演示文稿</vt:lpstr>
      <vt:lpstr>DSL聚合</vt:lpstr>
      <vt:lpstr>DSL聚合</vt:lpstr>
      <vt:lpstr>DSL聚合</vt:lpstr>
      <vt:lpstr>PowerPoint 演示文稿</vt:lpstr>
      <vt:lpstr>PowerPoint 演示文稿</vt:lpstr>
      <vt:lpstr>RestClient聚合</vt:lpstr>
      <vt:lpstr>RestClient聚合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1740</cp:revision>
  <dcterms:created xsi:type="dcterms:W3CDTF">2023-05-27T00:48:17Z</dcterms:created>
  <dcterms:modified xsi:type="dcterms:W3CDTF">2024-04-11T13:10:40Z</dcterms:modified>
</cp:coreProperties>
</file>