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71" r:id="rId6"/>
    <p:sldId id="272" r:id="rId7"/>
    <p:sldId id="273" r:id="rId8"/>
    <p:sldId id="274" r:id="rId9"/>
    <p:sldId id="276" r:id="rId10"/>
    <p:sldId id="275" r:id="rId11"/>
    <p:sldId id="264" r:id="rId12"/>
    <p:sldId id="262" r:id="rId13"/>
    <p:sldId id="263" r:id="rId14"/>
    <p:sldId id="261" r:id="rId15"/>
    <p:sldId id="265" r:id="rId16"/>
    <p:sldId id="268" r:id="rId17"/>
    <p:sldId id="269" r:id="rId18"/>
    <p:sldId id="27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U9UAVeEQ1eeAH4mHsQM62NoO+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94657"/>
  </p:normalViewPr>
  <p:slideViewPr>
    <p:cSldViewPr snapToGrid="0" snapToObjects="1">
      <p:cViewPr varScale="1">
        <p:scale>
          <a:sx n="143" d="100"/>
          <a:sy n="143" d="100"/>
        </p:scale>
        <p:origin x="1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56d78b8d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56d78b8d7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a56d78b8d7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232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88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Year built with buckets</a:t>
            </a: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Heating Quality</a:t>
            </a: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Porch (Y/N variable only)</a:t>
            </a: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Proximity to desirable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1"/>
          </p:nvPr>
        </p:nvSpPr>
        <p:spPr>
          <a:xfrm rot="5400000">
            <a:off x="4186958" y="-1138958"/>
            <a:ext cx="3818083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>
            <a:spLocks noGrp="1"/>
          </p:cNvSpPr>
          <p:nvPr>
            <p:ph type="title"/>
          </p:nvPr>
        </p:nvSpPr>
        <p:spPr>
          <a:xfrm rot="5400000">
            <a:off x="7619997" y="2286000"/>
            <a:ext cx="5334001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body" idx="1"/>
          </p:nvPr>
        </p:nvSpPr>
        <p:spPr>
          <a:xfrm rot="5400000">
            <a:off x="1905000" y="-381000"/>
            <a:ext cx="5334001" cy="761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762000" y="2285999"/>
            <a:ext cx="5151119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6278879" y="2285999"/>
            <a:ext cx="5151121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2"/>
          </p:nvPr>
        </p:nvSpPr>
        <p:spPr>
          <a:xfrm>
            <a:off x="762000" y="3048000"/>
            <a:ext cx="5151119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3"/>
          </p:nvPr>
        </p:nvSpPr>
        <p:spPr>
          <a:xfrm>
            <a:off x="6278878" y="2286000"/>
            <a:ext cx="5151122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4"/>
          </p:nvPr>
        </p:nvSpPr>
        <p:spPr>
          <a:xfrm>
            <a:off x="6278878" y="3048000"/>
            <a:ext cx="515112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1"/>
          </p:nvPr>
        </p:nvSpPr>
        <p:spPr>
          <a:xfrm>
            <a:off x="5334000" y="762001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2"/>
          </p:nvPr>
        </p:nvSpPr>
        <p:spPr>
          <a:xfrm>
            <a:off x="762000" y="2286000"/>
            <a:ext cx="3810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>
            <a:spLocks noGrp="1"/>
          </p:cNvSpPr>
          <p:nvPr>
            <p:ph type="pic" idx="2"/>
          </p:nvPr>
        </p:nvSpPr>
        <p:spPr>
          <a:xfrm>
            <a:off x="5334000" y="762001"/>
            <a:ext cx="6021388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/>
            <a:ahLst/>
            <a:cxnLst/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endParaRPr sz="15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1" y="688126"/>
            <a:ext cx="448491" cy="1634252"/>
          </a:xfrm>
          <a:custGeom>
            <a:avLst/>
            <a:gdLst/>
            <a:ahLst/>
            <a:cxnLst/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/>
            <a:ahLst/>
            <a:cxnLst/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" name="Google Shape;13;p15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gression-an-explanation-of-regression-metrics-and-what-can-go-wrong-a39a9793d91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ks-partners.com/insights/capture/" TargetMode="External"/><Relationship Id="rId5" Type="http://schemas.openxmlformats.org/officeDocument/2006/relationships/hyperlink" Target="https://www.nuviewtrust.com/self-directed-regulation-d-real-estate-fund-investments/" TargetMode="External"/><Relationship Id="rId4" Type="http://schemas.openxmlformats.org/officeDocument/2006/relationships/hyperlink" Target="https://financebuddha.com/blog/tax-benefits-owning-multiple-house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quickfacts/fact/table/amescityiowa/INC11021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reavibes.com/ames-ia/crime/" TargetMode="External"/><Relationship Id="rId4" Type="http://schemas.openxmlformats.org/officeDocument/2006/relationships/hyperlink" Target="https://data.bls.gov/timeseries/LASST190000000000005?amp%253bdata_tool=XGtable&amp;output_view=data&amp;include_graphs=tru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ot-mean-square_devi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762000" y="762001"/>
            <a:ext cx="3810000" cy="304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/>
              <a:t>House Price Predictions</a:t>
            </a:r>
            <a:br>
              <a:rPr lang="en-US" sz="4400"/>
            </a:br>
            <a:r>
              <a:rPr lang="en-US" sz="4400"/>
              <a:t>Ames, IA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t="2134" r="-1"/>
          <a:stretch/>
        </p:blipFill>
        <p:spPr>
          <a:xfrm>
            <a:off x="5299433" y="832506"/>
            <a:ext cx="4448352" cy="6025494"/>
          </a:xfrm>
          <a:custGeom>
            <a:avLst/>
            <a:gdLst/>
            <a:ahLst/>
            <a:cxnLst/>
            <a:rect l="l" t="t" r="r" b="b"/>
            <a:pathLst>
              <a:path w="4448352" h="6025494" extrusionOk="0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7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49"/>
                  <a:pt x="2981970" y="3664324"/>
                  <a:pt x="2566852" y="4362396"/>
                </a:cubicBezTo>
                <a:cubicBezTo>
                  <a:pt x="2261942" y="4875091"/>
                  <a:pt x="1813644" y="5542665"/>
                  <a:pt x="1381603" y="6002074"/>
                </a:cubicBezTo>
                <a:lnTo>
                  <a:pt x="1358104" y="6025494"/>
                </a:lnTo>
                <a:lnTo>
                  <a:pt x="147593" y="6025494"/>
                </a:lnTo>
                <a:lnTo>
                  <a:pt x="135095" y="5970139"/>
                </a:lnTo>
                <a:cubicBezTo>
                  <a:pt x="3334" y="5264474"/>
                  <a:pt x="25735" y="4338080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1"/>
                  <a:pt x="515201" y="2023048"/>
                  <a:pt x="812398" y="1669997"/>
                </a:cubicBezTo>
                <a:cubicBezTo>
                  <a:pt x="1109597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94" name="Google Shape;94;p1" descr="A group of orange flowers in a garde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7244" r="39537" b="3"/>
          <a:stretch/>
        </p:blipFill>
        <p:spPr>
          <a:xfrm>
            <a:off x="10008071" y="10"/>
            <a:ext cx="2183930" cy="3890830"/>
          </a:xfrm>
          <a:custGeom>
            <a:avLst/>
            <a:gdLst/>
            <a:ahLst/>
            <a:cxnLst/>
            <a:rect l="l" t="t" r="r" b="b"/>
            <a:pathLst>
              <a:path w="2183930" h="3890840" extrusionOk="0">
                <a:moveTo>
                  <a:pt x="1662734" y="0"/>
                </a:moveTo>
                <a:lnTo>
                  <a:pt x="2183929" y="1"/>
                </a:lnTo>
                <a:lnTo>
                  <a:pt x="2183930" y="3746279"/>
                </a:lnTo>
                <a:lnTo>
                  <a:pt x="2092471" y="3792266"/>
                </a:lnTo>
                <a:cubicBezTo>
                  <a:pt x="1916615" y="3868206"/>
                  <a:pt x="1716194" y="3904967"/>
                  <a:pt x="1486236" y="3885847"/>
                </a:cubicBezTo>
                <a:cubicBezTo>
                  <a:pt x="669931" y="3818049"/>
                  <a:pt x="47640" y="3126585"/>
                  <a:pt x="2489" y="2485753"/>
                </a:cubicBezTo>
                <a:cubicBezTo>
                  <a:pt x="-27385" y="2064643"/>
                  <a:pt x="214834" y="1579831"/>
                  <a:pt x="562936" y="1142086"/>
                </a:cubicBezTo>
                <a:cubicBezTo>
                  <a:pt x="706161" y="962074"/>
                  <a:pt x="1052598" y="565678"/>
                  <a:pt x="1463250" y="180015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t="1641" r="6" b="6"/>
          <a:stretch/>
        </p:blipFill>
        <p:spPr>
          <a:xfrm>
            <a:off x="8048989" y="4136572"/>
            <a:ext cx="3381012" cy="2219779"/>
          </a:xfrm>
          <a:custGeom>
            <a:avLst/>
            <a:gdLst/>
            <a:ahLst/>
            <a:cxnLst/>
            <a:rect l="l" t="t" r="r" b="b"/>
            <a:pathLst>
              <a:path w="3381012" h="2219779" extrusionOk="0">
                <a:moveTo>
                  <a:pt x="2031599" y="1440"/>
                </a:moveTo>
                <a:cubicBezTo>
                  <a:pt x="2290258" y="9798"/>
                  <a:pt x="2545092" y="54400"/>
                  <a:pt x="2762440" y="130722"/>
                </a:cubicBezTo>
                <a:cubicBezTo>
                  <a:pt x="3259231" y="305320"/>
                  <a:pt x="3560197" y="645219"/>
                  <a:pt x="3263424" y="1096695"/>
                </a:cubicBezTo>
                <a:cubicBezTo>
                  <a:pt x="2921526" y="1616356"/>
                  <a:pt x="1319491" y="2439416"/>
                  <a:pt x="505447" y="2165293"/>
                </a:cubicBezTo>
                <a:cubicBezTo>
                  <a:pt x="134712" y="2040287"/>
                  <a:pt x="-37401" y="1703487"/>
                  <a:pt x="6791" y="1403535"/>
                </a:cubicBezTo>
                <a:cubicBezTo>
                  <a:pt x="68659" y="983394"/>
                  <a:pt x="455211" y="569456"/>
                  <a:pt x="862230" y="282590"/>
                </a:cubicBezTo>
                <a:cubicBezTo>
                  <a:pt x="1099471" y="115913"/>
                  <a:pt x="1429617" y="27065"/>
                  <a:pt x="1772911" y="5329"/>
                </a:cubicBezTo>
                <a:cubicBezTo>
                  <a:pt x="1858734" y="-106"/>
                  <a:pt x="1945379" y="-1347"/>
                  <a:pt x="2031599" y="144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826000" y="533400"/>
            <a:ext cx="4788638" cy="6329048"/>
          </a:xfrm>
          <a:custGeom>
            <a:avLst/>
            <a:gdLst/>
            <a:ahLst/>
            <a:cxnLst/>
            <a:rect l="l" t="t" r="r" b="b"/>
            <a:pathLst>
              <a:path w="4448352" h="6029730" extrusionOk="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762000" y="4571999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 dirty="0"/>
              <a:t>Little Deuce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Eric Lundy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Jill Cheney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4F73-7283-B946-A218-AF0FD94C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44B79-EAA9-C64F-9D22-F2881F870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/>
            <a:ahLst/>
            <a:cxnLst/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endParaRPr sz="15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1" y="688126"/>
            <a:ext cx="448491" cy="1634252"/>
          </a:xfrm>
          <a:custGeom>
            <a:avLst/>
            <a:gdLst/>
            <a:ahLst/>
            <a:cxnLst/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/>
            <a:ahLst/>
            <a:cxnLst/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1" y="1"/>
            <a:ext cx="12191999" cy="6857999"/>
          </a:xfrm>
          <a:custGeom>
            <a:avLst/>
            <a:gdLst/>
            <a:ahLst/>
            <a:cxnLst/>
            <a:rect l="l" t="t" r="r" b="b"/>
            <a:pathLst>
              <a:path w="12191999" h="6857999" extrusionOk="0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0" y="529224"/>
            <a:ext cx="6305549" cy="6328777"/>
          </a:xfrm>
          <a:custGeom>
            <a:avLst/>
            <a:gdLst/>
            <a:ahLst/>
            <a:cxnLst/>
            <a:rect l="l" t="t" r="r" b="b"/>
            <a:pathLst>
              <a:path w="4212773" h="6498740" extrusionOk="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0" y="136525"/>
            <a:ext cx="6130391" cy="6721476"/>
          </a:xfrm>
          <a:custGeom>
            <a:avLst/>
            <a:gdLst/>
            <a:ahLst/>
            <a:cxnLst/>
            <a:rect l="l" t="t" r="r" b="b"/>
            <a:pathLst>
              <a:path w="2154655" h="6858000" extrusionOk="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 Stuff</a:t>
            </a:r>
            <a:endParaRPr/>
          </a:p>
        </p:txBody>
      </p:sp>
      <p:pic>
        <p:nvPicPr>
          <p:cNvPr id="170" name="Google Shape;170;p9" descr="Boo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0" y="1530350"/>
            <a:ext cx="4565650" cy="45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743802" y="832508"/>
            <a:ext cx="4448352" cy="6025492"/>
          </a:xfrm>
          <a:custGeom>
            <a:avLst/>
            <a:gdLst/>
            <a:ahLst/>
            <a:cxnLst/>
            <a:rect l="l" t="t" r="r" b="b"/>
            <a:pathLst>
              <a:path w="4448352" h="6025492" extrusionOk="0">
                <a:moveTo>
                  <a:pt x="3173139" y="74"/>
                </a:moveTo>
                <a:cubicBezTo>
                  <a:pt x="3404376" y="2427"/>
                  <a:pt x="3621703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3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-18197" y="533400"/>
            <a:ext cx="5085498" cy="6329048"/>
          </a:xfrm>
          <a:custGeom>
            <a:avLst/>
            <a:gdLst/>
            <a:ahLst/>
            <a:cxnLst/>
            <a:rect l="l" t="t" r="r" b="b"/>
            <a:pathLst>
              <a:path w="4448352" h="6029730" extrusionOk="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8" name="Google Shape;148;p7" descr="Electrici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49" y="1524000"/>
            <a:ext cx="4572001" cy="45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6096000" y="2142310"/>
            <a:ext cx="5352197" cy="3953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Neighborhood - Schools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Garage SF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Garage Condition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Heating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Central Air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Electrical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Kitchen Quality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Exterior Condition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Basement Quality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Basement Condition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Roof Material</a:t>
            </a:r>
            <a:endParaRPr/>
          </a:p>
          <a:p>
            <a:pPr marL="228600" lvl="0" indent="-1397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400"/>
          </a:p>
        </p:txBody>
      </p: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6096000" y="1523990"/>
            <a:ext cx="5334000" cy="76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Excluded Variables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Way Forward</a:t>
            </a:r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762000" y="1957590"/>
            <a:ext cx="10668000" cy="4146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177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800" dirty="0"/>
              <a:t>Linear Regression Model</a:t>
            </a:r>
            <a:endParaRPr sz="1800" dirty="0"/>
          </a:p>
          <a:p>
            <a:pPr marL="685800" lvl="1" indent="-215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Variables: </a:t>
            </a:r>
            <a:r>
              <a:rPr lang="en-US" sz="1600" dirty="0" err="1"/>
              <a:t>GrLivArea</a:t>
            </a:r>
            <a:r>
              <a:rPr lang="en-US" sz="1600" dirty="0"/>
              <a:t>, </a:t>
            </a:r>
            <a:r>
              <a:rPr lang="en-US" sz="1600" dirty="0" err="1"/>
              <a:t>YearBuilt</a:t>
            </a:r>
            <a:r>
              <a:rPr lang="en-US" sz="1600" dirty="0"/>
              <a:t>, </a:t>
            </a:r>
            <a:r>
              <a:rPr lang="en-US" sz="1600" dirty="0" err="1"/>
              <a:t>OverallQual</a:t>
            </a:r>
            <a:endParaRPr sz="1600" dirty="0"/>
          </a:p>
          <a:p>
            <a:pPr marL="685800" lvl="1" indent="-1778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600" dirty="0"/>
              <a:t>Initial Results</a:t>
            </a:r>
            <a:endParaRPr sz="1600" dirty="0"/>
          </a:p>
          <a:p>
            <a:pPr marL="1143000" lvl="2" indent="-1905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600" dirty="0"/>
              <a:t>RSME 57,365</a:t>
            </a:r>
            <a:endParaRPr sz="1600" dirty="0"/>
          </a:p>
          <a:p>
            <a:pPr marL="1143000" lvl="2" indent="-1778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</a:pPr>
            <a:r>
              <a:rPr lang="en-US" sz="1600" dirty="0"/>
              <a:t>R-Squared .452</a:t>
            </a:r>
            <a:endParaRPr sz="1600" dirty="0"/>
          </a:p>
          <a:p>
            <a:pPr marL="685800" lvl="1" indent="-1778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</a:pPr>
            <a:r>
              <a:rPr lang="en-US" sz="1600" dirty="0"/>
              <a:t>Current First place</a:t>
            </a:r>
            <a:endParaRPr sz="1600" dirty="0"/>
          </a:p>
          <a:p>
            <a:pPr marL="1143000" lvl="2" indent="-1778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</a:pPr>
            <a:r>
              <a:rPr lang="en-US" sz="1600" dirty="0"/>
              <a:t>RSME .00044</a:t>
            </a:r>
            <a:endParaRPr sz="1600" dirty="0"/>
          </a:p>
          <a:p>
            <a:pPr marL="228600" lvl="0" indent="-1778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800" dirty="0"/>
              <a:t>Decision Tree/Random Forest</a:t>
            </a:r>
            <a:endParaRPr sz="1800" dirty="0"/>
          </a:p>
          <a:p>
            <a:pPr marL="685800" lvl="1" indent="-1778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 dirty="0"/>
              <a:t>Expand Considered Variables</a:t>
            </a:r>
            <a:endParaRPr sz="1600" dirty="0"/>
          </a:p>
          <a:p>
            <a:pPr marL="1143000" lvl="2" indent="-1778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600" dirty="0"/>
              <a:t>Categorize variables</a:t>
            </a:r>
            <a:endParaRPr sz="1600" dirty="0"/>
          </a:p>
          <a:p>
            <a:pPr marL="1143000" lvl="2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 dirty="0"/>
              <a:t>Create ranked lists of non-numerical variables</a:t>
            </a:r>
            <a:endParaRPr sz="1600" dirty="0"/>
          </a:p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l="18573" r="32377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 extrusionOk="0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8" name="Google Shape;138;p6"/>
          <p:cNvSpPr/>
          <p:nvPr/>
        </p:nvSpPr>
        <p:spPr>
          <a:xfrm flipH="1">
            <a:off x="6487883" y="0"/>
            <a:ext cx="5704117" cy="6096000"/>
          </a:xfrm>
          <a:custGeom>
            <a:avLst/>
            <a:gdLst/>
            <a:ahLst/>
            <a:cxnLst/>
            <a:rect l="l" t="t" r="r" b="b"/>
            <a:pathLst>
              <a:path w="5704117" h="6096000" extrusionOk="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5334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Evaluate top 10 correlated features to price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/>
              <a:t>OverallQual</a:t>
            </a:r>
            <a:r>
              <a:rPr lang="en-US" sz="1600" dirty="0"/>
              <a:t>:  Overall quality of the house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/>
              <a:t>GrLivArea</a:t>
            </a:r>
            <a:r>
              <a:rPr lang="en-US" sz="1600" dirty="0"/>
              <a:t>:  square footage at &amp; above ground level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/>
              <a:t>GarageCars</a:t>
            </a:r>
            <a:r>
              <a:rPr lang="en-US" sz="1600" dirty="0"/>
              <a:t>: number of cars garage supports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/>
              <a:t>TotalBsmtSF</a:t>
            </a:r>
            <a:r>
              <a:rPr lang="en-US" sz="1600" dirty="0"/>
              <a:t>:  total square footage of basement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/>
              <a:t>FullBath</a:t>
            </a:r>
            <a:r>
              <a:rPr lang="en-US" sz="1600" dirty="0"/>
              <a:t>:  number of full baths in house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/>
              <a:t>YearBuilt</a:t>
            </a:r>
            <a:r>
              <a:rPr lang="en-US" sz="1600" dirty="0"/>
              <a:t>:  year house was built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/>
              <a:t>YearRemodAdd</a:t>
            </a:r>
            <a:r>
              <a:rPr lang="en-US" sz="1600" dirty="0"/>
              <a:t>:  year house was remodeled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GarageArea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:  square footage of garage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1stFlrSF:  square footage of first floor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GarageYrBlt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: year garage was built</a:t>
            </a:r>
          </a:p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Evaluate remaining for supporting features</a:t>
            </a:r>
            <a:endParaRPr dirty="0"/>
          </a:p>
        </p:txBody>
      </p:sp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dirty="0"/>
              <a:t>Exploratory Data Analysis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6" name="Google Shape;176;p10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399" r="42952" b="-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 extrusionOk="0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7" name="Google Shape;177;p10"/>
          <p:cNvSpPr/>
          <p:nvPr/>
        </p:nvSpPr>
        <p:spPr>
          <a:xfrm rot="5400000" flipH="1">
            <a:off x="223838" y="538152"/>
            <a:ext cx="6095989" cy="6543686"/>
          </a:xfrm>
          <a:custGeom>
            <a:avLst/>
            <a:gdLst/>
            <a:ahLst/>
            <a:cxnLst/>
            <a:rect l="l" t="t" r="r" b="b"/>
            <a:pathLst>
              <a:path w="2154655" h="6858000" extrusionOk="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10"/>
          <p:cNvSpPr txBox="1">
            <a:spLocks noGrp="1"/>
          </p:cNvSpPr>
          <p:nvPr>
            <p:ph type="body" idx="1"/>
          </p:nvPr>
        </p:nvSpPr>
        <p:spPr>
          <a:xfrm>
            <a:off x="6858001" y="3048000"/>
            <a:ext cx="4572000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Mean: 180K ish</a:t>
            </a:r>
            <a:endParaRPr sz="240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Median: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Mode: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Year built with buckets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Heating Quality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Porch (Y/N variable only)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Proximity to desirable features</a:t>
            </a:r>
            <a:endParaRPr/>
          </a:p>
          <a:p>
            <a:pPr marL="228600" lvl="0" indent="-101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228600" lvl="0" indent="-76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  <a:p>
            <a:pPr marL="228600" lvl="0" indent="-76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</p:txBody>
      </p:sp>
      <p:sp>
        <p:nvSpPr>
          <p:cNvPr id="179" name="Google Shape;179;p10"/>
          <p:cNvSpPr txBox="1"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Sale Price Distribution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6d78b8d7_0_2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Results Code</a:t>
            </a:r>
            <a:endParaRPr/>
          </a:p>
        </p:txBody>
      </p:sp>
      <p:sp>
        <p:nvSpPr>
          <p:cNvPr id="198" name="Google Shape;198;ga56d78b8d7_0_2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ga56d78b8d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424338"/>
            <a:ext cx="10668000" cy="354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Technical References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3"/>
              </a:rPr>
              <a:t>https://towardsdatascience.com/regression-an-explanation-of-regression-metrics-and-what-can-go-wrong-a39a9793d914</a:t>
            </a:r>
            <a:endParaRPr sz="238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4"/>
              </a:rPr>
              <a:t>Pix: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4"/>
              </a:rPr>
              <a:t>https://financebuddha.com/blog/tax-benefits-owning-multiple-houses/</a:t>
            </a:r>
            <a:endParaRPr sz="238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5"/>
              </a:rPr>
              <a:t>https://www.nuviewtrust.com/self-directed-regulation-d-real-estate-fund-investments/</a:t>
            </a:r>
            <a:endParaRPr sz="238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6"/>
              </a:rPr>
              <a:t>https://bks-partners.com/insights/capture/</a:t>
            </a:r>
            <a:endParaRPr sz="2380"/>
          </a:p>
          <a:p>
            <a:pPr marL="228600" lvl="0" indent="-7747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endParaRPr sz="2380"/>
          </a:p>
          <a:p>
            <a:pPr marL="228600" lvl="0" indent="-7747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endParaRPr sz="2380"/>
          </a:p>
          <a:p>
            <a:pPr marL="228600" lvl="0" indent="-7747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endParaRPr sz="238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/>
              <a:t>                                                           0…………………..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3"/>
              </a:rPr>
              <a:t>https://www.census.gov/quickfacts/fact/table/amescityiowa/INC110218</a:t>
            </a:r>
            <a:endParaRPr sz="238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3"/>
              </a:rPr>
              <a:t>https://www.census.gov/quickfacts/fact/table/amescityiowa/INC110218</a:t>
            </a:r>
            <a:endParaRPr sz="238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4"/>
              </a:rPr>
              <a:t>https://data.bls.gov/timeseries/LASST190000000000005?amp%253bdata_tool=XGtable&amp;output_view=data&amp;include_graphs=true</a:t>
            </a:r>
            <a:endParaRPr sz="238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5"/>
              </a:rPr>
              <a:t>https://www.areavibes.com/ames-ia/crime/</a:t>
            </a:r>
            <a:endParaRPr sz="2380"/>
          </a:p>
          <a:p>
            <a:pPr marL="228600" lvl="0" indent="-7747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endParaRPr sz="2380"/>
          </a:p>
          <a:p>
            <a:pPr marL="228600" lvl="0" indent="-7747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endParaRPr sz="2380"/>
          </a:p>
          <a:p>
            <a:pPr marL="228600" lvl="0" indent="-7747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endParaRPr sz="2380" b="1"/>
          </a:p>
          <a:p>
            <a:pPr marL="228600" lvl="0" indent="-7747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endParaRPr sz="23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3" name="Google Shape;103;p2" descr="A store inside of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929" r="-1" b="11345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 extrusionOk="0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-1" y="0"/>
            <a:ext cx="5704117" cy="6096000"/>
          </a:xfrm>
          <a:custGeom>
            <a:avLst/>
            <a:gdLst/>
            <a:ahLst/>
            <a:cxnLst/>
            <a:rect l="l" t="t" r="r" b="b"/>
            <a:pathLst>
              <a:path w="5704117" h="6096000" extrusionOk="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6095999" y="1719470"/>
            <a:ext cx="5830957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Location:  Central Iowa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Population:  59K (2010 Census)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Median household income:  46132 USD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Poverty rate:  28.4%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Crime:  below national &amp; state averages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Landmarks: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Iowa State University (~28K)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Ames Laboratory (US DoE National Lab)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USDA’s Agricultural Research National Animal Disease Center (NADC)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2010:  ranked 9</a:t>
            </a:r>
            <a:r>
              <a:rPr lang="en-US" sz="1600" baseline="30000"/>
              <a:t>th</a:t>
            </a:r>
            <a:r>
              <a:rPr lang="en-US" sz="1600"/>
              <a:t> on CNN Money’s ‘Best Places to Live’</a:t>
            </a:r>
            <a:endParaRPr/>
          </a:p>
          <a:p>
            <a:pPr marL="228600" lvl="0" indent="-127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600"/>
          </a:p>
        </p:txBody>
      </p:sp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Ames, 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Goals of Kaggle Competition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predict the sales price for each house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endParaRPr dirty="0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Performance evaluated on </a:t>
            </a:r>
            <a:r>
              <a:rPr lang="en-US" dirty="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Root-Mean-Squared-Error (RMSE)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0"/>
            <a:ext cx="12192000" cy="72111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2" name="Google Shape;112;p3" descr="A picture containing table, cake, indoor, sitt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1195" r="7424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 extrusionOk="0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 flipH="1">
            <a:off x="6487883" y="0"/>
            <a:ext cx="5704117" cy="6096000"/>
          </a:xfrm>
          <a:custGeom>
            <a:avLst/>
            <a:gdLst/>
            <a:ahLst/>
            <a:cxnLst/>
            <a:rect l="l" t="t" r="r" b="b"/>
            <a:pathLst>
              <a:path w="5704117" h="6096000" extrusionOk="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614081" y="2286000"/>
            <a:ext cx="5629837" cy="409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Method 1:  Parsimonious Approach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/>
              <a:t>Focus: Explainable model 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/>
              <a:t>How much can be explained by how little?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/>
              <a:t>Target:  10 to 15 features</a:t>
            </a:r>
          </a:p>
          <a:p>
            <a:pPr marL="685800" lvl="1" indent="-228600">
              <a:spcBef>
                <a:spcPts val="0"/>
              </a:spcBef>
              <a:buSzPts val="20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ts val="2000"/>
            </a:pPr>
            <a:r>
              <a:rPr lang="en-US" sz="2000" dirty="0"/>
              <a:t>Method 2:  Predictive Accuracy Approach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/>
              <a:t>Focus:  Predictable model with minimized RMSE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/>
              <a:t>What combination of features provides the most explanatory power?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/>
              <a:t>No constraints on feature numbers</a:t>
            </a:r>
          </a:p>
          <a:p>
            <a:pPr marL="685800" lvl="1" indent="-228600">
              <a:spcBef>
                <a:spcPts val="0"/>
              </a:spcBef>
              <a:buSzPts val="2000"/>
            </a:pPr>
            <a:endParaRPr lang="en-US" sz="1600" dirty="0"/>
          </a:p>
          <a:p>
            <a:pPr marL="228600" indent="-228600">
              <a:spcBef>
                <a:spcPts val="0"/>
              </a:spcBef>
              <a:buSzPts val="2000"/>
            </a:pPr>
            <a:r>
              <a:rPr lang="en-US" sz="2000" dirty="0"/>
              <a:t>Outlier Approach</a:t>
            </a:r>
            <a:endParaRPr sz="2000" dirty="0"/>
          </a:p>
        </p:txBody>
      </p: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dirty="0"/>
              <a:t>Methodologies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0"/>
            <a:ext cx="12192000" cy="73448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3361766" y="1524000"/>
            <a:ext cx="4117934" cy="458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200" b="1" dirty="0"/>
              <a:t>What home buyers seek……</a:t>
            </a:r>
          </a:p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Well-maintained home</a:t>
            </a:r>
          </a:p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As much square footage as is affordable</a:t>
            </a:r>
          </a:p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Garage desirable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2000" dirty="0"/>
              <a:t>Storage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2000" dirty="0"/>
              <a:t>4 season location</a:t>
            </a:r>
          </a:p>
          <a:p>
            <a:pPr marL="228600" indent="-228600">
              <a:spcBef>
                <a:spcPts val="0"/>
              </a:spcBef>
              <a:buSzPts val="2000"/>
            </a:pPr>
            <a:r>
              <a:rPr lang="en-US" sz="2000" dirty="0"/>
              <a:t>Basement desirable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2000" dirty="0"/>
              <a:t>Storage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2000" dirty="0"/>
              <a:t>Storm cellar</a:t>
            </a:r>
            <a:endParaRPr sz="2000" dirty="0"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551062" y="1524000"/>
            <a:ext cx="3258938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dirty="0"/>
              <a:t>Method 1:</a:t>
            </a:r>
            <a:br>
              <a:rPr lang="en-US" sz="3200" dirty="0"/>
            </a:br>
            <a:r>
              <a:rPr lang="en-US" sz="3200" dirty="0"/>
              <a:t>Parsimony</a:t>
            </a:r>
            <a:endParaRPr dirty="0"/>
          </a:p>
        </p:txBody>
      </p:sp>
      <p:pic>
        <p:nvPicPr>
          <p:cNvPr id="129" name="Google Shape;129;p5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846" r="5" b="5"/>
          <a:stretch/>
        </p:blipFill>
        <p:spPr>
          <a:xfrm>
            <a:off x="7620005" y="1041287"/>
            <a:ext cx="3795325" cy="2403134"/>
          </a:xfrm>
          <a:custGeom>
            <a:avLst/>
            <a:gdLst/>
            <a:ahLst/>
            <a:cxnLst/>
            <a:rect l="l" t="t" r="r" b="b"/>
            <a:pathLst>
              <a:path w="3795325" h="2403134" extrusionOk="0">
                <a:moveTo>
                  <a:pt x="2184722" y="841"/>
                </a:moveTo>
                <a:cubicBezTo>
                  <a:pt x="2814560" y="-21325"/>
                  <a:pt x="3427201" y="397824"/>
                  <a:pt x="3677533" y="894830"/>
                </a:cubicBezTo>
                <a:cubicBezTo>
                  <a:pt x="3905982" y="1349627"/>
                  <a:pt x="3831860" y="1869725"/>
                  <a:pt x="3190190" y="2178399"/>
                </a:cubicBezTo>
                <a:cubicBezTo>
                  <a:pt x="2451548" y="2533654"/>
                  <a:pt x="455452" y="2514018"/>
                  <a:pt x="70136" y="1781594"/>
                </a:cubicBezTo>
                <a:cubicBezTo>
                  <a:pt x="-105004" y="1447806"/>
                  <a:pt x="67090" y="1001681"/>
                  <a:pt x="373717" y="712643"/>
                </a:cubicBezTo>
                <a:cubicBezTo>
                  <a:pt x="803704" y="308075"/>
                  <a:pt x="1480908" y="87517"/>
                  <a:pt x="2058627" y="11266"/>
                </a:cubicBezTo>
                <a:cubicBezTo>
                  <a:pt x="2100667" y="5758"/>
                  <a:pt x="2142732" y="2319"/>
                  <a:pt x="2184722" y="841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7760307" y="914400"/>
            <a:ext cx="3795329" cy="2272931"/>
          </a:xfrm>
          <a:custGeom>
            <a:avLst/>
            <a:gdLst/>
            <a:ahLst/>
            <a:cxnLst/>
            <a:rect l="l" t="t" r="r" b="b"/>
            <a:pathLst>
              <a:path w="466107" h="328114" extrusionOk="0">
                <a:moveTo>
                  <a:pt x="252822" y="1539"/>
                </a:moveTo>
                <a:cubicBezTo>
                  <a:pt x="335429" y="-10494"/>
                  <a:pt x="418848" y="49794"/>
                  <a:pt x="451641" y="122177"/>
                </a:cubicBezTo>
                <a:cubicBezTo>
                  <a:pt x="479697" y="184273"/>
                  <a:pt x="470594" y="255285"/>
                  <a:pt x="391790" y="297430"/>
                </a:cubicBezTo>
                <a:cubicBezTo>
                  <a:pt x="301077" y="345935"/>
                  <a:pt x="55935" y="343254"/>
                  <a:pt x="8614" y="243252"/>
                </a:cubicBezTo>
                <a:cubicBezTo>
                  <a:pt x="-12895" y="197678"/>
                  <a:pt x="8240" y="136766"/>
                  <a:pt x="45897" y="97302"/>
                </a:cubicBezTo>
                <a:cubicBezTo>
                  <a:pt x="98704" y="42064"/>
                  <a:pt x="181872" y="11950"/>
                  <a:pt x="252822" y="1539"/>
                </a:cubicBezTo>
                <a:close/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1" name="Google Shape;131;p5" descr="Chart, line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15900" r="5" b="16126"/>
          <a:stretch/>
        </p:blipFill>
        <p:spPr>
          <a:xfrm>
            <a:off x="7854953" y="3695422"/>
            <a:ext cx="3424830" cy="2333904"/>
          </a:xfrm>
          <a:custGeom>
            <a:avLst/>
            <a:gdLst/>
            <a:ahLst/>
            <a:cxnLst/>
            <a:rect l="l" t="t" r="r" b="b"/>
            <a:pathLst>
              <a:path w="3424830" h="2333904" extrusionOk="0">
                <a:moveTo>
                  <a:pt x="2057928" y="1514"/>
                </a:moveTo>
                <a:cubicBezTo>
                  <a:pt x="2319940" y="10302"/>
                  <a:pt x="2578077" y="57197"/>
                  <a:pt x="2798241" y="137443"/>
                </a:cubicBezTo>
                <a:cubicBezTo>
                  <a:pt x="3301471" y="321017"/>
                  <a:pt x="3606337" y="678391"/>
                  <a:pt x="3305718" y="1153080"/>
                </a:cubicBezTo>
                <a:cubicBezTo>
                  <a:pt x="2959389" y="1699458"/>
                  <a:pt x="1336592" y="2564833"/>
                  <a:pt x="511998" y="2276616"/>
                </a:cubicBezTo>
                <a:cubicBezTo>
                  <a:pt x="136458" y="2145183"/>
                  <a:pt x="-37885" y="1791068"/>
                  <a:pt x="6879" y="1475695"/>
                </a:cubicBezTo>
                <a:cubicBezTo>
                  <a:pt x="69549" y="1033953"/>
                  <a:pt x="461111" y="598733"/>
                  <a:pt x="873404" y="297119"/>
                </a:cubicBezTo>
                <a:cubicBezTo>
                  <a:pt x="1113720" y="121873"/>
                  <a:pt x="1448145" y="28457"/>
                  <a:pt x="1795887" y="5604"/>
                </a:cubicBezTo>
                <a:cubicBezTo>
                  <a:pt x="1882823" y="-111"/>
                  <a:pt x="1970591" y="-1416"/>
                  <a:pt x="2057928" y="1514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28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D229-B96F-D445-8B41-6E95D2CB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8B2A8EF-7BCF-8843-888F-3EF11A72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085" y="1810030"/>
            <a:ext cx="4731709" cy="202060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63CB800-2689-1144-8B85-02FECFF01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085" y="4037666"/>
            <a:ext cx="4731709" cy="2211362"/>
          </a:xfrm>
          <a:prstGeom prst="rect">
            <a:avLst/>
          </a:prstGeom>
        </p:spPr>
      </p:pic>
      <p:sp>
        <p:nvSpPr>
          <p:cNvPr id="12" name="Google Shape;139;p6">
            <a:extLst>
              <a:ext uri="{FF2B5EF4-FFF2-40B4-BE49-F238E27FC236}">
                <a16:creationId xmlns:a16="http://schemas.microsoft.com/office/drawing/2014/main" id="{67B36120-6481-D847-A15F-6A960D58F1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2000" y="1999130"/>
            <a:ext cx="10668000" cy="410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/>
              <a:t>Evaluate top 10 correlated features to price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/>
              <a:t>OverallQual</a:t>
            </a:r>
            <a:r>
              <a:rPr lang="en-US" sz="1600" dirty="0"/>
              <a:t>:  Overall quality of the house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/>
              <a:t>GrLivArea</a:t>
            </a:r>
            <a:r>
              <a:rPr lang="en-US" sz="1600" dirty="0"/>
              <a:t>:  square footage at &amp; above ground level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/>
              <a:t>GarageCars</a:t>
            </a:r>
            <a:r>
              <a:rPr lang="en-US" sz="1600" dirty="0"/>
              <a:t>: number of cars garage supports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/>
              <a:t>TotalBsmtSF</a:t>
            </a:r>
            <a:r>
              <a:rPr lang="en-US" sz="1600" dirty="0"/>
              <a:t>:  total square footage of basement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/>
              <a:t>FullBath</a:t>
            </a:r>
            <a:r>
              <a:rPr lang="en-US" sz="1600" dirty="0"/>
              <a:t>:  number of full baths in house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/>
              <a:t>YearBuilt</a:t>
            </a:r>
            <a:r>
              <a:rPr lang="en-US" sz="1600" dirty="0"/>
              <a:t>:  year house was built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/>
              <a:t>YearRemodAdd</a:t>
            </a:r>
            <a:r>
              <a:rPr lang="en-US" sz="1600" dirty="0"/>
              <a:t>:  year house was remodeled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GarageArea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:  square footage of garage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1stFlrSF:  square footage of first floor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GarageYrBlt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: year garage was built</a:t>
            </a:r>
          </a:p>
        </p:txBody>
      </p:sp>
    </p:spTree>
    <p:extLst>
      <p:ext uri="{BB962C8B-B14F-4D97-AF65-F5344CB8AC3E}">
        <p14:creationId xmlns:p14="http://schemas.microsoft.com/office/powerpoint/2010/main" val="301755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795A-B885-CF40-B908-65DAB4B8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Supporting </a:t>
            </a:r>
            <a:br>
              <a:rPr lang="en-US" dirty="0"/>
            </a:br>
            <a:r>
              <a:rPr lang="en-US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EC394-3FB8-7648-A927-0C806CAFF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Bathroom Comparison (Full &amp; Half)</a:t>
            </a:r>
          </a:p>
          <a:p>
            <a:r>
              <a:rPr lang="en-US" dirty="0"/>
              <a:t>Quality of House Elements</a:t>
            </a:r>
          </a:p>
          <a:p>
            <a:pPr lvl="1"/>
            <a:r>
              <a:rPr lang="en-US" dirty="0"/>
              <a:t>Exterior</a:t>
            </a:r>
          </a:p>
          <a:p>
            <a:pPr lvl="1"/>
            <a:r>
              <a:rPr lang="en-US" dirty="0"/>
              <a:t>Kitchen</a:t>
            </a:r>
          </a:p>
          <a:p>
            <a:r>
              <a:rPr lang="en-US" dirty="0"/>
              <a:t>Sale Condition</a:t>
            </a:r>
          </a:p>
          <a:p>
            <a:r>
              <a:rPr lang="en-US" dirty="0"/>
              <a:t>Lot Size</a:t>
            </a:r>
          </a:p>
          <a:p>
            <a:r>
              <a:rPr lang="en-US" dirty="0"/>
              <a:t>Building Type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C84F097-083C-0648-972D-55C1776BD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776" y="4653316"/>
            <a:ext cx="3880100" cy="210299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9449711-A5EA-1C41-B0D6-EBD053240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846" y="2320366"/>
            <a:ext cx="4190093" cy="225163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A485CB4-89FD-8948-8B62-E10824FB9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267" y="53967"/>
            <a:ext cx="4150609" cy="22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6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F5FA-F265-614B-A2E6-C38D2415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Method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043A6-ECB4-A441-BBDD-2A56B8FB9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Ridge Regression</a:t>
            </a:r>
          </a:p>
          <a:p>
            <a:r>
              <a:rPr lang="en-US" dirty="0"/>
              <a:t>Lasso Regression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Kaggle Score:  0.1618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824B0A-9294-2341-9F5B-375E85DEC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62161"/>
              </p:ext>
            </p:extLst>
          </p:nvPr>
        </p:nvGraphicFramePr>
        <p:xfrm>
          <a:off x="6230471" y="1945640"/>
          <a:ext cx="5611908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2977">
                  <a:extLst>
                    <a:ext uri="{9D8B030D-6E8A-4147-A177-3AD203B41FA5}">
                      <a16:colId xmlns:a16="http://schemas.microsoft.com/office/drawing/2014/main" val="2367936135"/>
                    </a:ext>
                  </a:extLst>
                </a:gridCol>
                <a:gridCol w="1402977">
                  <a:extLst>
                    <a:ext uri="{9D8B030D-6E8A-4147-A177-3AD203B41FA5}">
                      <a16:colId xmlns:a16="http://schemas.microsoft.com/office/drawing/2014/main" val="2270791069"/>
                    </a:ext>
                  </a:extLst>
                </a:gridCol>
                <a:gridCol w="1402977">
                  <a:extLst>
                    <a:ext uri="{9D8B030D-6E8A-4147-A177-3AD203B41FA5}">
                      <a16:colId xmlns:a16="http://schemas.microsoft.com/office/drawing/2014/main" val="1865401113"/>
                    </a:ext>
                  </a:extLst>
                </a:gridCol>
                <a:gridCol w="1402977">
                  <a:extLst>
                    <a:ext uri="{9D8B030D-6E8A-4147-A177-3AD203B41FA5}">
                      <a16:colId xmlns:a16="http://schemas.microsoft.com/office/drawing/2014/main" val="3569803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(# Var)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0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 – Survivors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26,057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6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 – Bath 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26,062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6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9 - Qualities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25,982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4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 – Garage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25,558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– Sale/Lot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23,816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 – </a:t>
                      </a:r>
                      <a:r>
                        <a:rPr lang="en-US" dirty="0" err="1"/>
                        <a:t>Bldg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23,812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3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92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0"/>
            <a:ext cx="12192000" cy="73448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3361766" y="1524000"/>
            <a:ext cx="4117934" cy="458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 dirty="0"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551062" y="1524000"/>
            <a:ext cx="3258938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dirty="0"/>
              <a:t>Method 2:</a:t>
            </a:r>
            <a:br>
              <a:rPr lang="en-US" sz="3200" dirty="0"/>
            </a:br>
            <a:r>
              <a:rPr lang="en-US" sz="3200" dirty="0"/>
              <a:t>Predictive Accuracy</a:t>
            </a:r>
            <a:endParaRPr dirty="0"/>
          </a:p>
        </p:txBody>
      </p:sp>
      <p:pic>
        <p:nvPicPr>
          <p:cNvPr id="129" name="Google Shape;129;p5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846" r="5" b="5"/>
          <a:stretch/>
        </p:blipFill>
        <p:spPr>
          <a:xfrm>
            <a:off x="7620005" y="1041287"/>
            <a:ext cx="3795325" cy="2403134"/>
          </a:xfrm>
          <a:custGeom>
            <a:avLst/>
            <a:gdLst/>
            <a:ahLst/>
            <a:cxnLst/>
            <a:rect l="l" t="t" r="r" b="b"/>
            <a:pathLst>
              <a:path w="3795325" h="2403134" extrusionOk="0">
                <a:moveTo>
                  <a:pt x="2184722" y="841"/>
                </a:moveTo>
                <a:cubicBezTo>
                  <a:pt x="2814560" y="-21325"/>
                  <a:pt x="3427201" y="397824"/>
                  <a:pt x="3677533" y="894830"/>
                </a:cubicBezTo>
                <a:cubicBezTo>
                  <a:pt x="3905982" y="1349627"/>
                  <a:pt x="3831860" y="1869725"/>
                  <a:pt x="3190190" y="2178399"/>
                </a:cubicBezTo>
                <a:cubicBezTo>
                  <a:pt x="2451548" y="2533654"/>
                  <a:pt x="455452" y="2514018"/>
                  <a:pt x="70136" y="1781594"/>
                </a:cubicBezTo>
                <a:cubicBezTo>
                  <a:pt x="-105004" y="1447806"/>
                  <a:pt x="67090" y="1001681"/>
                  <a:pt x="373717" y="712643"/>
                </a:cubicBezTo>
                <a:cubicBezTo>
                  <a:pt x="803704" y="308075"/>
                  <a:pt x="1480908" y="87517"/>
                  <a:pt x="2058627" y="11266"/>
                </a:cubicBezTo>
                <a:cubicBezTo>
                  <a:pt x="2100667" y="5758"/>
                  <a:pt x="2142732" y="2319"/>
                  <a:pt x="2184722" y="841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7760307" y="914400"/>
            <a:ext cx="3795329" cy="2272931"/>
          </a:xfrm>
          <a:custGeom>
            <a:avLst/>
            <a:gdLst/>
            <a:ahLst/>
            <a:cxnLst/>
            <a:rect l="l" t="t" r="r" b="b"/>
            <a:pathLst>
              <a:path w="466107" h="328114" extrusionOk="0">
                <a:moveTo>
                  <a:pt x="252822" y="1539"/>
                </a:moveTo>
                <a:cubicBezTo>
                  <a:pt x="335429" y="-10494"/>
                  <a:pt x="418848" y="49794"/>
                  <a:pt x="451641" y="122177"/>
                </a:cubicBezTo>
                <a:cubicBezTo>
                  <a:pt x="479697" y="184273"/>
                  <a:pt x="470594" y="255285"/>
                  <a:pt x="391790" y="297430"/>
                </a:cubicBezTo>
                <a:cubicBezTo>
                  <a:pt x="301077" y="345935"/>
                  <a:pt x="55935" y="343254"/>
                  <a:pt x="8614" y="243252"/>
                </a:cubicBezTo>
                <a:cubicBezTo>
                  <a:pt x="-12895" y="197678"/>
                  <a:pt x="8240" y="136766"/>
                  <a:pt x="45897" y="97302"/>
                </a:cubicBezTo>
                <a:cubicBezTo>
                  <a:pt x="98704" y="42064"/>
                  <a:pt x="181872" y="11950"/>
                  <a:pt x="252822" y="1539"/>
                </a:cubicBezTo>
                <a:close/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1" name="Google Shape;131;p5" descr="Chart, line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15900" r="5" b="16126"/>
          <a:stretch/>
        </p:blipFill>
        <p:spPr>
          <a:xfrm>
            <a:off x="7854953" y="3695422"/>
            <a:ext cx="3424830" cy="2333904"/>
          </a:xfrm>
          <a:custGeom>
            <a:avLst/>
            <a:gdLst/>
            <a:ahLst/>
            <a:cxnLst/>
            <a:rect l="l" t="t" r="r" b="b"/>
            <a:pathLst>
              <a:path w="3424830" h="2333904" extrusionOk="0">
                <a:moveTo>
                  <a:pt x="2057928" y="1514"/>
                </a:moveTo>
                <a:cubicBezTo>
                  <a:pt x="2319940" y="10302"/>
                  <a:pt x="2578077" y="57197"/>
                  <a:pt x="2798241" y="137443"/>
                </a:cubicBezTo>
                <a:cubicBezTo>
                  <a:pt x="3301471" y="321017"/>
                  <a:pt x="3606337" y="678391"/>
                  <a:pt x="3305718" y="1153080"/>
                </a:cubicBezTo>
                <a:cubicBezTo>
                  <a:pt x="2959389" y="1699458"/>
                  <a:pt x="1336592" y="2564833"/>
                  <a:pt x="511998" y="2276616"/>
                </a:cubicBezTo>
                <a:cubicBezTo>
                  <a:pt x="136458" y="2145183"/>
                  <a:pt x="-37885" y="1791068"/>
                  <a:pt x="6879" y="1475695"/>
                </a:cubicBezTo>
                <a:cubicBezTo>
                  <a:pt x="69549" y="1033953"/>
                  <a:pt x="461111" y="598733"/>
                  <a:pt x="873404" y="297119"/>
                </a:cubicBezTo>
                <a:cubicBezTo>
                  <a:pt x="1113720" y="121873"/>
                  <a:pt x="1448145" y="28457"/>
                  <a:pt x="1795887" y="5604"/>
                </a:cubicBezTo>
                <a:cubicBezTo>
                  <a:pt x="1882823" y="-111"/>
                  <a:pt x="1970591" y="-1416"/>
                  <a:pt x="2057928" y="1514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576248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6"/>
      </a:lt2>
      <a:accent1>
        <a:srgbClr val="E72959"/>
      </a:accent1>
      <a:accent2>
        <a:srgbClr val="D53617"/>
      </a:accent2>
      <a:accent3>
        <a:srgbClr val="E09227"/>
      </a:accent3>
      <a:accent4>
        <a:srgbClr val="A9A812"/>
      </a:accent4>
      <a:accent5>
        <a:srgbClr val="76B320"/>
      </a:accent5>
      <a:accent6>
        <a:srgbClr val="31BD15"/>
      </a:accent6>
      <a:hlink>
        <a:srgbClr val="31937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680</Words>
  <Application>Microsoft Macintosh PowerPoint</Application>
  <PresentationFormat>Widescreen</PresentationFormat>
  <Paragraphs>166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</vt:lpstr>
      <vt:lpstr>Calibri</vt:lpstr>
      <vt:lpstr>PebbleVTI</vt:lpstr>
      <vt:lpstr>House Price Predictions Ames, IA</vt:lpstr>
      <vt:lpstr>Ames, IA</vt:lpstr>
      <vt:lpstr>Goals of Kaggle Competition</vt:lpstr>
      <vt:lpstr>Methodologies</vt:lpstr>
      <vt:lpstr>Method 1: Parsimony</vt:lpstr>
      <vt:lpstr>Exploratory Data Analysis</vt:lpstr>
      <vt:lpstr>Additional Supporting  Features</vt:lpstr>
      <vt:lpstr>Results: Method 1</vt:lpstr>
      <vt:lpstr>Method 2: Predictive Accuracy</vt:lpstr>
      <vt:lpstr>PowerPoint Presentation</vt:lpstr>
      <vt:lpstr>Extra Stuff</vt:lpstr>
      <vt:lpstr>Excluded Variables</vt:lpstr>
      <vt:lpstr>Way Forward</vt:lpstr>
      <vt:lpstr>Exploratory Data Analysis</vt:lpstr>
      <vt:lpstr>Sale Price Distribution</vt:lpstr>
      <vt:lpstr>Initial Results Code</vt:lpstr>
      <vt:lpstr>Technical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Predictions Ames, IA</dc:title>
  <dc:creator>Microsoft Office User</dc:creator>
  <cp:lastModifiedBy>Microsoft Office User</cp:lastModifiedBy>
  <cp:revision>21</cp:revision>
  <dcterms:created xsi:type="dcterms:W3CDTF">2020-10-24T15:16:29Z</dcterms:created>
  <dcterms:modified xsi:type="dcterms:W3CDTF">2020-12-03T21:27:13Z</dcterms:modified>
</cp:coreProperties>
</file>