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c24a5Ya/znTxMKTucAcbb/x2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68906F-4165-4351-87D5-4DD3444FC197}">
  <a:tblStyle styleId="{A868906F-4165-4351-87D5-4DD3444FC19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EE7"/>
          </a:solidFill>
        </a:fill>
      </a:tcStyle>
    </a:wholeTbl>
    <a:band1H>
      <a:tcTxStyle/>
      <a:tcStyle>
        <a:fill>
          <a:solidFill>
            <a:srgbClr val="F3DBCB"/>
          </a:solidFill>
        </a:fill>
      </a:tcStyle>
    </a:band1H>
    <a:band2H>
      <a:tcTxStyle/>
    </a:band2H>
    <a:band1V>
      <a:tcTxStyle/>
      <a:tcStyle>
        <a:fill>
          <a:solidFill>
            <a:srgbClr val="F3DBCB"/>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6847d2d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6847d2d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f6847d2d5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f6847d2d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f6847d2d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af6847d2d5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f6847d2d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f6847d2d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af6847d2d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f6847d2d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f6847d2d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f6847d2d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f6847d2d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f6847d2d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af6847d2d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lnSpc>
                <a:spcPct val="100000"/>
              </a:lnSpc>
              <a:spcBef>
                <a:spcPts val="0"/>
              </a:spcBef>
              <a:spcAft>
                <a:spcPts val="0"/>
              </a:spcAft>
              <a:buSzPts val="1400"/>
              <a:buNone/>
            </a:pPr>
            <a:r>
              <a:rPr lang="en-US" sz="1600"/>
              <a:t>Year built with buckets</a:t>
            </a:r>
            <a:endParaRPr/>
          </a:p>
          <a:p>
            <a:pPr indent="0" lvl="2" marL="914400" rtl="0" algn="l">
              <a:lnSpc>
                <a:spcPct val="100000"/>
              </a:lnSpc>
              <a:spcBef>
                <a:spcPts val="0"/>
              </a:spcBef>
              <a:spcAft>
                <a:spcPts val="0"/>
              </a:spcAft>
              <a:buSzPts val="1400"/>
              <a:buNone/>
            </a:pPr>
            <a:r>
              <a:rPr lang="en-US" sz="1600"/>
              <a:t>Heating Quality</a:t>
            </a:r>
            <a:endParaRPr/>
          </a:p>
          <a:p>
            <a:pPr indent="0" lvl="2" marL="914400" rtl="0" algn="l">
              <a:lnSpc>
                <a:spcPct val="100000"/>
              </a:lnSpc>
              <a:spcBef>
                <a:spcPts val="0"/>
              </a:spcBef>
              <a:spcAft>
                <a:spcPts val="0"/>
              </a:spcAft>
              <a:buSzPts val="1400"/>
              <a:buNone/>
            </a:pPr>
            <a:r>
              <a:rPr lang="en-US" sz="1600"/>
              <a:t>Porch (Y/N variable only)</a:t>
            </a:r>
            <a:endParaRPr/>
          </a:p>
          <a:p>
            <a:pPr indent="0" lvl="2" marL="914400" rtl="0" algn="l">
              <a:lnSpc>
                <a:spcPct val="100000"/>
              </a:lnSpc>
              <a:spcBef>
                <a:spcPts val="0"/>
              </a:spcBef>
              <a:spcAft>
                <a:spcPts val="0"/>
              </a:spcAft>
              <a:buSzPts val="1400"/>
              <a:buNone/>
            </a:pPr>
            <a:r>
              <a:rPr lang="en-US" sz="1600"/>
              <a:t>Proximity to desirable features</a:t>
            </a:r>
            <a:endParaRPr/>
          </a:p>
          <a:p>
            <a:pPr indent="0" lvl="0" marL="0" rtl="0" algn="l">
              <a:lnSpc>
                <a:spcPct val="100000"/>
              </a:lnSpc>
              <a:spcBef>
                <a:spcPts val="0"/>
              </a:spcBef>
              <a:spcAft>
                <a:spcPts val="0"/>
              </a:spcAft>
              <a:buSzPts val="1400"/>
              <a:buNone/>
            </a:pPr>
            <a:r>
              <a:t/>
            </a:r>
            <a:endParaRPr sz="2000"/>
          </a:p>
          <a:p>
            <a:pPr indent="0" lvl="0" marL="0" rtl="0" algn="l">
              <a:lnSpc>
                <a:spcPct val="100000"/>
              </a:lnSpc>
              <a:spcBef>
                <a:spcPts val="0"/>
              </a:spcBef>
              <a:spcAft>
                <a:spcPts val="0"/>
              </a:spcAft>
              <a:buSzPts val="1400"/>
              <a:buNone/>
            </a:pPr>
            <a:r>
              <a:t/>
            </a:r>
            <a:endParaRPr/>
          </a:p>
        </p:txBody>
      </p:sp>
      <p:sp>
        <p:nvSpPr>
          <p:cNvPr id="240" name="Google Shape;24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56d78b8d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a56d78b8d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a56d78b8d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f6847d2d5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f6847d2d5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af6847d2d5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 name="Google Shape;21;p1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 type="body"/>
          </p:nvPr>
        </p:nvSpPr>
        <p:spPr>
          <a:xfrm rot="5400000">
            <a:off x="4186958"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6"/>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2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1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9"/>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8" name="Google Shape;38;p1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20"/>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1" name="Google Shape;51;p21"/>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21"/>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3" name="Google Shape;53;p21"/>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4" name="Google Shape;64;p23"/>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4"/>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p:nvPr>
            <p:ph idx="2" type="pic"/>
          </p:nvPr>
        </p:nvSpPr>
        <p:spPr>
          <a:xfrm>
            <a:off x="5334000" y="762001"/>
            <a:ext cx="6021388" cy="5334000"/>
          </a:xfrm>
          <a:prstGeom prst="rect">
            <a:avLst/>
          </a:prstGeom>
          <a:noFill/>
          <a:ln>
            <a:noFill/>
          </a:ln>
        </p:spPr>
        <p:txBody>
          <a:bodyPr anchorCtr="0" anchor="t" bIns="45700" lIns="91425" spcFirstLastPara="1" rIns="91425" wrap="square" tIns="45700">
            <a:normAutofit/>
          </a:bodyPr>
          <a:lstStyle>
            <a:lvl1pPr lvl="0" marR="0" rtl="0" algn="l">
              <a:lnSpc>
                <a:spcPct val="125000"/>
              </a:lnSpc>
              <a:spcBef>
                <a:spcPts val="1000"/>
              </a:spcBef>
              <a:spcAft>
                <a:spcPts val="0"/>
              </a:spcAft>
              <a:buClr>
                <a:schemeClr val="lt1"/>
              </a:buClr>
              <a:buSzPts val="3200"/>
              <a:buFont typeface="Arial"/>
              <a:buNone/>
              <a:defRPr b="0" i="0" sz="3200" u="none" cap="none" strike="noStrike">
                <a:solidFill>
                  <a:schemeClr val="lt1"/>
                </a:solidFill>
                <a:latin typeface="Avenir"/>
                <a:ea typeface="Avenir"/>
                <a:cs typeface="Avenir"/>
                <a:sym typeface="Avenir"/>
              </a:defRPr>
            </a:lvl1pPr>
            <a:lvl2pPr lvl="1" marR="0" rtl="0" algn="l">
              <a:lnSpc>
                <a:spcPct val="125000"/>
              </a:lnSpc>
              <a:spcBef>
                <a:spcPts val="500"/>
              </a:spcBef>
              <a:spcAft>
                <a:spcPts val="0"/>
              </a:spcAft>
              <a:buClr>
                <a:schemeClr val="lt1"/>
              </a:buClr>
              <a:buSzPts val="2800"/>
              <a:buFont typeface="Arial"/>
              <a:buNone/>
              <a:defRPr b="0" i="0" sz="2800" u="none" cap="none" strike="noStrike">
                <a:solidFill>
                  <a:schemeClr val="lt1"/>
                </a:solidFill>
                <a:latin typeface="Avenir"/>
                <a:ea typeface="Avenir"/>
                <a:cs typeface="Avenir"/>
                <a:sym typeface="Avenir"/>
              </a:defRPr>
            </a:lvl2pPr>
            <a:lvl3pPr lvl="2" marR="0" rtl="0" algn="l">
              <a:lnSpc>
                <a:spcPct val="125000"/>
              </a:lnSpc>
              <a:spcBef>
                <a:spcPts val="500"/>
              </a:spcBef>
              <a:spcAft>
                <a:spcPts val="0"/>
              </a:spcAft>
              <a:buClr>
                <a:schemeClr val="lt1"/>
              </a:buClr>
              <a:buSzPts val="2400"/>
              <a:buFont typeface="Arial"/>
              <a:buNone/>
              <a:defRPr b="0" i="0" sz="2400" u="none" cap="none" strike="noStrike">
                <a:solidFill>
                  <a:schemeClr val="lt1"/>
                </a:solidFill>
                <a:latin typeface="Avenir"/>
                <a:ea typeface="Avenir"/>
                <a:cs typeface="Avenir"/>
                <a:sym typeface="Avenir"/>
              </a:defRPr>
            </a:lvl3pPr>
            <a:lvl4pPr lvl="3" marR="0" rtl="0" algn="l">
              <a:lnSpc>
                <a:spcPct val="125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4pPr>
            <a:lvl5pPr lvl="4" marR="0" rtl="0" algn="l">
              <a:lnSpc>
                <a:spcPct val="125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9pPr>
          </a:lstStyle>
          <a:p/>
        </p:txBody>
      </p:sp>
      <p:sp>
        <p:nvSpPr>
          <p:cNvPr id="71" name="Google Shape;71;p24"/>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5"/>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1" name="Google Shape;11;p15"/>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sp>
        <p:nvSpPr>
          <p:cNvPr id="12" name="Google Shape;12;p15"/>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3" name="Google Shape;13;p1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5"/>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5" name="Google Shape;15;p1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6" name="Google Shape;16;p1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7" name="Google Shape;17;p1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owardsdatascience.com/regression-an-explanation-of-regression-metrics-and-what-can-go-wrong-a39a9793d914" TargetMode="External"/><Relationship Id="rId4" Type="http://schemas.openxmlformats.org/officeDocument/2006/relationships/hyperlink" Target="https://financebuddha.com/blog/tax-benefits-owning-multiple-houses/" TargetMode="External"/><Relationship Id="rId5" Type="http://schemas.openxmlformats.org/officeDocument/2006/relationships/hyperlink" Target="https://financebuddha.com/blog/tax-benefits-owning-multiple-houses/" TargetMode="External"/><Relationship Id="rId6" Type="http://schemas.openxmlformats.org/officeDocument/2006/relationships/hyperlink" Target="https://www.nuviewtrust.com/self-directed-regulation-d-real-estate-fund-investments/" TargetMode="External"/><Relationship Id="rId7" Type="http://schemas.openxmlformats.org/officeDocument/2006/relationships/hyperlink" Target="https://bks-partners.com/insights/captu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census.gov/quickfacts/fact/table/amescityiowa/INC110218" TargetMode="External"/><Relationship Id="rId4" Type="http://schemas.openxmlformats.org/officeDocument/2006/relationships/hyperlink" Target="https://www.census.gov/quickfacts/fact/table/amescityiowa/INC110218" TargetMode="External"/><Relationship Id="rId5" Type="http://schemas.openxmlformats.org/officeDocument/2006/relationships/hyperlink" Target="https://data.bls.gov/timeseries/LASST190000000000005?amp%253bdata_tool=XGtable&amp;output_view=data&amp;include_graphs=true" TargetMode="External"/><Relationship Id="rId6" Type="http://schemas.openxmlformats.org/officeDocument/2006/relationships/hyperlink" Target="https://www.areavibes.com/ames-ia/crim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bostonbiotechwatch.com/2012/01/17/quant-vc-correlation-ventures-vcs-new-dream-date/" TargetMode="External"/><Relationship Id="rId4" Type="http://schemas.openxmlformats.org/officeDocument/2006/relationships/hyperlink" Target="https://www.datacamp.com/community/tutorials/tutorial-ridge-lasso-elastic-net" TargetMode="External"/><Relationship Id="rId5" Type="http://schemas.openxmlformats.org/officeDocument/2006/relationships/hyperlink" Target="https://www.dataapplab.com/wp-content/uploads/2017/04/kaggle-competition-263x263.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Root-mean-square_deviation" TargetMode="External"/><Relationship Id="rId4" Type="http://schemas.openxmlformats.org/officeDocument/2006/relationships/hyperlink" Target="https://en.wikipedia.org/wiki/Root-mean-square_devi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sp>
        <p:nvSpPr>
          <p:cNvPr id="91" name="Google Shape;91;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2" name="Google Shape;92;p1"/>
          <p:cNvSpPr txBox="1"/>
          <p:nvPr>
            <p:ph type="ctrTitle"/>
          </p:nvPr>
        </p:nvSpPr>
        <p:spPr>
          <a:xfrm>
            <a:off x="762000" y="762001"/>
            <a:ext cx="3810000" cy="304799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sz="4400"/>
              <a:t>House Price Predictions</a:t>
            </a:r>
            <a:br>
              <a:rPr lang="en-US" sz="4400"/>
            </a:br>
            <a:r>
              <a:rPr lang="en-US" sz="4400"/>
              <a:t>Ames, IA</a:t>
            </a:r>
            <a:endParaRPr/>
          </a:p>
        </p:txBody>
      </p:sp>
      <p:pic>
        <p:nvPicPr>
          <p:cNvPr id="93" name="Google Shape;93;p1"/>
          <p:cNvPicPr preferRelativeResize="0"/>
          <p:nvPr/>
        </p:nvPicPr>
        <p:blipFill rotWithShape="1">
          <a:blip r:embed="rId3">
            <a:alphaModFix/>
          </a:blip>
          <a:srcRect b="0" l="0" r="-1" t="2134"/>
          <a:stretch/>
        </p:blipFill>
        <p:spPr>
          <a:xfrm>
            <a:off x="5299433" y="832506"/>
            <a:ext cx="4448352" cy="6025494"/>
          </a:xfrm>
          <a:custGeom>
            <a:rect b="b" l="l" r="r" t="t"/>
            <a:pathLst>
              <a:path extrusionOk="0" h="6025494" w="4448352">
                <a:moveTo>
                  <a:pt x="3173139" y="74"/>
                </a:moveTo>
                <a:cubicBezTo>
                  <a:pt x="3404376" y="2427"/>
                  <a:pt x="3621702" y="61078"/>
                  <a:pt x="3840337" y="136997"/>
                </a:cubicBezTo>
                <a:cubicBezTo>
                  <a:pt x="4230681" y="272614"/>
                  <a:pt x="4578505" y="404218"/>
                  <a:pt x="4400480" y="1061407"/>
                </a:cubicBezTo>
                <a:cubicBezTo>
                  <a:pt x="4294008" y="1454598"/>
                  <a:pt x="4050152" y="1868133"/>
                  <a:pt x="3812207" y="2268177"/>
                </a:cubicBezTo>
                <a:cubicBezTo>
                  <a:pt x="3397090" y="2966249"/>
                  <a:pt x="2981970" y="3664324"/>
                  <a:pt x="2566852" y="4362396"/>
                </a:cubicBezTo>
                <a:cubicBezTo>
                  <a:pt x="2261942" y="4875091"/>
                  <a:pt x="1813644" y="5542665"/>
                  <a:pt x="1381603" y="6002074"/>
                </a:cubicBezTo>
                <a:lnTo>
                  <a:pt x="1358104" y="6025494"/>
                </a:lnTo>
                <a:lnTo>
                  <a:pt x="147593" y="6025494"/>
                </a:lnTo>
                <a:lnTo>
                  <a:pt x="135095" y="5970139"/>
                </a:lnTo>
                <a:cubicBezTo>
                  <a:pt x="3334" y="5264474"/>
                  <a:pt x="25735" y="4338080"/>
                  <a:pt x="989" y="3558990"/>
                </a:cubicBezTo>
                <a:cubicBezTo>
                  <a:pt x="-7696" y="3286585"/>
                  <a:pt x="41149" y="3024098"/>
                  <a:pt x="134613" y="2769335"/>
                </a:cubicBezTo>
                <a:cubicBezTo>
                  <a:pt x="274734" y="2387351"/>
                  <a:pt x="515201" y="2023048"/>
                  <a:pt x="812398" y="1669997"/>
                </a:cubicBezTo>
                <a:cubicBezTo>
                  <a:pt x="1109597" y="1316945"/>
                  <a:pt x="1463524" y="975145"/>
                  <a:pt x="1830565" y="638164"/>
                </a:cubicBezTo>
                <a:cubicBezTo>
                  <a:pt x="2363706" y="148617"/>
                  <a:pt x="2787743" y="-3847"/>
                  <a:pt x="3173139" y="74"/>
                </a:cubicBezTo>
                <a:close/>
              </a:path>
            </a:pathLst>
          </a:custGeom>
          <a:noFill/>
          <a:ln>
            <a:noFill/>
          </a:ln>
        </p:spPr>
      </p:pic>
      <p:pic>
        <p:nvPicPr>
          <p:cNvPr descr="A group of orange flowers in a garden&#10;&#10;Description automatically generated" id="94" name="Google Shape;94;p1"/>
          <p:cNvPicPr preferRelativeResize="0"/>
          <p:nvPr/>
        </p:nvPicPr>
        <p:blipFill rotWithShape="1">
          <a:blip r:embed="rId4">
            <a:alphaModFix/>
          </a:blip>
          <a:srcRect b="3" l="17244" r="39537" t="0"/>
          <a:stretch/>
        </p:blipFill>
        <p:spPr>
          <a:xfrm>
            <a:off x="10008071" y="10"/>
            <a:ext cx="2183930" cy="3890830"/>
          </a:xfrm>
          <a:custGeom>
            <a:rect b="b" l="l" r="r" t="t"/>
            <a:pathLst>
              <a:path extrusionOk="0" h="3890840" w="2183930">
                <a:moveTo>
                  <a:pt x="1662734" y="0"/>
                </a:moveTo>
                <a:lnTo>
                  <a:pt x="2183929" y="1"/>
                </a:lnTo>
                <a:lnTo>
                  <a:pt x="2183930" y="3746279"/>
                </a:lnTo>
                <a:lnTo>
                  <a:pt x="2092471" y="3792266"/>
                </a:lnTo>
                <a:cubicBezTo>
                  <a:pt x="1916615" y="3868206"/>
                  <a:pt x="1716194" y="3904967"/>
                  <a:pt x="1486236" y="3885847"/>
                </a:cubicBezTo>
                <a:cubicBezTo>
                  <a:pt x="669931" y="3818049"/>
                  <a:pt x="47640" y="3126585"/>
                  <a:pt x="2489" y="2485753"/>
                </a:cubicBezTo>
                <a:cubicBezTo>
                  <a:pt x="-27385" y="2064643"/>
                  <a:pt x="214834" y="1579831"/>
                  <a:pt x="562936" y="1142086"/>
                </a:cubicBezTo>
                <a:cubicBezTo>
                  <a:pt x="706161" y="962074"/>
                  <a:pt x="1052598" y="565678"/>
                  <a:pt x="1463250" y="180015"/>
                </a:cubicBezTo>
                <a:close/>
              </a:path>
            </a:pathLst>
          </a:custGeom>
          <a:noFill/>
          <a:ln>
            <a:noFill/>
          </a:ln>
        </p:spPr>
      </p:pic>
      <p:pic>
        <p:nvPicPr>
          <p:cNvPr id="95" name="Google Shape;95;p1"/>
          <p:cNvPicPr preferRelativeResize="0"/>
          <p:nvPr/>
        </p:nvPicPr>
        <p:blipFill rotWithShape="1">
          <a:blip r:embed="rId5">
            <a:alphaModFix/>
          </a:blip>
          <a:srcRect b="6" l="0" r="6" t="1641"/>
          <a:stretch/>
        </p:blipFill>
        <p:spPr>
          <a:xfrm>
            <a:off x="8048989" y="4136572"/>
            <a:ext cx="3381012" cy="2219779"/>
          </a:xfrm>
          <a:custGeom>
            <a:rect b="b" l="l" r="r" t="t"/>
            <a:pathLst>
              <a:path extrusionOk="0" h="2219779" w="3381012">
                <a:moveTo>
                  <a:pt x="2031599" y="1440"/>
                </a:moveTo>
                <a:cubicBezTo>
                  <a:pt x="2290258" y="9798"/>
                  <a:pt x="2545092" y="54400"/>
                  <a:pt x="2762440" y="130722"/>
                </a:cubicBezTo>
                <a:cubicBezTo>
                  <a:pt x="3259231" y="305320"/>
                  <a:pt x="3560197" y="645219"/>
                  <a:pt x="3263424" y="1096695"/>
                </a:cubicBezTo>
                <a:cubicBezTo>
                  <a:pt x="2921526" y="1616356"/>
                  <a:pt x="1319491" y="2439416"/>
                  <a:pt x="505447" y="2165293"/>
                </a:cubicBezTo>
                <a:cubicBezTo>
                  <a:pt x="134712" y="2040287"/>
                  <a:pt x="-37401" y="1703487"/>
                  <a:pt x="6791" y="1403535"/>
                </a:cubicBezTo>
                <a:cubicBezTo>
                  <a:pt x="68659" y="983394"/>
                  <a:pt x="455211" y="569456"/>
                  <a:pt x="862230" y="282590"/>
                </a:cubicBezTo>
                <a:cubicBezTo>
                  <a:pt x="1099471" y="115913"/>
                  <a:pt x="1429617" y="27065"/>
                  <a:pt x="1772911" y="5329"/>
                </a:cubicBezTo>
                <a:cubicBezTo>
                  <a:pt x="1858734" y="-106"/>
                  <a:pt x="1945379" y="-1347"/>
                  <a:pt x="2031599" y="1440"/>
                </a:cubicBezTo>
                <a:close/>
              </a:path>
            </a:pathLst>
          </a:custGeom>
          <a:noFill/>
          <a:ln>
            <a:noFill/>
          </a:ln>
        </p:spPr>
      </p:pic>
      <p:sp>
        <p:nvSpPr>
          <p:cNvPr id="96" name="Google Shape;96;p1"/>
          <p:cNvSpPr/>
          <p:nvPr/>
        </p:nvSpPr>
        <p:spPr>
          <a:xfrm>
            <a:off x="4826000" y="533400"/>
            <a:ext cx="4788638" cy="6329048"/>
          </a:xfrm>
          <a:custGeom>
            <a:rect b="b" l="l" r="r" t="t"/>
            <a:pathLst>
              <a:path extrusionOk="0" h="6029730" w="4448352">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97" name="Google Shape;97;p1"/>
          <p:cNvSpPr txBox="1"/>
          <p:nvPr>
            <p:ph idx="1" type="subTitle"/>
          </p:nvPr>
        </p:nvSpPr>
        <p:spPr>
          <a:xfrm>
            <a:off x="762000" y="4571999"/>
            <a:ext cx="5334000" cy="15240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2400"/>
              <a:buNone/>
            </a:pPr>
            <a:r>
              <a:rPr b="1" lang="en-US"/>
              <a:t>Little Deuce</a:t>
            </a:r>
            <a:endParaRPr/>
          </a:p>
          <a:p>
            <a:pPr indent="0" lvl="0" marL="0" rtl="0" algn="l">
              <a:lnSpc>
                <a:spcPct val="125000"/>
              </a:lnSpc>
              <a:spcBef>
                <a:spcPts val="0"/>
              </a:spcBef>
              <a:spcAft>
                <a:spcPts val="0"/>
              </a:spcAft>
              <a:buClr>
                <a:schemeClr val="lt1"/>
              </a:buClr>
              <a:buSzPts val="2400"/>
              <a:buNone/>
            </a:pPr>
            <a:r>
              <a:rPr lang="en-US"/>
              <a:t>Eric Lundy</a:t>
            </a:r>
            <a:endParaRPr/>
          </a:p>
          <a:p>
            <a:pPr indent="0" lvl="0" marL="0" rtl="0" algn="l">
              <a:lnSpc>
                <a:spcPct val="125000"/>
              </a:lnSpc>
              <a:spcBef>
                <a:spcPts val="0"/>
              </a:spcBef>
              <a:spcAft>
                <a:spcPts val="0"/>
              </a:spcAft>
              <a:buClr>
                <a:schemeClr val="lt1"/>
              </a:buClr>
              <a:buSzPts val="2400"/>
              <a:buNone/>
            </a:pPr>
            <a:r>
              <a:rPr lang="en-US"/>
              <a:t>Jill Cheney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0" y="0"/>
            <a:ext cx="12192000" cy="1105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1800"/>
              <a:buNone/>
            </a:pPr>
            <a:r>
              <a:rPr lang="en-US"/>
              <a:t>Looking at the data</a:t>
            </a:r>
            <a:endParaRPr/>
          </a:p>
        </p:txBody>
      </p:sp>
      <p:sp>
        <p:nvSpPr>
          <p:cNvPr id="170" name="Google Shape;170;p32"/>
          <p:cNvSpPr txBox="1"/>
          <p:nvPr>
            <p:ph idx="1" type="body"/>
          </p:nvPr>
        </p:nvSpPr>
        <p:spPr>
          <a:xfrm>
            <a:off x="825088" y="1341875"/>
            <a:ext cx="5342700" cy="1890300"/>
          </a:xfrm>
          <a:prstGeom prst="rect">
            <a:avLst/>
          </a:prstGeom>
          <a:noFill/>
          <a:ln>
            <a:noFill/>
          </a:ln>
        </p:spPr>
        <p:txBody>
          <a:bodyPr anchorCtr="0" anchor="t" bIns="45700" lIns="91425" spcFirstLastPara="1" rIns="91425" wrap="square" tIns="45700">
            <a:normAutofit/>
          </a:bodyPr>
          <a:lstStyle/>
          <a:p>
            <a:pPr indent="-342900" lvl="0" marL="457200" rtl="0" algn="l">
              <a:lnSpc>
                <a:spcPct val="125000"/>
              </a:lnSpc>
              <a:spcBef>
                <a:spcPts val="1000"/>
              </a:spcBef>
              <a:spcAft>
                <a:spcPts val="0"/>
              </a:spcAft>
              <a:buSzPts val="1800"/>
              <a:buChar char="●"/>
            </a:pPr>
            <a:r>
              <a:rPr lang="en-US"/>
              <a:t>Boxplots show if there is a difference in SalePrice for categorical variables</a:t>
            </a:r>
            <a:endParaRPr/>
          </a:p>
        </p:txBody>
      </p:sp>
      <p:pic>
        <p:nvPicPr>
          <p:cNvPr id="171" name="Google Shape;171;p32"/>
          <p:cNvPicPr preferRelativeResize="0"/>
          <p:nvPr/>
        </p:nvPicPr>
        <p:blipFill>
          <a:blip r:embed="rId3">
            <a:alphaModFix/>
          </a:blip>
          <a:stretch>
            <a:fillRect/>
          </a:stretch>
        </p:blipFill>
        <p:spPr>
          <a:xfrm>
            <a:off x="6922400" y="1153388"/>
            <a:ext cx="4105275" cy="2724150"/>
          </a:xfrm>
          <a:prstGeom prst="rect">
            <a:avLst/>
          </a:prstGeom>
          <a:noFill/>
          <a:ln>
            <a:noFill/>
          </a:ln>
        </p:spPr>
      </p:pic>
      <p:pic>
        <p:nvPicPr>
          <p:cNvPr id="172" name="Google Shape;172;p32"/>
          <p:cNvPicPr preferRelativeResize="0"/>
          <p:nvPr/>
        </p:nvPicPr>
        <p:blipFill>
          <a:blip r:embed="rId4">
            <a:alphaModFix/>
          </a:blip>
          <a:stretch>
            <a:fillRect/>
          </a:stretch>
        </p:blipFill>
        <p:spPr>
          <a:xfrm>
            <a:off x="1443800" y="3698325"/>
            <a:ext cx="4105275" cy="2733584"/>
          </a:xfrm>
          <a:prstGeom prst="rect">
            <a:avLst/>
          </a:prstGeom>
          <a:noFill/>
          <a:ln>
            <a:noFill/>
          </a:ln>
        </p:spPr>
      </p:pic>
      <p:sp>
        <p:nvSpPr>
          <p:cNvPr id="173" name="Google Shape;173;p32"/>
          <p:cNvSpPr txBox="1"/>
          <p:nvPr/>
        </p:nvSpPr>
        <p:spPr>
          <a:xfrm>
            <a:off x="6584025" y="4179813"/>
            <a:ext cx="5204700" cy="1770600"/>
          </a:xfrm>
          <a:prstGeom prst="rect">
            <a:avLst/>
          </a:prstGeom>
          <a:noFill/>
          <a:ln>
            <a:noFill/>
          </a:ln>
        </p:spPr>
        <p:txBody>
          <a:bodyPr anchorCtr="0" anchor="t" bIns="91425" lIns="91425" spcFirstLastPara="1" rIns="91425" wrap="square" tIns="91425">
            <a:noAutofit/>
          </a:bodyPr>
          <a:lstStyle/>
          <a:p>
            <a:pPr indent="-342900" lvl="0" marL="457200" rtl="0" algn="l">
              <a:lnSpc>
                <a:spcPct val="125000"/>
              </a:lnSpc>
              <a:spcBef>
                <a:spcPts val="1000"/>
              </a:spcBef>
              <a:spcAft>
                <a:spcPts val="0"/>
              </a:spcAft>
              <a:buClr>
                <a:schemeClr val="lt1"/>
              </a:buClr>
              <a:buSzPts val="1800"/>
              <a:buChar char="●"/>
            </a:pPr>
            <a:r>
              <a:rPr lang="en-US" sz="2800">
                <a:solidFill>
                  <a:schemeClr val="lt1"/>
                </a:solidFill>
                <a:latin typeface="Avenir"/>
                <a:ea typeface="Avenir"/>
                <a:cs typeface="Avenir"/>
                <a:sym typeface="Avenir"/>
              </a:rPr>
              <a:t>Scatterplots can visually show the relationship between numeric values</a:t>
            </a:r>
            <a:endParaRPr>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f6847d2d5_0_4"/>
          <p:cNvSpPr txBox="1"/>
          <p:nvPr>
            <p:ph type="title"/>
          </p:nvPr>
        </p:nvSpPr>
        <p:spPr>
          <a:xfrm>
            <a:off x="0" y="0"/>
            <a:ext cx="12192000" cy="1524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Pearson Correlation</a:t>
            </a:r>
            <a:endParaRPr/>
          </a:p>
        </p:txBody>
      </p:sp>
      <p:sp>
        <p:nvSpPr>
          <p:cNvPr id="180" name="Google Shape;180;gaf6847d2d5_0_4"/>
          <p:cNvSpPr txBox="1"/>
          <p:nvPr>
            <p:ph idx="1" type="body"/>
          </p:nvPr>
        </p:nvSpPr>
        <p:spPr>
          <a:xfrm>
            <a:off x="714175" y="1767500"/>
            <a:ext cx="5335200" cy="3818100"/>
          </a:xfrm>
          <a:prstGeom prst="rect">
            <a:avLst/>
          </a:prstGeom>
        </p:spPr>
        <p:txBody>
          <a:bodyPr anchorCtr="0" anchor="t" bIns="45700" lIns="91425" spcFirstLastPara="1" rIns="91425" wrap="square" tIns="45700">
            <a:noAutofit/>
          </a:bodyPr>
          <a:lstStyle/>
          <a:p>
            <a:pPr indent="-298450" lvl="0" marL="457200" rtl="0" algn="l">
              <a:spcBef>
                <a:spcPts val="1000"/>
              </a:spcBef>
              <a:spcAft>
                <a:spcPts val="0"/>
              </a:spcAft>
              <a:buSzPts val="1100"/>
              <a:buChar char="●"/>
            </a:pPr>
            <a:r>
              <a:rPr lang="en-US" sz="2100"/>
              <a:t>Identify all potential variables correlated to SalePrice</a:t>
            </a:r>
            <a:endParaRPr sz="2100"/>
          </a:p>
          <a:p>
            <a:pPr indent="-298450" lvl="0" marL="457200" rtl="0" algn="l">
              <a:spcBef>
                <a:spcPts val="0"/>
              </a:spcBef>
              <a:spcAft>
                <a:spcPts val="0"/>
              </a:spcAft>
              <a:buSzPts val="1100"/>
              <a:buChar char="●"/>
            </a:pPr>
            <a:r>
              <a:rPr lang="en-US" sz="2100"/>
              <a:t>See how variables relate to one another</a:t>
            </a:r>
            <a:endParaRPr sz="2100"/>
          </a:p>
          <a:p>
            <a:pPr indent="-298450" lvl="0" marL="457200" rtl="0" algn="l">
              <a:spcBef>
                <a:spcPts val="0"/>
              </a:spcBef>
              <a:spcAft>
                <a:spcPts val="0"/>
              </a:spcAft>
              <a:buSzPts val="1100"/>
              <a:buChar char="●"/>
            </a:pPr>
            <a:r>
              <a:rPr lang="en-US" sz="2100"/>
              <a:t>Remove </a:t>
            </a:r>
            <a:r>
              <a:rPr lang="en-US" sz="2100"/>
              <a:t>variables</a:t>
            </a:r>
            <a:r>
              <a:rPr lang="en-US" sz="2100"/>
              <a:t> with high correlation. This will reduce </a:t>
            </a:r>
            <a:r>
              <a:rPr lang="en-US" sz="2100"/>
              <a:t>multicollinearity</a:t>
            </a:r>
            <a:endParaRPr sz="2100"/>
          </a:p>
          <a:p>
            <a:pPr indent="-298450" lvl="0" marL="457200" rtl="0" algn="l">
              <a:spcBef>
                <a:spcPts val="0"/>
              </a:spcBef>
              <a:spcAft>
                <a:spcPts val="0"/>
              </a:spcAft>
              <a:buSzPts val="1100"/>
              <a:buChar char="●"/>
            </a:pPr>
            <a:r>
              <a:rPr lang="en-US" sz="2100"/>
              <a:t>Reduced 80 variables to 25</a:t>
            </a:r>
            <a:endParaRPr sz="2100"/>
          </a:p>
          <a:p>
            <a:pPr indent="-298450" lvl="0" marL="457200" rtl="0" algn="l">
              <a:spcBef>
                <a:spcPts val="0"/>
              </a:spcBef>
              <a:spcAft>
                <a:spcPts val="0"/>
              </a:spcAft>
              <a:buSzPts val="1100"/>
              <a:buChar char="●"/>
            </a:pPr>
            <a:r>
              <a:rPr lang="en-US" sz="2100"/>
              <a:t>Back up to 48 after creating dummy variables </a:t>
            </a:r>
            <a:endParaRPr sz="2100"/>
          </a:p>
        </p:txBody>
      </p:sp>
      <p:pic>
        <p:nvPicPr>
          <p:cNvPr id="181" name="Google Shape;181;gaf6847d2d5_0_4"/>
          <p:cNvPicPr preferRelativeResize="0"/>
          <p:nvPr/>
        </p:nvPicPr>
        <p:blipFill>
          <a:blip r:embed="rId3">
            <a:alphaModFix/>
          </a:blip>
          <a:stretch>
            <a:fillRect/>
          </a:stretch>
        </p:blipFill>
        <p:spPr>
          <a:xfrm>
            <a:off x="7317100" y="1956575"/>
            <a:ext cx="4114800"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f6847d2d5_0_11"/>
          <p:cNvSpPr txBox="1"/>
          <p:nvPr>
            <p:ph type="title"/>
          </p:nvPr>
        </p:nvSpPr>
        <p:spPr>
          <a:xfrm>
            <a:off x="762000" y="76200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a:t>
            </a:r>
            <a:r>
              <a:rPr lang="en-US"/>
              <a:t>Comparison</a:t>
            </a:r>
            <a:endParaRPr/>
          </a:p>
        </p:txBody>
      </p:sp>
      <p:sp>
        <p:nvSpPr>
          <p:cNvPr id="188" name="Google Shape;188;gaf6847d2d5_0_11"/>
          <p:cNvSpPr txBox="1"/>
          <p:nvPr>
            <p:ph idx="1" type="body"/>
          </p:nvPr>
        </p:nvSpPr>
        <p:spPr>
          <a:xfrm>
            <a:off x="634850" y="3283900"/>
            <a:ext cx="5939400" cy="3026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Visually selecting far out </a:t>
            </a:r>
            <a:r>
              <a:rPr lang="en-US"/>
              <a:t>performed</a:t>
            </a:r>
            <a:r>
              <a:rPr lang="en-US"/>
              <a:t> our base model</a:t>
            </a:r>
            <a:endParaRPr/>
          </a:p>
          <a:p>
            <a:pPr indent="-342900" lvl="0" marL="457200" rtl="0" algn="l">
              <a:spcBef>
                <a:spcPts val="0"/>
              </a:spcBef>
              <a:spcAft>
                <a:spcPts val="0"/>
              </a:spcAft>
              <a:buSzPts val="1800"/>
              <a:buChar char="●"/>
            </a:pPr>
            <a:r>
              <a:rPr lang="en-US"/>
              <a:t>Adj R2 of .89 mean the model does a good job explaining the variability in the data.</a:t>
            </a:r>
            <a:endParaRPr/>
          </a:p>
        </p:txBody>
      </p:sp>
      <p:pic>
        <p:nvPicPr>
          <p:cNvPr id="189" name="Google Shape;189;gaf6847d2d5_0_11"/>
          <p:cNvPicPr preferRelativeResize="0"/>
          <p:nvPr/>
        </p:nvPicPr>
        <p:blipFill>
          <a:blip r:embed="rId3">
            <a:alphaModFix/>
          </a:blip>
          <a:stretch>
            <a:fillRect/>
          </a:stretch>
        </p:blipFill>
        <p:spPr>
          <a:xfrm>
            <a:off x="398175" y="1962150"/>
            <a:ext cx="6314950" cy="992350"/>
          </a:xfrm>
          <a:prstGeom prst="rect">
            <a:avLst/>
          </a:prstGeom>
          <a:noFill/>
          <a:ln>
            <a:noFill/>
          </a:ln>
        </p:spPr>
      </p:pic>
      <p:pic>
        <p:nvPicPr>
          <p:cNvPr id="190" name="Google Shape;190;gaf6847d2d5_0_11"/>
          <p:cNvPicPr preferRelativeResize="0"/>
          <p:nvPr/>
        </p:nvPicPr>
        <p:blipFill>
          <a:blip r:embed="rId4">
            <a:alphaModFix/>
          </a:blip>
          <a:stretch>
            <a:fillRect/>
          </a:stretch>
        </p:blipFill>
        <p:spPr>
          <a:xfrm>
            <a:off x="7724675" y="1454120"/>
            <a:ext cx="2958525" cy="394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f6847d2d5_0_18"/>
          <p:cNvSpPr txBox="1"/>
          <p:nvPr>
            <p:ph type="title"/>
          </p:nvPr>
        </p:nvSpPr>
        <p:spPr>
          <a:xfrm>
            <a:off x="762000" y="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ElasticNetCV</a:t>
            </a:r>
            <a:endParaRPr/>
          </a:p>
        </p:txBody>
      </p:sp>
      <p:sp>
        <p:nvSpPr>
          <p:cNvPr id="197" name="Google Shape;197;gaf6847d2d5_0_18"/>
          <p:cNvSpPr txBox="1"/>
          <p:nvPr>
            <p:ph idx="1" type="body"/>
          </p:nvPr>
        </p:nvSpPr>
        <p:spPr>
          <a:xfrm>
            <a:off x="762000" y="1524000"/>
            <a:ext cx="10668000" cy="4580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Lasso L1 - penalizes the sum of the abs of coefs (may set coefs to zero)</a:t>
            </a:r>
            <a:endParaRPr/>
          </a:p>
          <a:p>
            <a:pPr indent="-342900" lvl="0" marL="457200" rtl="0" algn="l">
              <a:spcBef>
                <a:spcPts val="0"/>
              </a:spcBef>
              <a:spcAft>
                <a:spcPts val="0"/>
              </a:spcAft>
              <a:buSzPts val="1800"/>
              <a:buChar char="●"/>
            </a:pPr>
            <a:r>
              <a:rPr lang="en-US"/>
              <a:t>Ridge L2 - </a:t>
            </a:r>
            <a:r>
              <a:rPr lang="en-US"/>
              <a:t>penalized</a:t>
            </a:r>
            <a:r>
              <a:rPr lang="en-US"/>
              <a:t> sum of squared coefs</a:t>
            </a:r>
            <a:endParaRPr/>
          </a:p>
          <a:p>
            <a:pPr indent="-342900" lvl="0" marL="457200" rtl="0" algn="l">
              <a:spcBef>
                <a:spcPts val="0"/>
              </a:spcBef>
              <a:spcAft>
                <a:spcPts val="0"/>
              </a:spcAft>
              <a:buSzPts val="1800"/>
              <a:buChar char="●"/>
            </a:pPr>
            <a:r>
              <a:rPr lang="en-US"/>
              <a:t>Elastic Net - Combines Lasso and Ridge</a:t>
            </a:r>
            <a:endParaRPr/>
          </a:p>
          <a:p>
            <a:pPr indent="-342900" lvl="1" marL="914400" rtl="0" algn="l">
              <a:spcBef>
                <a:spcPts val="0"/>
              </a:spcBef>
              <a:spcAft>
                <a:spcPts val="0"/>
              </a:spcAft>
              <a:buSzPts val="1800"/>
              <a:buChar char="○"/>
            </a:pPr>
            <a:r>
              <a:rPr lang="en-US"/>
              <a:t>started with 80 and 212 with dummy variables</a:t>
            </a:r>
            <a:endParaRPr/>
          </a:p>
          <a:p>
            <a:pPr indent="-342900" lvl="1" marL="914400" rtl="0" algn="l">
              <a:spcBef>
                <a:spcPts val="0"/>
              </a:spcBef>
              <a:spcAft>
                <a:spcPts val="0"/>
              </a:spcAft>
              <a:buSzPts val="1800"/>
              <a:buChar char="○"/>
            </a:pPr>
            <a:r>
              <a:rPr lang="en-US"/>
              <a:t>25 selected variables to 59 Elastic Net variables</a:t>
            </a:r>
            <a:endParaRPr/>
          </a:p>
          <a:p>
            <a:pPr indent="-342900" lvl="1" marL="914400" rtl="0" algn="l">
              <a:spcBef>
                <a:spcPts val="0"/>
              </a:spcBef>
              <a:spcAft>
                <a:spcPts val="0"/>
              </a:spcAft>
              <a:buSzPts val="1800"/>
              <a:buChar char="○"/>
            </a:pPr>
            <a:r>
              <a:rPr lang="en-US"/>
              <a:t>48 with dummies to 95 with dummy variables</a:t>
            </a:r>
            <a:endParaRPr/>
          </a:p>
          <a:p>
            <a:pPr indent="-342900" lvl="1" marL="914400" rtl="0" algn="l">
              <a:spcBef>
                <a:spcPts val="0"/>
              </a:spcBef>
              <a:spcAft>
                <a:spcPts val="0"/>
              </a:spcAft>
              <a:buSzPts val="1800"/>
              <a:buChar char="○"/>
            </a:pPr>
            <a:r>
              <a:rPr lang="en-US"/>
              <a:t>4 out of 25 variables were not used by Elastic Net</a:t>
            </a:r>
            <a:endParaRPr/>
          </a:p>
          <a:p>
            <a:pPr indent="-342900" lvl="2" marL="1371600" rtl="0" algn="l">
              <a:spcBef>
                <a:spcPts val="0"/>
              </a:spcBef>
              <a:spcAft>
                <a:spcPts val="0"/>
              </a:spcAft>
              <a:buSzPts val="1800"/>
              <a:buChar char="■"/>
            </a:pPr>
            <a:r>
              <a:rPr lang="en-US"/>
              <a:t>LowQualFin SF, Alley, Electrical, SaleCondition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f6847d2d5_0_24"/>
          <p:cNvSpPr txBox="1"/>
          <p:nvPr>
            <p:ph type="title"/>
          </p:nvPr>
        </p:nvSpPr>
        <p:spPr>
          <a:xfrm>
            <a:off x="762000" y="76200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Comparison</a:t>
            </a:r>
            <a:endParaRPr/>
          </a:p>
        </p:txBody>
      </p:sp>
      <p:sp>
        <p:nvSpPr>
          <p:cNvPr id="204" name="Google Shape;204;gaf6847d2d5_0_24"/>
          <p:cNvSpPr txBox="1"/>
          <p:nvPr>
            <p:ph idx="1" type="body"/>
          </p:nvPr>
        </p:nvSpPr>
        <p:spPr>
          <a:xfrm>
            <a:off x="762000" y="3678475"/>
            <a:ext cx="5352300" cy="2719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Had a lower R2 </a:t>
            </a:r>
            <a:r>
              <a:rPr lang="en-US"/>
              <a:t>value</a:t>
            </a:r>
            <a:r>
              <a:rPr lang="en-US"/>
              <a:t> but higher Kaggle Score</a:t>
            </a:r>
            <a:endParaRPr/>
          </a:p>
          <a:p>
            <a:pPr indent="-342900" lvl="0" marL="457200" rtl="0" algn="l">
              <a:spcBef>
                <a:spcPts val="0"/>
              </a:spcBef>
              <a:spcAft>
                <a:spcPts val="0"/>
              </a:spcAft>
              <a:buSzPts val="1800"/>
              <a:buChar char="●"/>
            </a:pPr>
            <a:r>
              <a:rPr lang="en-US"/>
              <a:t>Elastic Net CV had the best overall Kaggle score</a:t>
            </a:r>
            <a:endParaRPr/>
          </a:p>
        </p:txBody>
      </p:sp>
      <p:pic>
        <p:nvPicPr>
          <p:cNvPr id="205" name="Google Shape;205;gaf6847d2d5_0_24"/>
          <p:cNvPicPr preferRelativeResize="0"/>
          <p:nvPr/>
        </p:nvPicPr>
        <p:blipFill>
          <a:blip r:embed="rId3">
            <a:alphaModFix/>
          </a:blip>
          <a:stretch>
            <a:fillRect/>
          </a:stretch>
        </p:blipFill>
        <p:spPr>
          <a:xfrm>
            <a:off x="339007" y="2143707"/>
            <a:ext cx="6118700" cy="1241275"/>
          </a:xfrm>
          <a:prstGeom prst="rect">
            <a:avLst/>
          </a:prstGeom>
          <a:noFill/>
          <a:ln>
            <a:noFill/>
          </a:ln>
        </p:spPr>
      </p:pic>
      <p:pic>
        <p:nvPicPr>
          <p:cNvPr id="206" name="Google Shape;206;gaf6847d2d5_0_24"/>
          <p:cNvPicPr preferRelativeResize="0"/>
          <p:nvPr/>
        </p:nvPicPr>
        <p:blipFill>
          <a:blip r:embed="rId4">
            <a:alphaModFix/>
          </a:blip>
          <a:stretch>
            <a:fillRect/>
          </a:stretch>
        </p:blipFill>
        <p:spPr>
          <a:xfrm>
            <a:off x="7818622" y="927418"/>
            <a:ext cx="3673850" cy="367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af6847d2d5_0_30"/>
          <p:cNvSpPr txBox="1"/>
          <p:nvPr>
            <p:ph type="title"/>
          </p:nvPr>
        </p:nvSpPr>
        <p:spPr>
          <a:xfrm>
            <a:off x="762000" y="76200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Main </a:t>
            </a:r>
            <a:r>
              <a:rPr lang="en-US"/>
              <a:t>takeaways</a:t>
            </a:r>
            <a:endParaRPr/>
          </a:p>
        </p:txBody>
      </p:sp>
      <p:sp>
        <p:nvSpPr>
          <p:cNvPr id="213" name="Google Shape;213;gaf6847d2d5_0_30"/>
          <p:cNvSpPr txBox="1"/>
          <p:nvPr>
            <p:ph idx="1" type="body"/>
          </p:nvPr>
        </p:nvSpPr>
        <p:spPr>
          <a:xfrm>
            <a:off x="762000" y="2286000"/>
            <a:ext cx="10668000" cy="3818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Reproducibility</a:t>
            </a:r>
            <a:r>
              <a:rPr lang="en-US"/>
              <a:t>: train_test_split(train_data, train_labels, test_size=0.2)</a:t>
            </a:r>
            <a:endParaRPr/>
          </a:p>
          <a:p>
            <a:pPr indent="-342900" lvl="0" marL="457200" rtl="0" algn="l">
              <a:spcBef>
                <a:spcPts val="0"/>
              </a:spcBef>
              <a:spcAft>
                <a:spcPts val="0"/>
              </a:spcAft>
              <a:buSzPts val="1800"/>
              <a:buChar char="●"/>
            </a:pPr>
            <a:r>
              <a:rPr lang="en-US"/>
              <a:t>Not cheating is hard (continually running on test data in kaggle)</a:t>
            </a:r>
            <a:endParaRPr/>
          </a:p>
          <a:p>
            <a:pPr indent="-342900" lvl="0" marL="457200" rtl="0" algn="l">
              <a:spcBef>
                <a:spcPts val="0"/>
              </a:spcBef>
              <a:spcAft>
                <a:spcPts val="0"/>
              </a:spcAft>
              <a:buSzPts val="1800"/>
              <a:buChar char="●"/>
            </a:pPr>
            <a:r>
              <a:rPr lang="en-US"/>
              <a:t>The model is pretty smart but the less is more approach is probably better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7" name="Shape 217"/>
        <p:cNvGrpSpPr/>
        <p:nvPr/>
      </p:nvGrpSpPr>
      <p:grpSpPr>
        <a:xfrm>
          <a:off x="0" y="0"/>
          <a:ext cx="0" cy="0"/>
          <a:chOff x="0" y="0"/>
          <a:chExt cx="0" cy="0"/>
        </a:xfrm>
      </p:grpSpPr>
      <p:sp>
        <p:nvSpPr>
          <p:cNvPr id="218" name="Google Shape;218;p9"/>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219" name="Google Shape;219;p9"/>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Avenir"/>
              <a:ea typeface="Avenir"/>
              <a:cs typeface="Avenir"/>
              <a:sym typeface="Avenir"/>
            </a:endParaRPr>
          </a:p>
        </p:txBody>
      </p:sp>
      <p:sp>
        <p:nvSpPr>
          <p:cNvPr id="220" name="Google Shape;220;p9"/>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21" name="Google Shape;221;p9"/>
          <p:cNvSpPr/>
          <p:nvPr/>
        </p:nvSpPr>
        <p:spPr>
          <a:xfrm>
            <a:off x="0" y="0"/>
            <a:ext cx="12192000" cy="6858000"/>
          </a:xfrm>
          <a:prstGeom prst="rect">
            <a:avLst/>
          </a:prstGeom>
          <a:solidFill>
            <a:srgbClr val="B15E4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22" name="Google Shape;222;p9"/>
          <p:cNvSpPr/>
          <p:nvPr/>
        </p:nvSpPr>
        <p:spPr>
          <a:xfrm>
            <a:off x="1" y="1"/>
            <a:ext cx="12191999" cy="6857999"/>
          </a:xfrm>
          <a:custGeom>
            <a:rect b="b" l="l" r="r" t="t"/>
            <a:pathLst>
              <a:path extrusionOk="0" h="6857999" w="12191999">
                <a:moveTo>
                  <a:pt x="0" y="0"/>
                </a:moveTo>
                <a:lnTo>
                  <a:pt x="12191999" y="0"/>
                </a:lnTo>
                <a:lnTo>
                  <a:pt x="12191999" y="6857999"/>
                </a:lnTo>
                <a:lnTo>
                  <a:pt x="0" y="685799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23" name="Google Shape;223;p9"/>
          <p:cNvSpPr/>
          <p:nvPr/>
        </p:nvSpPr>
        <p:spPr>
          <a:xfrm>
            <a:off x="0" y="529224"/>
            <a:ext cx="6305549" cy="6328777"/>
          </a:xfrm>
          <a:custGeom>
            <a:rect b="b" l="l" r="r" t="t"/>
            <a:pathLst>
              <a:path extrusionOk="0" h="6498740" w="4212773">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24" name="Google Shape;224;p9"/>
          <p:cNvSpPr/>
          <p:nvPr/>
        </p:nvSpPr>
        <p:spPr>
          <a:xfrm>
            <a:off x="0" y="136525"/>
            <a:ext cx="6130391" cy="6721476"/>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225" name="Google Shape;225;p9"/>
          <p:cNvSpPr txBox="1"/>
          <p:nvPr>
            <p:ph type="title"/>
          </p:nvPr>
        </p:nvSpPr>
        <p:spPr>
          <a:xfrm>
            <a:off x="762000" y="2299787"/>
            <a:ext cx="4572000" cy="2286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Extra Stuff</a:t>
            </a:r>
            <a:endParaRPr/>
          </a:p>
        </p:txBody>
      </p:sp>
      <p:pic>
        <p:nvPicPr>
          <p:cNvPr descr="Books" id="226" name="Google Shape;226;p9"/>
          <p:cNvPicPr preferRelativeResize="0"/>
          <p:nvPr/>
        </p:nvPicPr>
        <p:blipFill rotWithShape="1">
          <a:blip r:embed="rId3">
            <a:alphaModFix/>
          </a:blip>
          <a:srcRect b="0" l="0" r="0" t="0"/>
          <a:stretch/>
        </p:blipFill>
        <p:spPr>
          <a:xfrm>
            <a:off x="6858000" y="1530350"/>
            <a:ext cx="4565650" cy="456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0" name="Shape 230"/>
        <p:cNvGrpSpPr/>
        <p:nvPr/>
      </p:nvGrpSpPr>
      <p:grpSpPr>
        <a:xfrm>
          <a:off x="0" y="0"/>
          <a:ext cx="0" cy="0"/>
          <a:chOff x="0" y="0"/>
          <a:chExt cx="0" cy="0"/>
        </a:xfrm>
      </p:grpSpPr>
      <p:sp>
        <p:nvSpPr>
          <p:cNvPr id="231" name="Google Shape;231;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2" name="Google Shape;232;p7"/>
          <p:cNvSpPr/>
          <p:nvPr/>
        </p:nvSpPr>
        <p:spPr>
          <a:xfrm>
            <a:off x="743802" y="832508"/>
            <a:ext cx="4448352" cy="6025492"/>
          </a:xfrm>
          <a:custGeom>
            <a:rect b="b" l="l" r="r" t="t"/>
            <a:pathLst>
              <a:path extrusionOk="0" h="6025492" w="444835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3" name="Google Shape;233;p7"/>
          <p:cNvSpPr/>
          <p:nvPr/>
        </p:nvSpPr>
        <p:spPr>
          <a:xfrm>
            <a:off x="-18197" y="533400"/>
            <a:ext cx="5085498" cy="6329048"/>
          </a:xfrm>
          <a:custGeom>
            <a:rect b="b" l="l" r="r" t="t"/>
            <a:pathLst>
              <a:path extrusionOk="0" h="6029730" w="4448352">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pic>
        <p:nvPicPr>
          <p:cNvPr descr="Electrician" id="234" name="Google Shape;234;p7"/>
          <p:cNvPicPr preferRelativeResize="0"/>
          <p:nvPr/>
        </p:nvPicPr>
        <p:blipFill rotWithShape="1">
          <a:blip r:embed="rId3">
            <a:alphaModFix/>
          </a:blip>
          <a:srcRect b="0" l="0" r="0" t="0"/>
          <a:stretch/>
        </p:blipFill>
        <p:spPr>
          <a:xfrm>
            <a:off x="742949" y="1524000"/>
            <a:ext cx="4572001" cy="4572001"/>
          </a:xfrm>
          <a:prstGeom prst="rect">
            <a:avLst/>
          </a:prstGeom>
          <a:noFill/>
          <a:ln>
            <a:noFill/>
          </a:ln>
        </p:spPr>
      </p:pic>
      <p:sp>
        <p:nvSpPr>
          <p:cNvPr id="235" name="Google Shape;235;p7"/>
          <p:cNvSpPr txBox="1"/>
          <p:nvPr>
            <p:ph idx="1" type="body"/>
          </p:nvPr>
        </p:nvSpPr>
        <p:spPr>
          <a:xfrm>
            <a:off x="6096000" y="2142310"/>
            <a:ext cx="5352197" cy="3953692"/>
          </a:xfrm>
          <a:prstGeom prst="rect">
            <a:avLst/>
          </a:prstGeom>
          <a:noFill/>
          <a:ln>
            <a:noFill/>
          </a:ln>
        </p:spPr>
        <p:txBody>
          <a:bodyPr anchorCtr="0" anchor="t" bIns="45700" lIns="91425" spcFirstLastPara="1" rIns="91425" wrap="square" tIns="45700">
            <a:normAutofit/>
          </a:bodyPr>
          <a:lstStyle/>
          <a:p>
            <a:pPr indent="-228600" lvl="0" marL="228600" rtl="0" algn="l">
              <a:lnSpc>
                <a:spcPct val="105000"/>
              </a:lnSpc>
              <a:spcBef>
                <a:spcPts val="0"/>
              </a:spcBef>
              <a:spcAft>
                <a:spcPts val="0"/>
              </a:spcAft>
              <a:buClr>
                <a:schemeClr val="lt1"/>
              </a:buClr>
              <a:buSzPts val="1400"/>
              <a:buChar char="•"/>
            </a:pPr>
            <a:r>
              <a:rPr lang="en-US" sz="1400"/>
              <a:t>Neighborhood - Schools</a:t>
            </a:r>
            <a:endParaRPr/>
          </a:p>
          <a:p>
            <a:pPr indent="-228600" lvl="0" marL="228600" rtl="0" algn="l">
              <a:lnSpc>
                <a:spcPct val="105000"/>
              </a:lnSpc>
              <a:spcBef>
                <a:spcPts val="1000"/>
              </a:spcBef>
              <a:spcAft>
                <a:spcPts val="0"/>
              </a:spcAft>
              <a:buClr>
                <a:schemeClr val="lt1"/>
              </a:buClr>
              <a:buSzPts val="1400"/>
              <a:buChar char="•"/>
            </a:pPr>
            <a:r>
              <a:rPr lang="en-US" sz="1400"/>
              <a:t>Garage SF</a:t>
            </a:r>
            <a:endParaRPr/>
          </a:p>
          <a:p>
            <a:pPr indent="-228600" lvl="0" marL="228600" rtl="0" algn="l">
              <a:lnSpc>
                <a:spcPct val="105000"/>
              </a:lnSpc>
              <a:spcBef>
                <a:spcPts val="1000"/>
              </a:spcBef>
              <a:spcAft>
                <a:spcPts val="0"/>
              </a:spcAft>
              <a:buClr>
                <a:schemeClr val="lt1"/>
              </a:buClr>
              <a:buSzPts val="1400"/>
              <a:buChar char="•"/>
            </a:pPr>
            <a:r>
              <a:rPr lang="en-US" sz="1400"/>
              <a:t>Garage Condition</a:t>
            </a:r>
            <a:endParaRPr/>
          </a:p>
          <a:p>
            <a:pPr indent="-228600" lvl="0" marL="228600" rtl="0" algn="l">
              <a:lnSpc>
                <a:spcPct val="105000"/>
              </a:lnSpc>
              <a:spcBef>
                <a:spcPts val="1000"/>
              </a:spcBef>
              <a:spcAft>
                <a:spcPts val="0"/>
              </a:spcAft>
              <a:buClr>
                <a:schemeClr val="lt1"/>
              </a:buClr>
              <a:buSzPts val="1400"/>
              <a:buChar char="•"/>
            </a:pPr>
            <a:r>
              <a:rPr lang="en-US" sz="1400"/>
              <a:t>Heating</a:t>
            </a:r>
            <a:endParaRPr/>
          </a:p>
          <a:p>
            <a:pPr indent="-228600" lvl="0" marL="228600" rtl="0" algn="l">
              <a:lnSpc>
                <a:spcPct val="105000"/>
              </a:lnSpc>
              <a:spcBef>
                <a:spcPts val="1000"/>
              </a:spcBef>
              <a:spcAft>
                <a:spcPts val="0"/>
              </a:spcAft>
              <a:buClr>
                <a:schemeClr val="lt1"/>
              </a:buClr>
              <a:buSzPts val="1400"/>
              <a:buChar char="•"/>
            </a:pPr>
            <a:r>
              <a:rPr lang="en-US" sz="1400"/>
              <a:t>Central Air</a:t>
            </a:r>
            <a:endParaRPr/>
          </a:p>
          <a:p>
            <a:pPr indent="-228600" lvl="0" marL="228600" rtl="0" algn="l">
              <a:lnSpc>
                <a:spcPct val="105000"/>
              </a:lnSpc>
              <a:spcBef>
                <a:spcPts val="1000"/>
              </a:spcBef>
              <a:spcAft>
                <a:spcPts val="0"/>
              </a:spcAft>
              <a:buClr>
                <a:schemeClr val="lt1"/>
              </a:buClr>
              <a:buSzPts val="1400"/>
              <a:buChar char="•"/>
            </a:pPr>
            <a:r>
              <a:rPr lang="en-US" sz="1400"/>
              <a:t>Electrical</a:t>
            </a:r>
            <a:endParaRPr/>
          </a:p>
          <a:p>
            <a:pPr indent="-228600" lvl="0" marL="228600" rtl="0" algn="l">
              <a:lnSpc>
                <a:spcPct val="105000"/>
              </a:lnSpc>
              <a:spcBef>
                <a:spcPts val="1000"/>
              </a:spcBef>
              <a:spcAft>
                <a:spcPts val="0"/>
              </a:spcAft>
              <a:buClr>
                <a:schemeClr val="lt1"/>
              </a:buClr>
              <a:buSzPts val="1400"/>
              <a:buChar char="•"/>
            </a:pPr>
            <a:r>
              <a:rPr lang="en-US" sz="1400"/>
              <a:t>Kitchen Quality</a:t>
            </a:r>
            <a:endParaRPr/>
          </a:p>
          <a:p>
            <a:pPr indent="-228600" lvl="0" marL="228600" rtl="0" algn="l">
              <a:lnSpc>
                <a:spcPct val="105000"/>
              </a:lnSpc>
              <a:spcBef>
                <a:spcPts val="1000"/>
              </a:spcBef>
              <a:spcAft>
                <a:spcPts val="0"/>
              </a:spcAft>
              <a:buClr>
                <a:schemeClr val="lt1"/>
              </a:buClr>
              <a:buSzPts val="1400"/>
              <a:buChar char="•"/>
            </a:pPr>
            <a:r>
              <a:rPr lang="en-US" sz="1400"/>
              <a:t>Exterior Condition</a:t>
            </a:r>
            <a:endParaRPr/>
          </a:p>
          <a:p>
            <a:pPr indent="-228600" lvl="0" marL="228600" rtl="0" algn="l">
              <a:lnSpc>
                <a:spcPct val="105000"/>
              </a:lnSpc>
              <a:spcBef>
                <a:spcPts val="1000"/>
              </a:spcBef>
              <a:spcAft>
                <a:spcPts val="0"/>
              </a:spcAft>
              <a:buClr>
                <a:schemeClr val="lt1"/>
              </a:buClr>
              <a:buSzPts val="1400"/>
              <a:buChar char="•"/>
            </a:pPr>
            <a:r>
              <a:rPr lang="en-US" sz="1400"/>
              <a:t>Basement Quality</a:t>
            </a:r>
            <a:endParaRPr/>
          </a:p>
          <a:p>
            <a:pPr indent="-228600" lvl="0" marL="228600" rtl="0" algn="l">
              <a:lnSpc>
                <a:spcPct val="105000"/>
              </a:lnSpc>
              <a:spcBef>
                <a:spcPts val="1000"/>
              </a:spcBef>
              <a:spcAft>
                <a:spcPts val="0"/>
              </a:spcAft>
              <a:buClr>
                <a:schemeClr val="lt1"/>
              </a:buClr>
              <a:buSzPts val="1400"/>
              <a:buChar char="•"/>
            </a:pPr>
            <a:r>
              <a:rPr lang="en-US" sz="1400"/>
              <a:t>Basement Condition</a:t>
            </a:r>
            <a:endParaRPr/>
          </a:p>
          <a:p>
            <a:pPr indent="-228600" lvl="0" marL="228600" rtl="0" algn="l">
              <a:lnSpc>
                <a:spcPct val="105000"/>
              </a:lnSpc>
              <a:spcBef>
                <a:spcPts val="1000"/>
              </a:spcBef>
              <a:spcAft>
                <a:spcPts val="0"/>
              </a:spcAft>
              <a:buClr>
                <a:schemeClr val="lt1"/>
              </a:buClr>
              <a:buSzPts val="1400"/>
              <a:buChar char="•"/>
            </a:pPr>
            <a:r>
              <a:rPr lang="en-US" sz="1400"/>
              <a:t>Roof Material</a:t>
            </a:r>
            <a:endParaRPr/>
          </a:p>
          <a:p>
            <a:pPr indent="-139700" lvl="0" marL="228600" rtl="0" algn="l">
              <a:lnSpc>
                <a:spcPct val="105000"/>
              </a:lnSpc>
              <a:spcBef>
                <a:spcPts val="1000"/>
              </a:spcBef>
              <a:spcAft>
                <a:spcPts val="0"/>
              </a:spcAft>
              <a:buClr>
                <a:schemeClr val="lt1"/>
              </a:buClr>
              <a:buSzPts val="1400"/>
              <a:buNone/>
            </a:pPr>
            <a:r>
              <a:t/>
            </a:r>
            <a:endParaRPr sz="1400"/>
          </a:p>
        </p:txBody>
      </p:sp>
      <p:sp>
        <p:nvSpPr>
          <p:cNvPr id="236" name="Google Shape;236;p7"/>
          <p:cNvSpPr txBox="1"/>
          <p:nvPr>
            <p:ph type="title"/>
          </p:nvPr>
        </p:nvSpPr>
        <p:spPr>
          <a:xfrm>
            <a:off x="6096000" y="1523990"/>
            <a:ext cx="5334000" cy="7620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Excluded Variables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Way Forward</a:t>
            </a:r>
            <a:endParaRPr/>
          </a:p>
        </p:txBody>
      </p:sp>
      <p:sp>
        <p:nvSpPr>
          <p:cNvPr id="243" name="Google Shape;243;p8"/>
          <p:cNvSpPr txBox="1"/>
          <p:nvPr>
            <p:ph idx="1" type="body"/>
          </p:nvPr>
        </p:nvSpPr>
        <p:spPr>
          <a:xfrm>
            <a:off x="762000" y="1957590"/>
            <a:ext cx="10668000" cy="4146494"/>
          </a:xfrm>
          <a:prstGeom prst="rect">
            <a:avLst/>
          </a:prstGeom>
          <a:noFill/>
          <a:ln>
            <a:noFill/>
          </a:ln>
        </p:spPr>
        <p:txBody>
          <a:bodyPr anchorCtr="0" anchor="t" bIns="45700" lIns="91425" spcFirstLastPara="1" rIns="91425" wrap="square" tIns="45700">
            <a:normAutofit/>
          </a:bodyPr>
          <a:lstStyle/>
          <a:p>
            <a:pPr indent="-177800" lvl="0" marL="228600" rtl="0" algn="l">
              <a:lnSpc>
                <a:spcPct val="115000"/>
              </a:lnSpc>
              <a:spcBef>
                <a:spcPts val="0"/>
              </a:spcBef>
              <a:spcAft>
                <a:spcPts val="0"/>
              </a:spcAft>
              <a:buClr>
                <a:schemeClr val="lt1"/>
              </a:buClr>
              <a:buSzPts val="1600"/>
              <a:buChar char="•"/>
            </a:pPr>
            <a:r>
              <a:rPr lang="en-US" sz="1800"/>
              <a:t>Linear Regression Model</a:t>
            </a:r>
            <a:endParaRPr sz="1800"/>
          </a:p>
          <a:p>
            <a:pPr indent="-215900" lvl="1" marL="685800" rtl="0" algn="l">
              <a:lnSpc>
                <a:spcPct val="115000"/>
              </a:lnSpc>
              <a:spcBef>
                <a:spcPts val="0"/>
              </a:spcBef>
              <a:spcAft>
                <a:spcPts val="0"/>
              </a:spcAft>
              <a:buSzPts val="1600"/>
              <a:buChar char="•"/>
            </a:pPr>
            <a:r>
              <a:rPr lang="en-US" sz="1600"/>
              <a:t>Variables: GrLivArea, YearBuilt, OverallQual</a:t>
            </a:r>
            <a:endParaRPr sz="1600"/>
          </a:p>
          <a:p>
            <a:pPr indent="-177800" lvl="1" marL="685800" rtl="0" algn="l">
              <a:lnSpc>
                <a:spcPct val="115000"/>
              </a:lnSpc>
              <a:spcBef>
                <a:spcPts val="500"/>
              </a:spcBef>
              <a:spcAft>
                <a:spcPts val="0"/>
              </a:spcAft>
              <a:buClr>
                <a:schemeClr val="lt1"/>
              </a:buClr>
              <a:buSzPts val="1200"/>
              <a:buChar char="•"/>
            </a:pPr>
            <a:r>
              <a:rPr lang="en-US" sz="1600"/>
              <a:t>Initial Results</a:t>
            </a:r>
            <a:endParaRPr sz="1600"/>
          </a:p>
          <a:p>
            <a:pPr indent="-190500" lvl="2" marL="1143000" rtl="0" algn="l">
              <a:lnSpc>
                <a:spcPct val="115000"/>
              </a:lnSpc>
              <a:spcBef>
                <a:spcPts val="500"/>
              </a:spcBef>
              <a:spcAft>
                <a:spcPts val="0"/>
              </a:spcAft>
              <a:buSzPts val="1200"/>
              <a:buChar char="•"/>
            </a:pPr>
            <a:r>
              <a:rPr lang="en-US" sz="1600"/>
              <a:t>RSME 57,365</a:t>
            </a:r>
            <a:endParaRPr sz="1600"/>
          </a:p>
          <a:p>
            <a:pPr indent="-177800" lvl="2" marL="1143000" rtl="0" algn="l">
              <a:lnSpc>
                <a:spcPct val="115000"/>
              </a:lnSpc>
              <a:spcBef>
                <a:spcPts val="500"/>
              </a:spcBef>
              <a:spcAft>
                <a:spcPts val="0"/>
              </a:spcAft>
              <a:buSzPts val="1000"/>
              <a:buChar char="•"/>
            </a:pPr>
            <a:r>
              <a:rPr lang="en-US" sz="1600"/>
              <a:t>R-Squared .452</a:t>
            </a:r>
            <a:endParaRPr sz="1600"/>
          </a:p>
          <a:p>
            <a:pPr indent="-177800" lvl="1" marL="685800" rtl="0" algn="l">
              <a:lnSpc>
                <a:spcPct val="115000"/>
              </a:lnSpc>
              <a:spcBef>
                <a:spcPts val="500"/>
              </a:spcBef>
              <a:spcAft>
                <a:spcPts val="0"/>
              </a:spcAft>
              <a:buSzPts val="1000"/>
              <a:buChar char="•"/>
            </a:pPr>
            <a:r>
              <a:rPr lang="en-US" sz="1600"/>
              <a:t>Current First place</a:t>
            </a:r>
            <a:endParaRPr sz="1600"/>
          </a:p>
          <a:p>
            <a:pPr indent="-177800" lvl="2" marL="1143000" rtl="0" algn="l">
              <a:lnSpc>
                <a:spcPct val="115000"/>
              </a:lnSpc>
              <a:spcBef>
                <a:spcPts val="500"/>
              </a:spcBef>
              <a:spcAft>
                <a:spcPts val="0"/>
              </a:spcAft>
              <a:buSzPts val="1000"/>
              <a:buChar char="•"/>
            </a:pPr>
            <a:r>
              <a:rPr lang="en-US" sz="1600"/>
              <a:t>RSME .00044</a:t>
            </a:r>
            <a:endParaRPr sz="1600"/>
          </a:p>
          <a:p>
            <a:pPr indent="-177800" lvl="0" marL="228600" rtl="0" algn="l">
              <a:lnSpc>
                <a:spcPct val="115000"/>
              </a:lnSpc>
              <a:spcBef>
                <a:spcPts val="1000"/>
              </a:spcBef>
              <a:spcAft>
                <a:spcPts val="0"/>
              </a:spcAft>
              <a:buClr>
                <a:schemeClr val="lt1"/>
              </a:buClr>
              <a:buSzPts val="1600"/>
              <a:buChar char="•"/>
            </a:pPr>
            <a:r>
              <a:rPr lang="en-US" sz="1800"/>
              <a:t>Decision Tree/Random Forest</a:t>
            </a:r>
            <a:endParaRPr sz="1800"/>
          </a:p>
          <a:p>
            <a:pPr indent="-177800" lvl="1" marL="685800" rtl="0" algn="l">
              <a:lnSpc>
                <a:spcPct val="115000"/>
              </a:lnSpc>
              <a:spcBef>
                <a:spcPts val="500"/>
              </a:spcBef>
              <a:spcAft>
                <a:spcPts val="0"/>
              </a:spcAft>
              <a:buClr>
                <a:schemeClr val="lt1"/>
              </a:buClr>
              <a:buSzPts val="1600"/>
              <a:buChar char="•"/>
            </a:pPr>
            <a:r>
              <a:rPr lang="en-US" sz="1600"/>
              <a:t>Expand Considered Variables</a:t>
            </a:r>
            <a:endParaRPr sz="1600"/>
          </a:p>
          <a:p>
            <a:pPr indent="-177800" lvl="2" marL="1143000" rtl="0" algn="l">
              <a:lnSpc>
                <a:spcPct val="115000"/>
              </a:lnSpc>
              <a:spcBef>
                <a:spcPts val="500"/>
              </a:spcBef>
              <a:spcAft>
                <a:spcPts val="0"/>
              </a:spcAft>
              <a:buClr>
                <a:schemeClr val="lt1"/>
              </a:buClr>
              <a:buSzPts val="1200"/>
              <a:buChar char="•"/>
            </a:pPr>
            <a:r>
              <a:rPr lang="en-US" sz="1600"/>
              <a:t>Categorize variables</a:t>
            </a:r>
            <a:endParaRPr sz="1600"/>
          </a:p>
          <a:p>
            <a:pPr indent="-228600" lvl="2" marL="1143000" rtl="0" algn="l">
              <a:lnSpc>
                <a:spcPct val="115000"/>
              </a:lnSpc>
              <a:spcBef>
                <a:spcPts val="500"/>
              </a:spcBef>
              <a:spcAft>
                <a:spcPts val="0"/>
              </a:spcAft>
              <a:buClr>
                <a:schemeClr val="lt1"/>
              </a:buClr>
              <a:buSzPts val="2000"/>
              <a:buChar char="•"/>
            </a:pPr>
            <a:r>
              <a:rPr lang="en-US" sz="1600"/>
              <a:t>Create ranked lists of non-numerical variables</a:t>
            </a:r>
            <a:endParaRPr sz="1600"/>
          </a:p>
          <a:p>
            <a:pPr indent="0" lvl="0" marL="0" rtl="0" algn="l">
              <a:lnSpc>
                <a:spcPct val="115000"/>
              </a:lnSpc>
              <a:spcBef>
                <a:spcPts val="1000"/>
              </a:spcBef>
              <a:spcAft>
                <a:spcPts val="0"/>
              </a:spcAft>
              <a:buClr>
                <a:schemeClr val="lt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7" name="Shape 247"/>
        <p:cNvGrpSpPr/>
        <p:nvPr/>
      </p:nvGrpSpPr>
      <p:grpSpPr>
        <a:xfrm>
          <a:off x="0" y="0"/>
          <a:ext cx="0" cy="0"/>
          <a:chOff x="0" y="0"/>
          <a:chExt cx="0" cy="0"/>
        </a:xfrm>
      </p:grpSpPr>
      <p:sp>
        <p:nvSpPr>
          <p:cNvPr id="248" name="Google Shape;248;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249" name="Google Shape;249;p6"/>
          <p:cNvPicPr preferRelativeResize="0"/>
          <p:nvPr/>
        </p:nvPicPr>
        <p:blipFill rotWithShape="1">
          <a:blip r:embed="rId3">
            <a:alphaModFix/>
          </a:blip>
          <a:srcRect b="0" l="18573" r="32376" t="0"/>
          <a:stretch/>
        </p:blipFill>
        <p:spPr>
          <a:xfrm>
            <a:off x="6613174" y="10"/>
            <a:ext cx="5578824" cy="6028246"/>
          </a:xfrm>
          <a:custGeom>
            <a:rect b="b" l="l" r="r" t="t"/>
            <a:pathLst>
              <a:path extrusionOk="0" h="6028256" w="5578824">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ln>
            <a:noFill/>
          </a:ln>
        </p:spPr>
      </p:pic>
      <p:sp>
        <p:nvSpPr>
          <p:cNvPr id="250" name="Google Shape;250;p6"/>
          <p:cNvSpPr/>
          <p:nvPr/>
        </p:nvSpPr>
        <p:spPr>
          <a:xfrm flipH="1">
            <a:off x="6487883" y="0"/>
            <a:ext cx="5704117" cy="6096000"/>
          </a:xfrm>
          <a:custGeom>
            <a:rect b="b" l="l" r="r" t="t"/>
            <a:pathLst>
              <a:path extrusionOk="0" h="6096000" w="5704117">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251" name="Google Shape;251;p6"/>
          <p:cNvSpPr txBox="1"/>
          <p:nvPr>
            <p:ph idx="1" type="body"/>
          </p:nvPr>
        </p:nvSpPr>
        <p:spPr>
          <a:xfrm>
            <a:off x="762000" y="2286000"/>
            <a:ext cx="5334000" cy="3810001"/>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lt1"/>
              </a:buClr>
              <a:buSzPts val="2000"/>
              <a:buChar char="•"/>
            </a:pPr>
            <a:r>
              <a:rPr lang="en-US" sz="1850"/>
              <a:t>Evaluate top 10 correlated features to price</a:t>
            </a:r>
            <a:endParaRPr/>
          </a:p>
          <a:p>
            <a:pPr indent="-228600" lvl="1" marL="685800" rtl="0" algn="l">
              <a:lnSpc>
                <a:spcPct val="125000"/>
              </a:lnSpc>
              <a:spcBef>
                <a:spcPts val="0"/>
              </a:spcBef>
              <a:spcAft>
                <a:spcPts val="0"/>
              </a:spcAft>
              <a:buSzPts val="2000"/>
              <a:buChar char="•"/>
            </a:pPr>
            <a:r>
              <a:rPr lang="en-US" sz="1480"/>
              <a:t>OverallQual:  Overall quality of the house</a:t>
            </a:r>
            <a:endParaRPr/>
          </a:p>
          <a:p>
            <a:pPr indent="-228600" lvl="1" marL="685800" rtl="0" algn="l">
              <a:lnSpc>
                <a:spcPct val="125000"/>
              </a:lnSpc>
              <a:spcBef>
                <a:spcPts val="0"/>
              </a:spcBef>
              <a:spcAft>
                <a:spcPts val="0"/>
              </a:spcAft>
              <a:buSzPts val="2000"/>
              <a:buChar char="•"/>
            </a:pPr>
            <a:r>
              <a:rPr lang="en-US" sz="1480"/>
              <a:t>GrLivArea:  square footage at &amp; above ground level</a:t>
            </a:r>
            <a:endParaRPr/>
          </a:p>
          <a:p>
            <a:pPr indent="-228600" lvl="1" marL="685800" rtl="0" algn="l">
              <a:lnSpc>
                <a:spcPct val="125000"/>
              </a:lnSpc>
              <a:spcBef>
                <a:spcPts val="0"/>
              </a:spcBef>
              <a:spcAft>
                <a:spcPts val="0"/>
              </a:spcAft>
              <a:buSzPts val="2000"/>
              <a:buChar char="•"/>
            </a:pPr>
            <a:r>
              <a:rPr lang="en-US" sz="1480"/>
              <a:t>GarageCars: number of cars garage supports</a:t>
            </a:r>
            <a:endParaRPr/>
          </a:p>
          <a:p>
            <a:pPr indent="-228600" lvl="1" marL="685800" rtl="0" algn="l">
              <a:lnSpc>
                <a:spcPct val="125000"/>
              </a:lnSpc>
              <a:spcBef>
                <a:spcPts val="0"/>
              </a:spcBef>
              <a:spcAft>
                <a:spcPts val="0"/>
              </a:spcAft>
              <a:buSzPts val="2000"/>
              <a:buChar char="•"/>
            </a:pPr>
            <a:r>
              <a:rPr lang="en-US" sz="1480"/>
              <a:t>TotalBsmtSF:  total square footage of basement</a:t>
            </a:r>
            <a:endParaRPr/>
          </a:p>
          <a:p>
            <a:pPr indent="-228600" lvl="1" marL="685800" rtl="0" algn="l">
              <a:lnSpc>
                <a:spcPct val="125000"/>
              </a:lnSpc>
              <a:spcBef>
                <a:spcPts val="0"/>
              </a:spcBef>
              <a:spcAft>
                <a:spcPts val="0"/>
              </a:spcAft>
              <a:buSzPts val="2000"/>
              <a:buChar char="•"/>
            </a:pPr>
            <a:r>
              <a:rPr lang="en-US" sz="1480"/>
              <a:t>FullBath:  number of full baths in house</a:t>
            </a:r>
            <a:endParaRPr/>
          </a:p>
          <a:p>
            <a:pPr indent="-228600" lvl="1" marL="685800" rtl="0" algn="l">
              <a:lnSpc>
                <a:spcPct val="125000"/>
              </a:lnSpc>
              <a:spcBef>
                <a:spcPts val="0"/>
              </a:spcBef>
              <a:spcAft>
                <a:spcPts val="0"/>
              </a:spcAft>
              <a:buSzPts val="2000"/>
              <a:buChar char="•"/>
            </a:pPr>
            <a:r>
              <a:rPr lang="en-US" sz="1480"/>
              <a:t>YearBuilt:  year house was built</a:t>
            </a:r>
            <a:endParaRPr/>
          </a:p>
          <a:p>
            <a:pPr indent="-228600" lvl="1" marL="685800" rtl="0" algn="l">
              <a:lnSpc>
                <a:spcPct val="125000"/>
              </a:lnSpc>
              <a:spcBef>
                <a:spcPts val="0"/>
              </a:spcBef>
              <a:spcAft>
                <a:spcPts val="0"/>
              </a:spcAft>
              <a:buSzPts val="2000"/>
              <a:buChar char="•"/>
            </a:pPr>
            <a:r>
              <a:rPr lang="en-US" sz="1480"/>
              <a:t>YearRemodAdd:  year house was remodeled</a:t>
            </a:r>
            <a:endParaRPr/>
          </a:p>
          <a:p>
            <a:pPr indent="-228600" lvl="1" marL="685800" rtl="0" algn="l">
              <a:lnSpc>
                <a:spcPct val="125000"/>
              </a:lnSpc>
              <a:spcBef>
                <a:spcPts val="0"/>
              </a:spcBef>
              <a:spcAft>
                <a:spcPts val="0"/>
              </a:spcAft>
              <a:buSzPts val="2000"/>
              <a:buChar char="•"/>
            </a:pPr>
            <a:r>
              <a:rPr lang="en-US" sz="1480">
                <a:solidFill>
                  <a:srgbClr val="7F7F7F"/>
                </a:solidFill>
              </a:rPr>
              <a:t>GarageArea:  square footage of garage</a:t>
            </a:r>
            <a:endParaRPr/>
          </a:p>
          <a:p>
            <a:pPr indent="-228600" lvl="1" marL="685800" rtl="0" algn="l">
              <a:lnSpc>
                <a:spcPct val="125000"/>
              </a:lnSpc>
              <a:spcBef>
                <a:spcPts val="0"/>
              </a:spcBef>
              <a:spcAft>
                <a:spcPts val="0"/>
              </a:spcAft>
              <a:buSzPts val="2000"/>
              <a:buChar char="•"/>
            </a:pPr>
            <a:r>
              <a:rPr lang="en-US" sz="1480">
                <a:solidFill>
                  <a:srgbClr val="7F7F7F"/>
                </a:solidFill>
              </a:rPr>
              <a:t>1stFlrSF:  square footage of first floor</a:t>
            </a:r>
            <a:endParaRPr/>
          </a:p>
          <a:p>
            <a:pPr indent="-228600" lvl="1" marL="685800" rtl="0" algn="l">
              <a:lnSpc>
                <a:spcPct val="125000"/>
              </a:lnSpc>
              <a:spcBef>
                <a:spcPts val="0"/>
              </a:spcBef>
              <a:spcAft>
                <a:spcPts val="0"/>
              </a:spcAft>
              <a:buSzPts val="2000"/>
              <a:buChar char="•"/>
            </a:pPr>
            <a:r>
              <a:rPr lang="en-US" sz="1480">
                <a:solidFill>
                  <a:srgbClr val="7F7F7F"/>
                </a:solidFill>
              </a:rPr>
              <a:t>GarageYrBlt: year garage was built</a:t>
            </a:r>
            <a:endParaRPr/>
          </a:p>
          <a:p>
            <a:pPr indent="-228600" lvl="0" marL="228600" rtl="0" algn="l">
              <a:lnSpc>
                <a:spcPct val="125000"/>
              </a:lnSpc>
              <a:spcBef>
                <a:spcPts val="0"/>
              </a:spcBef>
              <a:spcAft>
                <a:spcPts val="0"/>
              </a:spcAft>
              <a:buClr>
                <a:schemeClr val="lt1"/>
              </a:buClr>
              <a:buSzPts val="2000"/>
              <a:buChar char="•"/>
            </a:pPr>
            <a:r>
              <a:rPr lang="en-US" sz="1850"/>
              <a:t>Evaluate remaining for supporting features</a:t>
            </a:r>
            <a:endParaRPr sz="2590"/>
          </a:p>
        </p:txBody>
      </p:sp>
      <p:sp>
        <p:nvSpPr>
          <p:cNvPr id="252" name="Google Shape;252;p6"/>
          <p:cNvSpPr txBox="1"/>
          <p:nvPr>
            <p:ph type="title"/>
          </p:nvPr>
        </p:nvSpPr>
        <p:spPr>
          <a:xfrm>
            <a:off x="762000" y="762000"/>
            <a:ext cx="5334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 store inside of a building&#10;&#10;Description automatically generated" id="103" name="Google Shape;103;p2"/>
          <p:cNvPicPr preferRelativeResize="0"/>
          <p:nvPr/>
        </p:nvPicPr>
        <p:blipFill rotWithShape="1">
          <a:blip r:embed="rId3">
            <a:alphaModFix/>
          </a:blip>
          <a:srcRect b="11345" l="0" r="-1" t="21929"/>
          <a:stretch/>
        </p:blipFill>
        <p:spPr>
          <a:xfrm>
            <a:off x="2" y="10"/>
            <a:ext cx="5578823" cy="6028246"/>
          </a:xfrm>
          <a:custGeom>
            <a:rect b="b" l="l" r="r" t="t"/>
            <a:pathLst>
              <a:path extrusionOk="0" h="6028256" w="5578823">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noFill/>
          <a:ln>
            <a:noFill/>
          </a:ln>
        </p:spPr>
      </p:pic>
      <p:sp>
        <p:nvSpPr>
          <p:cNvPr id="104" name="Google Shape;104;p2"/>
          <p:cNvSpPr/>
          <p:nvPr/>
        </p:nvSpPr>
        <p:spPr>
          <a:xfrm>
            <a:off x="-1" y="0"/>
            <a:ext cx="5704117" cy="6096000"/>
          </a:xfrm>
          <a:custGeom>
            <a:rect b="b" l="l" r="r" t="t"/>
            <a:pathLst>
              <a:path extrusionOk="0" h="6096000" w="5704117">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05" name="Google Shape;105;p2"/>
          <p:cNvSpPr txBox="1"/>
          <p:nvPr>
            <p:ph idx="1" type="body"/>
          </p:nvPr>
        </p:nvSpPr>
        <p:spPr>
          <a:xfrm>
            <a:off x="6095999" y="1719470"/>
            <a:ext cx="5830957" cy="4800600"/>
          </a:xfrm>
          <a:prstGeom prst="rect">
            <a:avLst/>
          </a:prstGeom>
          <a:noFill/>
          <a:ln>
            <a:noFill/>
          </a:ln>
        </p:spPr>
        <p:txBody>
          <a:bodyPr anchorCtr="0" anchor="t" bIns="45700" lIns="91425" spcFirstLastPara="1" rIns="91425" wrap="square" tIns="45700">
            <a:noAutofit/>
          </a:bodyPr>
          <a:lstStyle/>
          <a:p>
            <a:pPr indent="-228600" lvl="0" marL="228600" rtl="0" algn="l">
              <a:lnSpc>
                <a:spcPct val="125000"/>
              </a:lnSpc>
              <a:spcBef>
                <a:spcPts val="0"/>
              </a:spcBef>
              <a:spcAft>
                <a:spcPts val="0"/>
              </a:spcAft>
              <a:buClr>
                <a:schemeClr val="lt1"/>
              </a:buClr>
              <a:buSzPts val="1600"/>
              <a:buChar char="•"/>
            </a:pPr>
            <a:r>
              <a:rPr lang="en-US" sz="1600"/>
              <a:t>Location:  Central Iowa</a:t>
            </a:r>
            <a:endParaRPr/>
          </a:p>
          <a:p>
            <a:pPr indent="-228600" lvl="0" marL="228600" rtl="0" algn="l">
              <a:lnSpc>
                <a:spcPct val="125000"/>
              </a:lnSpc>
              <a:spcBef>
                <a:spcPts val="1000"/>
              </a:spcBef>
              <a:spcAft>
                <a:spcPts val="0"/>
              </a:spcAft>
              <a:buClr>
                <a:schemeClr val="lt1"/>
              </a:buClr>
              <a:buSzPts val="1600"/>
              <a:buChar char="•"/>
            </a:pPr>
            <a:r>
              <a:rPr lang="en-US" sz="1600"/>
              <a:t>Population:  59K (2010 Census)</a:t>
            </a:r>
            <a:endParaRPr/>
          </a:p>
          <a:p>
            <a:pPr indent="-228600" lvl="0" marL="228600" rtl="0" algn="l">
              <a:lnSpc>
                <a:spcPct val="125000"/>
              </a:lnSpc>
              <a:spcBef>
                <a:spcPts val="1000"/>
              </a:spcBef>
              <a:spcAft>
                <a:spcPts val="0"/>
              </a:spcAft>
              <a:buClr>
                <a:schemeClr val="lt1"/>
              </a:buClr>
              <a:buSzPts val="1600"/>
              <a:buChar char="•"/>
            </a:pPr>
            <a:r>
              <a:rPr lang="en-US" sz="1600"/>
              <a:t>Median household income:  46132 USD</a:t>
            </a:r>
            <a:endParaRPr/>
          </a:p>
          <a:p>
            <a:pPr indent="-228600" lvl="0" marL="228600" rtl="0" algn="l">
              <a:lnSpc>
                <a:spcPct val="125000"/>
              </a:lnSpc>
              <a:spcBef>
                <a:spcPts val="1000"/>
              </a:spcBef>
              <a:spcAft>
                <a:spcPts val="0"/>
              </a:spcAft>
              <a:buClr>
                <a:schemeClr val="lt1"/>
              </a:buClr>
              <a:buSzPts val="1600"/>
              <a:buChar char="•"/>
            </a:pPr>
            <a:r>
              <a:rPr lang="en-US" sz="1600"/>
              <a:t>Poverty rate:  28.4%</a:t>
            </a:r>
            <a:endParaRPr/>
          </a:p>
          <a:p>
            <a:pPr indent="-228600" lvl="0" marL="228600" rtl="0" algn="l">
              <a:lnSpc>
                <a:spcPct val="125000"/>
              </a:lnSpc>
              <a:spcBef>
                <a:spcPts val="1000"/>
              </a:spcBef>
              <a:spcAft>
                <a:spcPts val="0"/>
              </a:spcAft>
              <a:buClr>
                <a:schemeClr val="lt1"/>
              </a:buClr>
              <a:buSzPts val="1600"/>
              <a:buChar char="•"/>
            </a:pPr>
            <a:r>
              <a:rPr lang="en-US" sz="1600"/>
              <a:t>Crime:  below national &amp; state averages</a:t>
            </a:r>
            <a:endParaRPr/>
          </a:p>
          <a:p>
            <a:pPr indent="-228600" lvl="0" marL="228600" rtl="0" algn="l">
              <a:lnSpc>
                <a:spcPct val="125000"/>
              </a:lnSpc>
              <a:spcBef>
                <a:spcPts val="1000"/>
              </a:spcBef>
              <a:spcAft>
                <a:spcPts val="0"/>
              </a:spcAft>
              <a:buClr>
                <a:schemeClr val="lt1"/>
              </a:buClr>
              <a:buSzPts val="1600"/>
              <a:buChar char="•"/>
            </a:pPr>
            <a:r>
              <a:rPr lang="en-US" sz="1600"/>
              <a:t>Landmarks:</a:t>
            </a:r>
            <a:endParaRPr/>
          </a:p>
          <a:p>
            <a:pPr indent="-228600" lvl="1" marL="685800" rtl="0" algn="l">
              <a:lnSpc>
                <a:spcPct val="125000"/>
              </a:lnSpc>
              <a:spcBef>
                <a:spcPts val="500"/>
              </a:spcBef>
              <a:spcAft>
                <a:spcPts val="0"/>
              </a:spcAft>
              <a:buClr>
                <a:schemeClr val="lt1"/>
              </a:buClr>
              <a:buSzPts val="1600"/>
              <a:buChar char="•"/>
            </a:pPr>
            <a:r>
              <a:rPr lang="en-US" sz="1600"/>
              <a:t>Iowa State University (~28K)</a:t>
            </a:r>
            <a:endParaRPr/>
          </a:p>
          <a:p>
            <a:pPr indent="-228600" lvl="1" marL="685800" rtl="0" algn="l">
              <a:lnSpc>
                <a:spcPct val="125000"/>
              </a:lnSpc>
              <a:spcBef>
                <a:spcPts val="500"/>
              </a:spcBef>
              <a:spcAft>
                <a:spcPts val="0"/>
              </a:spcAft>
              <a:buClr>
                <a:schemeClr val="lt1"/>
              </a:buClr>
              <a:buSzPts val="1600"/>
              <a:buChar char="•"/>
            </a:pPr>
            <a:r>
              <a:rPr lang="en-US" sz="1600"/>
              <a:t>Ames Laboratory (US DoE National Lab)</a:t>
            </a:r>
            <a:endParaRPr/>
          </a:p>
          <a:p>
            <a:pPr indent="-228600" lvl="1" marL="685800" rtl="0" algn="l">
              <a:lnSpc>
                <a:spcPct val="125000"/>
              </a:lnSpc>
              <a:spcBef>
                <a:spcPts val="500"/>
              </a:spcBef>
              <a:spcAft>
                <a:spcPts val="0"/>
              </a:spcAft>
              <a:buClr>
                <a:schemeClr val="lt1"/>
              </a:buClr>
              <a:buSzPts val="1600"/>
              <a:buChar char="•"/>
            </a:pPr>
            <a:r>
              <a:rPr lang="en-US" sz="1600"/>
              <a:t>USDA’s Agricultural Research National Animal Disease Center (NADC)</a:t>
            </a:r>
            <a:endParaRPr/>
          </a:p>
          <a:p>
            <a:pPr indent="-228600" lvl="0" marL="228600" rtl="0" algn="l">
              <a:lnSpc>
                <a:spcPct val="125000"/>
              </a:lnSpc>
              <a:spcBef>
                <a:spcPts val="1000"/>
              </a:spcBef>
              <a:spcAft>
                <a:spcPts val="0"/>
              </a:spcAft>
              <a:buClr>
                <a:schemeClr val="lt1"/>
              </a:buClr>
              <a:buSzPts val="1600"/>
              <a:buChar char="•"/>
            </a:pPr>
            <a:r>
              <a:rPr lang="en-US" sz="1600"/>
              <a:t>2010:  ranked 9</a:t>
            </a:r>
            <a:r>
              <a:rPr baseline="30000" lang="en-US" sz="1600"/>
              <a:t>th</a:t>
            </a:r>
            <a:r>
              <a:rPr lang="en-US" sz="1600"/>
              <a:t> on CNN Money’s ‘Best Places to Live’</a:t>
            </a:r>
            <a:endParaRPr/>
          </a:p>
          <a:p>
            <a:pPr indent="-127000" lvl="0" marL="228600" rtl="0" algn="l">
              <a:lnSpc>
                <a:spcPct val="125000"/>
              </a:lnSpc>
              <a:spcBef>
                <a:spcPts val="1000"/>
              </a:spcBef>
              <a:spcAft>
                <a:spcPts val="0"/>
              </a:spcAft>
              <a:buClr>
                <a:schemeClr val="lt1"/>
              </a:buClr>
              <a:buSzPts val="1600"/>
              <a:buNone/>
            </a:pPr>
            <a:r>
              <a:t/>
            </a:r>
            <a:endParaRPr sz="1600"/>
          </a:p>
          <a:p>
            <a:pPr indent="-127000" lvl="0" marL="228600" rtl="0" algn="l">
              <a:lnSpc>
                <a:spcPct val="125000"/>
              </a:lnSpc>
              <a:spcBef>
                <a:spcPts val="1000"/>
              </a:spcBef>
              <a:spcAft>
                <a:spcPts val="0"/>
              </a:spcAft>
              <a:buClr>
                <a:schemeClr val="lt1"/>
              </a:buClr>
              <a:buSzPts val="1600"/>
              <a:buNone/>
            </a:pPr>
            <a:r>
              <a:t/>
            </a:r>
            <a:endParaRPr sz="1600"/>
          </a:p>
          <a:p>
            <a:pPr indent="-127000" lvl="0" marL="228600" rtl="0" algn="l">
              <a:lnSpc>
                <a:spcPct val="125000"/>
              </a:lnSpc>
              <a:spcBef>
                <a:spcPts val="1000"/>
              </a:spcBef>
              <a:spcAft>
                <a:spcPts val="0"/>
              </a:spcAft>
              <a:buClr>
                <a:schemeClr val="lt1"/>
              </a:buClr>
              <a:buSzPts val="1600"/>
              <a:buNone/>
            </a:pPr>
            <a:r>
              <a:t/>
            </a:r>
            <a:endParaRPr sz="1600"/>
          </a:p>
        </p:txBody>
      </p:sp>
      <p:sp>
        <p:nvSpPr>
          <p:cNvPr id="106" name="Google Shape;106;p2"/>
          <p:cNvSpPr txBox="1"/>
          <p:nvPr>
            <p:ph type="title"/>
          </p:nvPr>
        </p:nvSpPr>
        <p:spPr>
          <a:xfrm>
            <a:off x="6096000" y="762000"/>
            <a:ext cx="5334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Ames, 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6" name="Shape 256"/>
        <p:cNvGrpSpPr/>
        <p:nvPr/>
      </p:nvGrpSpPr>
      <p:grpSpPr>
        <a:xfrm>
          <a:off x="0" y="0"/>
          <a:ext cx="0" cy="0"/>
          <a:chOff x="0" y="0"/>
          <a:chExt cx="0" cy="0"/>
        </a:xfrm>
      </p:grpSpPr>
      <p:sp>
        <p:nvSpPr>
          <p:cNvPr id="257" name="Google Shape;257;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Chart, histogram&#10;&#10;Description automatically generated" id="258" name="Google Shape;258;p10"/>
          <p:cNvPicPr preferRelativeResize="0"/>
          <p:nvPr/>
        </p:nvPicPr>
        <p:blipFill rotWithShape="1">
          <a:blip r:embed="rId3">
            <a:alphaModFix/>
          </a:blip>
          <a:srcRect b="-1" l="2399" r="42952" t="0"/>
          <a:stretch/>
        </p:blipFill>
        <p:spPr>
          <a:xfrm>
            <a:off x="-8" y="762006"/>
            <a:ext cx="5948805" cy="6095979"/>
          </a:xfrm>
          <a:custGeom>
            <a:rect b="b" l="l" r="r" t="t"/>
            <a:pathLst>
              <a:path extrusionOk="0" h="6095979" w="5948805">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noFill/>
          <a:ln>
            <a:noFill/>
          </a:ln>
        </p:spPr>
      </p:pic>
      <p:sp>
        <p:nvSpPr>
          <p:cNvPr id="259" name="Google Shape;259;p10"/>
          <p:cNvSpPr/>
          <p:nvPr/>
        </p:nvSpPr>
        <p:spPr>
          <a:xfrm flipH="1" rot="5400000">
            <a:off x="223838" y="538152"/>
            <a:ext cx="6095989" cy="6543686"/>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260" name="Google Shape;260;p10"/>
          <p:cNvSpPr txBox="1"/>
          <p:nvPr>
            <p:ph idx="1" type="body"/>
          </p:nvPr>
        </p:nvSpPr>
        <p:spPr>
          <a:xfrm>
            <a:off x="6858001" y="3048000"/>
            <a:ext cx="4572000" cy="3048001"/>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lt1"/>
              </a:buClr>
              <a:buSzPts val="2400"/>
              <a:buChar char="•"/>
            </a:pPr>
            <a:r>
              <a:rPr lang="en-US" sz="2400"/>
              <a:t>Mean: 180K ish</a:t>
            </a:r>
            <a:endParaRPr sz="2400"/>
          </a:p>
          <a:p>
            <a:pPr indent="-228600" lvl="0" marL="228600" rtl="0" algn="l">
              <a:lnSpc>
                <a:spcPct val="115000"/>
              </a:lnSpc>
              <a:spcBef>
                <a:spcPts val="1000"/>
              </a:spcBef>
              <a:spcAft>
                <a:spcPts val="0"/>
              </a:spcAft>
              <a:buClr>
                <a:schemeClr val="lt1"/>
              </a:buClr>
              <a:buSzPts val="2400"/>
              <a:buChar char="•"/>
            </a:pPr>
            <a:r>
              <a:rPr lang="en-US" sz="2400"/>
              <a:t>Median:</a:t>
            </a:r>
            <a:endParaRPr/>
          </a:p>
          <a:p>
            <a:pPr indent="-228600" lvl="0" marL="228600" rtl="0" algn="l">
              <a:lnSpc>
                <a:spcPct val="115000"/>
              </a:lnSpc>
              <a:spcBef>
                <a:spcPts val="1000"/>
              </a:spcBef>
              <a:spcAft>
                <a:spcPts val="0"/>
              </a:spcAft>
              <a:buClr>
                <a:schemeClr val="lt1"/>
              </a:buClr>
              <a:buSzPts val="2400"/>
              <a:buChar char="•"/>
            </a:pPr>
            <a:r>
              <a:rPr lang="en-US" sz="2400"/>
              <a:t>Mode:</a:t>
            </a:r>
            <a:endParaRPr/>
          </a:p>
          <a:p>
            <a:pPr indent="-228600" lvl="2" marL="1143000" rtl="0" algn="l">
              <a:lnSpc>
                <a:spcPct val="115000"/>
              </a:lnSpc>
              <a:spcBef>
                <a:spcPts val="500"/>
              </a:spcBef>
              <a:spcAft>
                <a:spcPts val="0"/>
              </a:spcAft>
              <a:buClr>
                <a:schemeClr val="lt1"/>
              </a:buClr>
              <a:buSzPts val="1600"/>
              <a:buChar char="•"/>
            </a:pPr>
            <a:r>
              <a:rPr lang="en-US" sz="1600"/>
              <a:t>Year built with buckets</a:t>
            </a:r>
            <a:endParaRPr/>
          </a:p>
          <a:p>
            <a:pPr indent="-228600" lvl="2" marL="1143000" rtl="0" algn="l">
              <a:lnSpc>
                <a:spcPct val="115000"/>
              </a:lnSpc>
              <a:spcBef>
                <a:spcPts val="500"/>
              </a:spcBef>
              <a:spcAft>
                <a:spcPts val="0"/>
              </a:spcAft>
              <a:buClr>
                <a:schemeClr val="lt1"/>
              </a:buClr>
              <a:buSzPts val="1600"/>
              <a:buChar char="•"/>
            </a:pPr>
            <a:r>
              <a:rPr lang="en-US" sz="1600"/>
              <a:t>Heating Quality</a:t>
            </a:r>
            <a:endParaRPr/>
          </a:p>
          <a:p>
            <a:pPr indent="-228600" lvl="2" marL="1143000" rtl="0" algn="l">
              <a:lnSpc>
                <a:spcPct val="115000"/>
              </a:lnSpc>
              <a:spcBef>
                <a:spcPts val="500"/>
              </a:spcBef>
              <a:spcAft>
                <a:spcPts val="0"/>
              </a:spcAft>
              <a:buClr>
                <a:schemeClr val="lt1"/>
              </a:buClr>
              <a:buSzPts val="1600"/>
              <a:buChar char="•"/>
            </a:pPr>
            <a:r>
              <a:rPr lang="en-US" sz="1600"/>
              <a:t>Porch (Y/N variable only)</a:t>
            </a:r>
            <a:endParaRPr/>
          </a:p>
          <a:p>
            <a:pPr indent="-228600" lvl="2" marL="1143000" rtl="0" algn="l">
              <a:lnSpc>
                <a:spcPct val="115000"/>
              </a:lnSpc>
              <a:spcBef>
                <a:spcPts val="500"/>
              </a:spcBef>
              <a:spcAft>
                <a:spcPts val="0"/>
              </a:spcAft>
              <a:buClr>
                <a:schemeClr val="lt1"/>
              </a:buClr>
              <a:buSzPts val="1600"/>
              <a:buChar char="•"/>
            </a:pPr>
            <a:r>
              <a:rPr lang="en-US" sz="1600"/>
              <a:t>Proximity to desirable features</a:t>
            </a:r>
            <a:endParaRPr/>
          </a:p>
          <a:p>
            <a:pPr indent="-101600" lvl="0" marL="228600" rtl="0" algn="l">
              <a:lnSpc>
                <a:spcPct val="115000"/>
              </a:lnSpc>
              <a:spcBef>
                <a:spcPts val="1000"/>
              </a:spcBef>
              <a:spcAft>
                <a:spcPts val="0"/>
              </a:spcAft>
              <a:buClr>
                <a:schemeClr val="lt1"/>
              </a:buClr>
              <a:buSzPts val="2000"/>
              <a:buNone/>
            </a:pPr>
            <a:r>
              <a:t/>
            </a:r>
            <a:endParaRPr sz="2000"/>
          </a:p>
          <a:p>
            <a:pPr indent="-76200" lvl="0" marL="228600" rtl="0" algn="l">
              <a:lnSpc>
                <a:spcPct val="115000"/>
              </a:lnSpc>
              <a:spcBef>
                <a:spcPts val="1000"/>
              </a:spcBef>
              <a:spcAft>
                <a:spcPts val="0"/>
              </a:spcAft>
              <a:buClr>
                <a:schemeClr val="lt1"/>
              </a:buClr>
              <a:buSzPts val="2400"/>
              <a:buNone/>
            </a:pPr>
            <a:r>
              <a:t/>
            </a:r>
            <a:endParaRPr sz="2400"/>
          </a:p>
          <a:p>
            <a:pPr indent="-76200" lvl="0" marL="228600" rtl="0" algn="l">
              <a:lnSpc>
                <a:spcPct val="115000"/>
              </a:lnSpc>
              <a:spcBef>
                <a:spcPts val="1000"/>
              </a:spcBef>
              <a:spcAft>
                <a:spcPts val="0"/>
              </a:spcAft>
              <a:buClr>
                <a:schemeClr val="lt1"/>
              </a:buClr>
              <a:buSzPts val="2400"/>
              <a:buNone/>
            </a:pPr>
            <a:r>
              <a:t/>
            </a:r>
            <a:endParaRPr sz="2400"/>
          </a:p>
        </p:txBody>
      </p:sp>
      <p:sp>
        <p:nvSpPr>
          <p:cNvPr id="261" name="Google Shape;261;p10"/>
          <p:cNvSpPr txBox="1"/>
          <p:nvPr>
            <p:ph type="title"/>
          </p:nvPr>
        </p:nvSpPr>
        <p:spPr>
          <a:xfrm>
            <a:off x="6858000" y="1523990"/>
            <a:ext cx="4572000" cy="1524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Sale Price Distribution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a56d78b8d7_0_2"/>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Initial Results Code</a:t>
            </a:r>
            <a:endParaRPr/>
          </a:p>
        </p:txBody>
      </p:sp>
      <p:sp>
        <p:nvSpPr>
          <p:cNvPr id="268" name="Google Shape;268;ga56d78b8d7_0_2"/>
          <p:cNvSpPr txBox="1"/>
          <p:nvPr>
            <p:ph idx="1" type="body"/>
          </p:nvPr>
        </p:nvSpPr>
        <p:spPr>
          <a:xfrm>
            <a:off x="762000" y="2286000"/>
            <a:ext cx="10668000" cy="38181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1000"/>
              </a:spcBef>
              <a:spcAft>
                <a:spcPts val="0"/>
              </a:spcAft>
              <a:buSzPts val="1800"/>
              <a:buNone/>
            </a:pPr>
            <a:r>
              <a:t/>
            </a:r>
            <a:endParaRPr/>
          </a:p>
        </p:txBody>
      </p:sp>
      <p:pic>
        <p:nvPicPr>
          <p:cNvPr id="269" name="Google Shape;269;ga56d78b8d7_0_2"/>
          <p:cNvPicPr preferRelativeResize="0"/>
          <p:nvPr/>
        </p:nvPicPr>
        <p:blipFill rotWithShape="1">
          <a:blip r:embed="rId3">
            <a:alphaModFix/>
          </a:blip>
          <a:srcRect b="0" l="0" r="0" t="0"/>
          <a:stretch/>
        </p:blipFill>
        <p:spPr>
          <a:xfrm>
            <a:off x="762000" y="2424338"/>
            <a:ext cx="10668000" cy="35414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Technical References</a:t>
            </a:r>
            <a:endParaRPr/>
          </a:p>
        </p:txBody>
      </p:sp>
      <p:sp>
        <p:nvSpPr>
          <p:cNvPr id="275" name="Google Shape;275;p1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lt1"/>
              </a:buClr>
              <a:buSzPts val="2380"/>
              <a:buChar char="•"/>
            </a:pPr>
            <a:r>
              <a:rPr lang="en-US" sz="2380" u="sng">
                <a:solidFill>
                  <a:schemeClr val="hlink"/>
                </a:solidFill>
                <a:hlinkClick r:id="rId3"/>
              </a:rPr>
              <a:t>https://towardsdatascience.com/regression-an-explanation-of-regression-metrics-and-what-can-go-wrong-a39a9793d914</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4"/>
              </a:rPr>
              <a:t>Pix:</a:t>
            </a:r>
            <a:endParaRPr/>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5"/>
              </a:rPr>
              <a:t>https://financebuddha.com/blog/tax-benefits-owning-multiple-houses/</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6"/>
              </a:rPr>
              <a:t>https://www.nuviewtrust.com/self-directed-regulation-d-real-estate-fund-investments/</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7"/>
              </a:rPr>
              <a:t>https://bks-partners.com/insights/capture/</a:t>
            </a:r>
            <a:endParaRPr sz="2380"/>
          </a:p>
          <a:p>
            <a:pPr indent="-77470" lvl="0" marL="228600" rtl="0" algn="l">
              <a:lnSpc>
                <a:spcPct val="115000"/>
              </a:lnSpc>
              <a:spcBef>
                <a:spcPts val="1000"/>
              </a:spcBef>
              <a:spcAft>
                <a:spcPts val="0"/>
              </a:spcAft>
              <a:buClr>
                <a:schemeClr val="lt1"/>
              </a:buClr>
              <a:buSzPts val="2380"/>
              <a:buNone/>
            </a:pPr>
            <a:r>
              <a:t/>
            </a:r>
            <a:endParaRPr sz="2380"/>
          </a:p>
          <a:p>
            <a:pPr indent="-77470" lvl="0" marL="228600" rtl="0" algn="l">
              <a:lnSpc>
                <a:spcPct val="115000"/>
              </a:lnSpc>
              <a:spcBef>
                <a:spcPts val="1000"/>
              </a:spcBef>
              <a:spcAft>
                <a:spcPts val="0"/>
              </a:spcAft>
              <a:buClr>
                <a:schemeClr val="lt1"/>
              </a:buClr>
              <a:buSzPts val="2380"/>
              <a:buNone/>
            </a:pPr>
            <a:r>
              <a:t/>
            </a:r>
            <a:endParaRPr sz="2380"/>
          </a:p>
          <a:p>
            <a:pPr indent="-77470" lvl="0" marL="228600" rtl="0" algn="l">
              <a:lnSpc>
                <a:spcPct val="115000"/>
              </a:lnSpc>
              <a:spcBef>
                <a:spcPts val="1000"/>
              </a:spcBef>
              <a:spcAft>
                <a:spcPts val="0"/>
              </a:spcAft>
              <a:buClr>
                <a:schemeClr val="lt1"/>
              </a:buClr>
              <a:buSzPts val="2380"/>
              <a:buNone/>
            </a:pPr>
            <a:r>
              <a:t/>
            </a:r>
            <a:endParaRPr sz="238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t/>
            </a:r>
            <a:endParaRPr/>
          </a:p>
        </p:txBody>
      </p:sp>
      <p:sp>
        <p:nvSpPr>
          <p:cNvPr id="281" name="Google Shape;281;p14"/>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lt1"/>
              </a:buClr>
              <a:buSzPts val="2380"/>
              <a:buChar char="•"/>
            </a:pPr>
            <a:r>
              <a:rPr lang="en-US" sz="2380"/>
              <a:t>                                                           0…………………..</a:t>
            </a:r>
            <a:endParaRPr/>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3"/>
              </a:rPr>
              <a:t>https://www.census.gov/quickfacts/fact/table/amescityiowa/INC110218</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4"/>
              </a:rPr>
              <a:t>https://www.census.gov/quickfacts/fact/table/amescityiowa/INC110218</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5"/>
              </a:rPr>
              <a:t>https://data.bls.gov/timeseries/LASST190000000000005?amp%253bdata_tool=XGtable&amp;output_view=data&amp;include_graphs=true</a:t>
            </a:r>
            <a:endParaRPr sz="2380"/>
          </a:p>
          <a:p>
            <a:pPr indent="-228600" lvl="0" marL="228600" rtl="0" algn="l">
              <a:lnSpc>
                <a:spcPct val="115000"/>
              </a:lnSpc>
              <a:spcBef>
                <a:spcPts val="1000"/>
              </a:spcBef>
              <a:spcAft>
                <a:spcPts val="0"/>
              </a:spcAft>
              <a:buClr>
                <a:schemeClr val="lt1"/>
              </a:buClr>
              <a:buSzPts val="2380"/>
              <a:buChar char="•"/>
            </a:pPr>
            <a:r>
              <a:rPr lang="en-US" sz="2380" u="sng">
                <a:solidFill>
                  <a:schemeClr val="hlink"/>
                </a:solidFill>
                <a:hlinkClick r:id="rId6"/>
              </a:rPr>
              <a:t>https://www.areavibes.com/ames-ia/crime/</a:t>
            </a:r>
            <a:endParaRPr sz="2380"/>
          </a:p>
          <a:p>
            <a:pPr indent="-77470" lvl="0" marL="228600" rtl="0" algn="l">
              <a:lnSpc>
                <a:spcPct val="115000"/>
              </a:lnSpc>
              <a:spcBef>
                <a:spcPts val="1000"/>
              </a:spcBef>
              <a:spcAft>
                <a:spcPts val="0"/>
              </a:spcAft>
              <a:buClr>
                <a:schemeClr val="lt1"/>
              </a:buClr>
              <a:buSzPts val="2380"/>
              <a:buNone/>
            </a:pPr>
            <a:r>
              <a:t/>
            </a:r>
            <a:endParaRPr sz="2380"/>
          </a:p>
          <a:p>
            <a:pPr indent="-77470" lvl="0" marL="228600" rtl="0" algn="l">
              <a:lnSpc>
                <a:spcPct val="115000"/>
              </a:lnSpc>
              <a:spcBef>
                <a:spcPts val="1000"/>
              </a:spcBef>
              <a:spcAft>
                <a:spcPts val="0"/>
              </a:spcAft>
              <a:buClr>
                <a:schemeClr val="lt1"/>
              </a:buClr>
              <a:buSzPts val="2380"/>
              <a:buNone/>
            </a:pPr>
            <a:r>
              <a:t/>
            </a:r>
            <a:endParaRPr sz="2380"/>
          </a:p>
          <a:p>
            <a:pPr indent="-77470" lvl="0" marL="228600" rtl="0" algn="l">
              <a:lnSpc>
                <a:spcPct val="115000"/>
              </a:lnSpc>
              <a:spcBef>
                <a:spcPts val="1000"/>
              </a:spcBef>
              <a:spcAft>
                <a:spcPts val="0"/>
              </a:spcAft>
              <a:buClr>
                <a:schemeClr val="lt1"/>
              </a:buClr>
              <a:buSzPts val="2380"/>
              <a:buNone/>
            </a:pPr>
            <a:r>
              <a:t/>
            </a:r>
            <a:endParaRPr b="1" sz="2380"/>
          </a:p>
          <a:p>
            <a:pPr indent="-77470" lvl="0" marL="228600" rtl="0" algn="l">
              <a:lnSpc>
                <a:spcPct val="115000"/>
              </a:lnSpc>
              <a:spcBef>
                <a:spcPts val="1000"/>
              </a:spcBef>
              <a:spcAft>
                <a:spcPts val="0"/>
              </a:spcAft>
              <a:buClr>
                <a:schemeClr val="lt1"/>
              </a:buClr>
              <a:buSzPts val="2380"/>
              <a:buNone/>
            </a:pPr>
            <a:r>
              <a:t/>
            </a:r>
            <a:endParaRPr sz="238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af6847d2d5_0_37"/>
          <p:cNvSpPr txBox="1"/>
          <p:nvPr>
            <p:ph type="title"/>
          </p:nvPr>
        </p:nvSpPr>
        <p:spPr>
          <a:xfrm>
            <a:off x="762000" y="76200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Sources</a:t>
            </a:r>
            <a:endParaRPr/>
          </a:p>
        </p:txBody>
      </p:sp>
      <p:sp>
        <p:nvSpPr>
          <p:cNvPr id="288" name="Google Shape;288;gaf6847d2d5_0_37"/>
          <p:cNvSpPr txBox="1"/>
          <p:nvPr>
            <p:ph idx="1" type="body"/>
          </p:nvPr>
        </p:nvSpPr>
        <p:spPr>
          <a:xfrm>
            <a:off x="762000" y="2286000"/>
            <a:ext cx="10668000" cy="3818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u="sng">
                <a:solidFill>
                  <a:schemeClr val="hlink"/>
                </a:solidFill>
                <a:hlinkClick r:id="rId3"/>
              </a:rPr>
              <a:t>https://bostonbiotechwatch.com/2012/01/17/quant-vc-correlation-ventures-vcs-new-dream-date/</a:t>
            </a:r>
            <a:endParaRPr/>
          </a:p>
          <a:p>
            <a:pPr indent="-342900" lvl="0" marL="457200" rtl="0" algn="l">
              <a:spcBef>
                <a:spcPts val="0"/>
              </a:spcBef>
              <a:spcAft>
                <a:spcPts val="0"/>
              </a:spcAft>
              <a:buSzPts val="1800"/>
              <a:buChar char="●"/>
            </a:pPr>
            <a:r>
              <a:rPr lang="en-US" u="sng">
                <a:solidFill>
                  <a:schemeClr val="hlink"/>
                </a:solidFill>
                <a:hlinkClick r:id="rId4"/>
              </a:rPr>
              <a:t>https://www.datacamp.com/community/tutorials/tutorial-ridge-lasso-elastic-net</a:t>
            </a:r>
            <a:endParaRPr/>
          </a:p>
          <a:p>
            <a:pPr indent="-342900" lvl="0" marL="457200" rtl="0" algn="l">
              <a:spcBef>
                <a:spcPts val="0"/>
              </a:spcBef>
              <a:spcAft>
                <a:spcPts val="0"/>
              </a:spcAft>
              <a:buSzPts val="1800"/>
              <a:buChar char="●"/>
            </a:pPr>
            <a:r>
              <a:rPr lang="en-US" u="sng">
                <a:solidFill>
                  <a:schemeClr val="hlink"/>
                </a:solidFill>
                <a:hlinkClick r:id="rId5"/>
              </a:rPr>
              <a:t>https://www.dataapplab.com/wp-content/uploads/2017/04/kaggle-competition-263x263.png</a:t>
            </a:r>
            <a:endParaRPr/>
          </a:p>
          <a:p>
            <a:pPr indent="-342900" lvl="0" marL="457200" rtl="0" algn="l">
              <a:spcBef>
                <a:spcPts val="0"/>
              </a:spcBef>
              <a:spcAft>
                <a:spcPts val="0"/>
              </a:spcAft>
              <a:buSzPts val="1800"/>
              <a:buChar char="●"/>
            </a:pPr>
            <a:r>
              <a:t/>
            </a:r>
            <a:endParaRPr/>
          </a:p>
          <a:p>
            <a:pPr indent="0" lvl="0" marL="45720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Goals of Kaggle Competition</a:t>
            </a:r>
            <a:endParaRPr/>
          </a:p>
        </p:txBody>
      </p:sp>
      <p:sp>
        <p:nvSpPr>
          <p:cNvPr id="112" name="Google Shape;112;p4"/>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317500" lvl="0" marL="457200" rtl="0" algn="l">
              <a:lnSpc>
                <a:spcPct val="115000"/>
              </a:lnSpc>
              <a:spcBef>
                <a:spcPts val="800"/>
              </a:spcBef>
              <a:spcAft>
                <a:spcPts val="0"/>
              </a:spcAft>
              <a:buSzPts val="1400"/>
              <a:buFont typeface="Arial"/>
              <a:buChar char="•"/>
            </a:pPr>
            <a:r>
              <a:rPr lang="en-US" sz="2400">
                <a:latin typeface="Arial"/>
                <a:ea typeface="Arial"/>
                <a:cs typeface="Arial"/>
                <a:sym typeface="Arial"/>
              </a:rPr>
              <a:t>To predict the sales price for each house</a:t>
            </a:r>
            <a:endParaRPr sz="2400"/>
          </a:p>
          <a:p>
            <a:pPr indent="-228600" lvl="0" marL="457200" rtl="0" algn="l">
              <a:lnSpc>
                <a:spcPct val="115000"/>
              </a:lnSpc>
              <a:spcBef>
                <a:spcPts val="800"/>
              </a:spcBef>
              <a:spcAft>
                <a:spcPts val="0"/>
              </a:spcAft>
              <a:buSzPts val="1800"/>
              <a:buFont typeface="Arial"/>
              <a:buNone/>
            </a:pPr>
            <a:r>
              <a:t/>
            </a:r>
            <a:endParaRPr sz="2400"/>
          </a:p>
          <a:p>
            <a:pPr indent="-317500" lvl="0" marL="457200" rtl="0" algn="l">
              <a:lnSpc>
                <a:spcPct val="125000"/>
              </a:lnSpc>
              <a:spcBef>
                <a:spcPts val="0"/>
              </a:spcBef>
              <a:spcAft>
                <a:spcPts val="0"/>
              </a:spcAft>
              <a:buSzPts val="1400"/>
              <a:buFont typeface="Arial"/>
              <a:buChar char="•"/>
            </a:pPr>
            <a:r>
              <a:rPr lang="en-US" sz="2400">
                <a:latin typeface="Arial"/>
                <a:ea typeface="Arial"/>
                <a:cs typeface="Arial"/>
                <a:sym typeface="Arial"/>
              </a:rPr>
              <a:t>Performance evaluated on </a:t>
            </a:r>
            <a:r>
              <a:rPr lang="en-US" sz="2400">
                <a:solidFill>
                  <a:schemeClr val="hlink"/>
                </a:solidFill>
                <a:uFill>
                  <a:noFill/>
                </a:uFill>
                <a:latin typeface="Arial"/>
                <a:ea typeface="Arial"/>
                <a:cs typeface="Arial"/>
                <a:sym typeface="Arial"/>
                <a:hlinkClick r:id="rId3"/>
              </a:rPr>
              <a:t>Root-Mean-Squared-Error (RMSE)</a:t>
            </a:r>
            <a:endParaRPr sz="2400"/>
          </a:p>
          <a:p>
            <a:pPr indent="0" lvl="0" marL="457200" rtl="0" algn="l">
              <a:lnSpc>
                <a:spcPct val="125000"/>
              </a:lnSpc>
              <a:spcBef>
                <a:spcPts val="0"/>
              </a:spcBef>
              <a:spcAft>
                <a:spcPts val="0"/>
              </a:spcAft>
              <a:buNone/>
            </a:pPr>
            <a:r>
              <a:t/>
            </a:r>
            <a:endParaRPr sz="2400"/>
          </a:p>
          <a:p>
            <a:pPr indent="-317500" lvl="0" marL="457200" rtl="0" algn="l">
              <a:lnSpc>
                <a:spcPct val="125000"/>
              </a:lnSpc>
              <a:spcBef>
                <a:spcPts val="0"/>
              </a:spcBef>
              <a:spcAft>
                <a:spcPts val="0"/>
              </a:spcAft>
              <a:buSzPts val="1400"/>
              <a:buChar char="•"/>
            </a:pPr>
            <a:r>
              <a:rPr lang="en-US" sz="2400">
                <a:latin typeface="Arial"/>
                <a:ea typeface="Arial"/>
                <a:cs typeface="Arial"/>
                <a:sym typeface="Arial"/>
              </a:rPr>
              <a:t>“Submissions are evaluated on </a:t>
            </a:r>
            <a:r>
              <a:rPr lang="en-US" sz="2400">
                <a:uFill>
                  <a:noFill/>
                </a:uFill>
                <a:latin typeface="Arial"/>
                <a:ea typeface="Arial"/>
                <a:cs typeface="Arial"/>
                <a:sym typeface="Arial"/>
                <a:hlinkClick r:id="rId4"/>
              </a:rPr>
              <a:t>Root-Mean-Squared-Error (RMSE)</a:t>
            </a:r>
            <a:r>
              <a:rPr lang="en-US" sz="2400">
                <a:latin typeface="Arial"/>
                <a:ea typeface="Arial"/>
                <a:cs typeface="Arial"/>
                <a:sym typeface="Arial"/>
              </a:rPr>
              <a:t> between the logarithm of the predicted value and the logarithm of the observed sales price. (Taking logs means that errors in predicting expensive houses and cheap houses will affect the result equally.)”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3"/>
          <p:cNvSpPr/>
          <p:nvPr/>
        </p:nvSpPr>
        <p:spPr>
          <a:xfrm>
            <a:off x="0" y="0"/>
            <a:ext cx="12192000" cy="721115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 picture containing table, cake, indoor, sitting&#10;&#10;Description automatically generated" id="118" name="Google Shape;118;p3"/>
          <p:cNvPicPr preferRelativeResize="0"/>
          <p:nvPr/>
        </p:nvPicPr>
        <p:blipFill rotWithShape="1">
          <a:blip r:embed="rId3">
            <a:alphaModFix/>
          </a:blip>
          <a:srcRect b="-1" l="31195" r="7423" t="0"/>
          <a:stretch/>
        </p:blipFill>
        <p:spPr>
          <a:xfrm>
            <a:off x="6613174" y="10"/>
            <a:ext cx="5578824" cy="6028246"/>
          </a:xfrm>
          <a:custGeom>
            <a:rect b="b" l="l" r="r" t="t"/>
            <a:pathLst>
              <a:path extrusionOk="0" h="6028256" w="5578824">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ln>
            <a:noFill/>
          </a:ln>
        </p:spPr>
      </p:pic>
      <p:sp>
        <p:nvSpPr>
          <p:cNvPr id="119" name="Google Shape;119;p3"/>
          <p:cNvSpPr/>
          <p:nvPr/>
        </p:nvSpPr>
        <p:spPr>
          <a:xfrm flipH="1">
            <a:off x="6487883" y="0"/>
            <a:ext cx="5704117" cy="6096000"/>
          </a:xfrm>
          <a:custGeom>
            <a:rect b="b" l="l" r="r" t="t"/>
            <a:pathLst>
              <a:path extrusionOk="0" h="6096000" w="5704117">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20" name="Google Shape;120;p3"/>
          <p:cNvSpPr txBox="1"/>
          <p:nvPr>
            <p:ph idx="1" type="body"/>
          </p:nvPr>
        </p:nvSpPr>
        <p:spPr>
          <a:xfrm>
            <a:off x="614081" y="2286000"/>
            <a:ext cx="5629837" cy="4094922"/>
          </a:xfrm>
          <a:prstGeom prst="rect">
            <a:avLst/>
          </a:prstGeom>
          <a:noFill/>
          <a:ln>
            <a:noFill/>
          </a:ln>
        </p:spPr>
        <p:txBody>
          <a:bodyPr anchorCtr="0" anchor="t" bIns="45700" lIns="91425" spcFirstLastPara="1" rIns="91425" wrap="square" tIns="45700">
            <a:noAutofit/>
          </a:bodyPr>
          <a:lstStyle/>
          <a:p>
            <a:pPr indent="-228600" lvl="0" marL="228600" rtl="0" algn="l">
              <a:lnSpc>
                <a:spcPct val="125000"/>
              </a:lnSpc>
              <a:spcBef>
                <a:spcPts val="0"/>
              </a:spcBef>
              <a:spcAft>
                <a:spcPts val="0"/>
              </a:spcAft>
              <a:buClr>
                <a:schemeClr val="lt1"/>
              </a:buClr>
              <a:buSzPts val="2000"/>
              <a:buChar char="•"/>
            </a:pPr>
            <a:r>
              <a:rPr lang="en-US" sz="2000"/>
              <a:t>Method 1:  Parsimonious Approach</a:t>
            </a:r>
            <a:endParaRPr/>
          </a:p>
          <a:p>
            <a:pPr indent="-228600" lvl="1" marL="685800" rtl="0" algn="l">
              <a:lnSpc>
                <a:spcPct val="125000"/>
              </a:lnSpc>
              <a:spcBef>
                <a:spcPts val="0"/>
              </a:spcBef>
              <a:spcAft>
                <a:spcPts val="0"/>
              </a:spcAft>
              <a:buSzPts val="2000"/>
              <a:buChar char="•"/>
            </a:pPr>
            <a:r>
              <a:rPr lang="en-US" sz="1600"/>
              <a:t>Focus: Explainable model </a:t>
            </a:r>
            <a:endParaRPr/>
          </a:p>
          <a:p>
            <a:pPr indent="-228600" lvl="1" marL="685800" rtl="0" algn="l">
              <a:lnSpc>
                <a:spcPct val="125000"/>
              </a:lnSpc>
              <a:spcBef>
                <a:spcPts val="0"/>
              </a:spcBef>
              <a:spcAft>
                <a:spcPts val="0"/>
              </a:spcAft>
              <a:buSzPts val="2000"/>
              <a:buChar char="•"/>
            </a:pPr>
            <a:r>
              <a:rPr lang="en-US" sz="1600"/>
              <a:t>How much can be explained by how little?</a:t>
            </a:r>
            <a:endParaRPr/>
          </a:p>
          <a:p>
            <a:pPr indent="-228600" lvl="1" marL="685800" rtl="0" algn="l">
              <a:lnSpc>
                <a:spcPct val="125000"/>
              </a:lnSpc>
              <a:spcBef>
                <a:spcPts val="0"/>
              </a:spcBef>
              <a:spcAft>
                <a:spcPts val="0"/>
              </a:spcAft>
              <a:buSzPts val="2000"/>
              <a:buChar char="•"/>
            </a:pPr>
            <a:r>
              <a:rPr lang="en-US" sz="1600"/>
              <a:t>Target:  10 to 15 features</a:t>
            </a:r>
            <a:endParaRPr/>
          </a:p>
          <a:p>
            <a:pPr indent="-101600" lvl="1" marL="685800" rtl="0" algn="l">
              <a:lnSpc>
                <a:spcPct val="125000"/>
              </a:lnSpc>
              <a:spcBef>
                <a:spcPts val="0"/>
              </a:spcBef>
              <a:spcAft>
                <a:spcPts val="0"/>
              </a:spcAft>
              <a:buSzPts val="2000"/>
              <a:buNone/>
            </a:pPr>
            <a:r>
              <a:t/>
            </a:r>
            <a:endParaRPr sz="2000"/>
          </a:p>
          <a:p>
            <a:pPr indent="-228600" lvl="0" marL="228600" rtl="0" algn="l">
              <a:lnSpc>
                <a:spcPct val="125000"/>
              </a:lnSpc>
              <a:spcBef>
                <a:spcPts val="0"/>
              </a:spcBef>
              <a:spcAft>
                <a:spcPts val="0"/>
              </a:spcAft>
              <a:buSzPts val="2000"/>
              <a:buChar char="•"/>
            </a:pPr>
            <a:r>
              <a:rPr lang="en-US" sz="2000"/>
              <a:t>Method 2:  Predictive Accuracy Approach</a:t>
            </a:r>
            <a:endParaRPr/>
          </a:p>
          <a:p>
            <a:pPr indent="-228600" lvl="1" marL="685800" rtl="0" algn="l">
              <a:lnSpc>
                <a:spcPct val="125000"/>
              </a:lnSpc>
              <a:spcBef>
                <a:spcPts val="0"/>
              </a:spcBef>
              <a:spcAft>
                <a:spcPts val="0"/>
              </a:spcAft>
              <a:buSzPts val="2000"/>
              <a:buChar char="•"/>
            </a:pPr>
            <a:r>
              <a:rPr lang="en-US" sz="1600"/>
              <a:t>Focus:  Predictable model with minimized RMSE</a:t>
            </a:r>
            <a:endParaRPr/>
          </a:p>
          <a:p>
            <a:pPr indent="-228600" lvl="1" marL="685800" rtl="0" algn="l">
              <a:lnSpc>
                <a:spcPct val="125000"/>
              </a:lnSpc>
              <a:spcBef>
                <a:spcPts val="0"/>
              </a:spcBef>
              <a:spcAft>
                <a:spcPts val="0"/>
              </a:spcAft>
              <a:buSzPts val="2000"/>
              <a:buChar char="•"/>
            </a:pPr>
            <a:r>
              <a:rPr lang="en-US" sz="1600"/>
              <a:t>What combination of features provides the most explanatory power?</a:t>
            </a:r>
            <a:endParaRPr/>
          </a:p>
          <a:p>
            <a:pPr indent="-228600" lvl="1" marL="685800" rtl="0" algn="l">
              <a:lnSpc>
                <a:spcPct val="125000"/>
              </a:lnSpc>
              <a:spcBef>
                <a:spcPts val="0"/>
              </a:spcBef>
              <a:spcAft>
                <a:spcPts val="0"/>
              </a:spcAft>
              <a:buSzPts val="2000"/>
              <a:buChar char="•"/>
            </a:pPr>
            <a:r>
              <a:rPr lang="en-US" sz="1600"/>
              <a:t>No constraints on feature numbers</a:t>
            </a:r>
            <a:endParaRPr/>
          </a:p>
          <a:p>
            <a:pPr indent="-101600" lvl="1" marL="685800" rtl="0" algn="l">
              <a:lnSpc>
                <a:spcPct val="125000"/>
              </a:lnSpc>
              <a:spcBef>
                <a:spcPts val="0"/>
              </a:spcBef>
              <a:spcAft>
                <a:spcPts val="0"/>
              </a:spcAft>
              <a:buSzPts val="2000"/>
              <a:buNone/>
            </a:pPr>
            <a:r>
              <a:t/>
            </a:r>
            <a:endParaRPr sz="1600"/>
          </a:p>
          <a:p>
            <a:pPr indent="-228600" lvl="0" marL="228600" rtl="0" algn="l">
              <a:lnSpc>
                <a:spcPct val="125000"/>
              </a:lnSpc>
              <a:spcBef>
                <a:spcPts val="0"/>
              </a:spcBef>
              <a:spcAft>
                <a:spcPts val="0"/>
              </a:spcAft>
              <a:buSzPts val="2000"/>
              <a:buChar char="•"/>
            </a:pPr>
            <a:r>
              <a:rPr lang="en-US" sz="2000"/>
              <a:t>Outlier Approach</a:t>
            </a:r>
            <a:endParaRPr sz="2000"/>
          </a:p>
        </p:txBody>
      </p:sp>
      <p:sp>
        <p:nvSpPr>
          <p:cNvPr id="121" name="Google Shape;121;p3"/>
          <p:cNvSpPr txBox="1"/>
          <p:nvPr>
            <p:ph type="title"/>
          </p:nvPr>
        </p:nvSpPr>
        <p:spPr>
          <a:xfrm>
            <a:off x="762000" y="762000"/>
            <a:ext cx="5334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Methodologies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5" name="Shape 125"/>
        <p:cNvGrpSpPr/>
        <p:nvPr/>
      </p:nvGrpSpPr>
      <p:grpSpPr>
        <a:xfrm>
          <a:off x="0" y="0"/>
          <a:ext cx="0" cy="0"/>
          <a:chOff x="0" y="0"/>
          <a:chExt cx="0" cy="0"/>
        </a:xfrm>
      </p:grpSpPr>
      <p:sp>
        <p:nvSpPr>
          <p:cNvPr id="126" name="Google Shape;126;p27"/>
          <p:cNvSpPr/>
          <p:nvPr/>
        </p:nvSpPr>
        <p:spPr>
          <a:xfrm>
            <a:off x="0" y="0"/>
            <a:ext cx="12192000" cy="73448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7" name="Google Shape;127;p27"/>
          <p:cNvSpPr txBox="1"/>
          <p:nvPr>
            <p:ph idx="1" type="body"/>
          </p:nvPr>
        </p:nvSpPr>
        <p:spPr>
          <a:xfrm>
            <a:off x="3361766" y="1524000"/>
            <a:ext cx="4117934" cy="4580083"/>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2000"/>
              <a:buNone/>
            </a:pPr>
            <a:r>
              <a:rPr b="1" lang="en-US" sz="2200"/>
              <a:t>What home buyers seek……</a:t>
            </a:r>
            <a:endParaRPr/>
          </a:p>
          <a:p>
            <a:pPr indent="-228600" lvl="0" marL="228600" rtl="0" algn="l">
              <a:lnSpc>
                <a:spcPct val="125000"/>
              </a:lnSpc>
              <a:spcBef>
                <a:spcPts val="0"/>
              </a:spcBef>
              <a:spcAft>
                <a:spcPts val="0"/>
              </a:spcAft>
              <a:buClr>
                <a:schemeClr val="lt1"/>
              </a:buClr>
              <a:buSzPts val="2000"/>
              <a:buChar char="•"/>
            </a:pPr>
            <a:r>
              <a:rPr lang="en-US" sz="2000"/>
              <a:t>Well-maintained home</a:t>
            </a:r>
            <a:endParaRPr/>
          </a:p>
          <a:p>
            <a:pPr indent="-228600" lvl="0" marL="228600" rtl="0" algn="l">
              <a:lnSpc>
                <a:spcPct val="125000"/>
              </a:lnSpc>
              <a:spcBef>
                <a:spcPts val="0"/>
              </a:spcBef>
              <a:spcAft>
                <a:spcPts val="0"/>
              </a:spcAft>
              <a:buClr>
                <a:schemeClr val="lt1"/>
              </a:buClr>
              <a:buSzPts val="2000"/>
              <a:buChar char="•"/>
            </a:pPr>
            <a:r>
              <a:rPr lang="en-US" sz="2000"/>
              <a:t>As much square footage as is affordable</a:t>
            </a:r>
            <a:endParaRPr/>
          </a:p>
          <a:p>
            <a:pPr indent="-228600" lvl="0" marL="228600" rtl="0" algn="l">
              <a:lnSpc>
                <a:spcPct val="125000"/>
              </a:lnSpc>
              <a:spcBef>
                <a:spcPts val="0"/>
              </a:spcBef>
              <a:spcAft>
                <a:spcPts val="0"/>
              </a:spcAft>
              <a:buClr>
                <a:schemeClr val="lt1"/>
              </a:buClr>
              <a:buSzPts val="2000"/>
              <a:buChar char="•"/>
            </a:pPr>
            <a:r>
              <a:rPr lang="en-US" sz="2000"/>
              <a:t>Garage desirable</a:t>
            </a:r>
            <a:endParaRPr/>
          </a:p>
          <a:p>
            <a:pPr indent="-228600" lvl="1" marL="685800" rtl="0" algn="l">
              <a:lnSpc>
                <a:spcPct val="125000"/>
              </a:lnSpc>
              <a:spcBef>
                <a:spcPts val="0"/>
              </a:spcBef>
              <a:spcAft>
                <a:spcPts val="0"/>
              </a:spcAft>
              <a:buSzPts val="2000"/>
              <a:buChar char="•"/>
            </a:pPr>
            <a:r>
              <a:rPr lang="en-US" sz="2000"/>
              <a:t>Storage</a:t>
            </a:r>
            <a:endParaRPr/>
          </a:p>
          <a:p>
            <a:pPr indent="-228600" lvl="1" marL="685800" rtl="0" algn="l">
              <a:lnSpc>
                <a:spcPct val="125000"/>
              </a:lnSpc>
              <a:spcBef>
                <a:spcPts val="0"/>
              </a:spcBef>
              <a:spcAft>
                <a:spcPts val="0"/>
              </a:spcAft>
              <a:buSzPts val="2000"/>
              <a:buChar char="•"/>
            </a:pPr>
            <a:r>
              <a:rPr lang="en-US" sz="2000"/>
              <a:t>4 season location</a:t>
            </a:r>
            <a:endParaRPr/>
          </a:p>
          <a:p>
            <a:pPr indent="-228600" lvl="0" marL="228600" rtl="0" algn="l">
              <a:lnSpc>
                <a:spcPct val="125000"/>
              </a:lnSpc>
              <a:spcBef>
                <a:spcPts val="0"/>
              </a:spcBef>
              <a:spcAft>
                <a:spcPts val="0"/>
              </a:spcAft>
              <a:buSzPts val="2000"/>
              <a:buChar char="•"/>
            </a:pPr>
            <a:r>
              <a:rPr lang="en-US" sz="2000"/>
              <a:t>Basement desirable</a:t>
            </a:r>
            <a:endParaRPr/>
          </a:p>
          <a:p>
            <a:pPr indent="-228600" lvl="1" marL="685800" rtl="0" algn="l">
              <a:lnSpc>
                <a:spcPct val="125000"/>
              </a:lnSpc>
              <a:spcBef>
                <a:spcPts val="0"/>
              </a:spcBef>
              <a:spcAft>
                <a:spcPts val="0"/>
              </a:spcAft>
              <a:buSzPts val="2000"/>
              <a:buChar char="•"/>
            </a:pPr>
            <a:r>
              <a:rPr lang="en-US" sz="2000"/>
              <a:t>Storage</a:t>
            </a:r>
            <a:endParaRPr/>
          </a:p>
          <a:p>
            <a:pPr indent="-228600" lvl="1" marL="685800" rtl="0" algn="l">
              <a:lnSpc>
                <a:spcPct val="125000"/>
              </a:lnSpc>
              <a:spcBef>
                <a:spcPts val="0"/>
              </a:spcBef>
              <a:spcAft>
                <a:spcPts val="0"/>
              </a:spcAft>
              <a:buSzPts val="2000"/>
              <a:buChar char="•"/>
            </a:pPr>
            <a:r>
              <a:rPr lang="en-US" sz="2000"/>
              <a:t>Storm cellar</a:t>
            </a:r>
            <a:endParaRPr sz="2000"/>
          </a:p>
        </p:txBody>
      </p:sp>
      <p:sp>
        <p:nvSpPr>
          <p:cNvPr id="128" name="Google Shape;128;p27"/>
          <p:cNvSpPr txBox="1"/>
          <p:nvPr>
            <p:ph type="title"/>
          </p:nvPr>
        </p:nvSpPr>
        <p:spPr>
          <a:xfrm>
            <a:off x="551062" y="1524000"/>
            <a:ext cx="3258938" cy="1524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t>Method 1:</a:t>
            </a:r>
            <a:br>
              <a:rPr lang="en-US" sz="3200"/>
            </a:br>
            <a:r>
              <a:rPr lang="en-US" sz="3200"/>
              <a:t>Parsimony</a:t>
            </a:r>
            <a:endParaRPr/>
          </a:p>
        </p:txBody>
      </p:sp>
      <p:pic>
        <p:nvPicPr>
          <p:cNvPr descr="Chart, histogram&#10;&#10;Description automatically generated" id="129" name="Google Shape;129;p27"/>
          <p:cNvPicPr preferRelativeResize="0"/>
          <p:nvPr/>
        </p:nvPicPr>
        <p:blipFill rotWithShape="1">
          <a:blip r:embed="rId3">
            <a:alphaModFix/>
          </a:blip>
          <a:srcRect b="5" l="4846" r="5" t="0"/>
          <a:stretch/>
        </p:blipFill>
        <p:spPr>
          <a:xfrm>
            <a:off x="7620005" y="1041287"/>
            <a:ext cx="3795325" cy="2403134"/>
          </a:xfrm>
          <a:custGeom>
            <a:rect b="b" l="l" r="r" t="t"/>
            <a:pathLst>
              <a:path extrusionOk="0" h="2403134" w="3795325">
                <a:moveTo>
                  <a:pt x="2184722" y="841"/>
                </a:moveTo>
                <a:cubicBezTo>
                  <a:pt x="2814560" y="-21325"/>
                  <a:pt x="3427201" y="397824"/>
                  <a:pt x="3677533" y="894830"/>
                </a:cubicBezTo>
                <a:cubicBezTo>
                  <a:pt x="3905982" y="1349627"/>
                  <a:pt x="3831860" y="1869725"/>
                  <a:pt x="3190190" y="2178399"/>
                </a:cubicBezTo>
                <a:cubicBezTo>
                  <a:pt x="2451548" y="2533654"/>
                  <a:pt x="455452" y="2514018"/>
                  <a:pt x="70136" y="1781594"/>
                </a:cubicBezTo>
                <a:cubicBezTo>
                  <a:pt x="-105004" y="1447806"/>
                  <a:pt x="67090" y="1001681"/>
                  <a:pt x="373717" y="712643"/>
                </a:cubicBezTo>
                <a:cubicBezTo>
                  <a:pt x="803704" y="308075"/>
                  <a:pt x="1480908" y="87517"/>
                  <a:pt x="2058627" y="11266"/>
                </a:cubicBezTo>
                <a:cubicBezTo>
                  <a:pt x="2100667" y="5758"/>
                  <a:pt x="2142732" y="2319"/>
                  <a:pt x="2184722" y="841"/>
                </a:cubicBezTo>
                <a:close/>
              </a:path>
            </a:pathLst>
          </a:custGeom>
          <a:noFill/>
          <a:ln>
            <a:noFill/>
          </a:ln>
        </p:spPr>
      </p:pic>
      <p:sp>
        <p:nvSpPr>
          <p:cNvPr id="130" name="Google Shape;130;p27"/>
          <p:cNvSpPr/>
          <p:nvPr/>
        </p:nvSpPr>
        <p:spPr>
          <a:xfrm>
            <a:off x="7760307" y="914400"/>
            <a:ext cx="3795329" cy="2272931"/>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pic>
        <p:nvPicPr>
          <p:cNvPr descr="Chart, line chart&#10;&#10;Description automatically generated" id="131" name="Google Shape;131;p27"/>
          <p:cNvPicPr preferRelativeResize="0"/>
          <p:nvPr/>
        </p:nvPicPr>
        <p:blipFill rotWithShape="1">
          <a:blip r:embed="rId4">
            <a:alphaModFix/>
          </a:blip>
          <a:srcRect b="16126" l="0" r="5" t="15900"/>
          <a:stretch/>
        </p:blipFill>
        <p:spPr>
          <a:xfrm>
            <a:off x="7854953" y="3695422"/>
            <a:ext cx="3424830" cy="2333904"/>
          </a:xfrm>
          <a:custGeom>
            <a:rect b="b" l="l" r="r" t="t"/>
            <a:pathLst>
              <a:path extrusionOk="0" h="2333904" w="3424830">
                <a:moveTo>
                  <a:pt x="2057928" y="1514"/>
                </a:moveTo>
                <a:cubicBezTo>
                  <a:pt x="2319940" y="10302"/>
                  <a:pt x="2578077" y="57197"/>
                  <a:pt x="2798241" y="137443"/>
                </a:cubicBezTo>
                <a:cubicBezTo>
                  <a:pt x="3301471" y="321017"/>
                  <a:pt x="3606337" y="678391"/>
                  <a:pt x="3305718" y="1153080"/>
                </a:cubicBezTo>
                <a:cubicBezTo>
                  <a:pt x="2959389" y="1699458"/>
                  <a:pt x="1336592" y="2564833"/>
                  <a:pt x="511998" y="2276616"/>
                </a:cubicBezTo>
                <a:cubicBezTo>
                  <a:pt x="136458" y="2145183"/>
                  <a:pt x="-37885" y="1791068"/>
                  <a:pt x="6879" y="1475695"/>
                </a:cubicBezTo>
                <a:cubicBezTo>
                  <a:pt x="69549" y="1033953"/>
                  <a:pt x="461111" y="598733"/>
                  <a:pt x="873404" y="297119"/>
                </a:cubicBezTo>
                <a:cubicBezTo>
                  <a:pt x="1113720" y="121873"/>
                  <a:pt x="1448145" y="28457"/>
                  <a:pt x="1795887" y="5604"/>
                </a:cubicBezTo>
                <a:cubicBezTo>
                  <a:pt x="1882823" y="-111"/>
                  <a:pt x="1970591" y="-1416"/>
                  <a:pt x="2057928" y="1514"/>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Exploratory Data Analysis</a:t>
            </a:r>
            <a:endParaRPr/>
          </a:p>
        </p:txBody>
      </p:sp>
      <p:pic>
        <p:nvPicPr>
          <p:cNvPr descr="Chart, scatter chart&#10;&#10;Description automatically generated" id="137" name="Google Shape;137;p28"/>
          <p:cNvPicPr preferRelativeResize="0"/>
          <p:nvPr/>
        </p:nvPicPr>
        <p:blipFill rotWithShape="1">
          <a:blip r:embed="rId3">
            <a:alphaModFix/>
          </a:blip>
          <a:srcRect b="0" l="0" r="0" t="0"/>
          <a:stretch/>
        </p:blipFill>
        <p:spPr>
          <a:xfrm>
            <a:off x="7186085" y="1810030"/>
            <a:ext cx="4731709" cy="2020607"/>
          </a:xfrm>
          <a:prstGeom prst="rect">
            <a:avLst/>
          </a:prstGeom>
          <a:noFill/>
          <a:ln>
            <a:noFill/>
          </a:ln>
        </p:spPr>
      </p:pic>
      <p:pic>
        <p:nvPicPr>
          <p:cNvPr descr="Chart, scatter chart&#10;&#10;Description automatically generated" id="138" name="Google Shape;138;p28"/>
          <p:cNvPicPr preferRelativeResize="0"/>
          <p:nvPr/>
        </p:nvPicPr>
        <p:blipFill rotWithShape="1">
          <a:blip r:embed="rId4">
            <a:alphaModFix/>
          </a:blip>
          <a:srcRect b="0" l="0" r="0" t="0"/>
          <a:stretch/>
        </p:blipFill>
        <p:spPr>
          <a:xfrm>
            <a:off x="7186085" y="4037666"/>
            <a:ext cx="4731709" cy="2211362"/>
          </a:xfrm>
          <a:prstGeom prst="rect">
            <a:avLst/>
          </a:prstGeom>
          <a:noFill/>
          <a:ln>
            <a:noFill/>
          </a:ln>
        </p:spPr>
      </p:pic>
      <p:sp>
        <p:nvSpPr>
          <p:cNvPr id="139" name="Google Shape;139;p28"/>
          <p:cNvSpPr txBox="1"/>
          <p:nvPr>
            <p:ph idx="1" type="body"/>
          </p:nvPr>
        </p:nvSpPr>
        <p:spPr>
          <a:xfrm>
            <a:off x="762000" y="1999130"/>
            <a:ext cx="10668000" cy="4104954"/>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lt1"/>
              </a:buClr>
              <a:buSzPts val="2000"/>
              <a:buChar char="•"/>
            </a:pPr>
            <a:r>
              <a:rPr lang="en-US" sz="2000"/>
              <a:t>Evaluate top 10 correlated features to price</a:t>
            </a:r>
            <a:endParaRPr/>
          </a:p>
          <a:p>
            <a:pPr indent="-228600" lvl="1" marL="685800" rtl="0" algn="l">
              <a:lnSpc>
                <a:spcPct val="125000"/>
              </a:lnSpc>
              <a:spcBef>
                <a:spcPts val="0"/>
              </a:spcBef>
              <a:spcAft>
                <a:spcPts val="0"/>
              </a:spcAft>
              <a:buSzPts val="2000"/>
              <a:buChar char="•"/>
            </a:pPr>
            <a:r>
              <a:rPr lang="en-US" sz="1600"/>
              <a:t>OverallQual:  Overall quality of the house</a:t>
            </a:r>
            <a:endParaRPr/>
          </a:p>
          <a:p>
            <a:pPr indent="-228600" lvl="1" marL="685800" rtl="0" algn="l">
              <a:lnSpc>
                <a:spcPct val="125000"/>
              </a:lnSpc>
              <a:spcBef>
                <a:spcPts val="0"/>
              </a:spcBef>
              <a:spcAft>
                <a:spcPts val="0"/>
              </a:spcAft>
              <a:buSzPts val="2000"/>
              <a:buChar char="•"/>
            </a:pPr>
            <a:r>
              <a:rPr lang="en-US" sz="1600"/>
              <a:t>GrLivArea:  square footage at &amp; above ground level</a:t>
            </a:r>
            <a:endParaRPr/>
          </a:p>
          <a:p>
            <a:pPr indent="-228600" lvl="1" marL="685800" rtl="0" algn="l">
              <a:lnSpc>
                <a:spcPct val="125000"/>
              </a:lnSpc>
              <a:spcBef>
                <a:spcPts val="0"/>
              </a:spcBef>
              <a:spcAft>
                <a:spcPts val="0"/>
              </a:spcAft>
              <a:buSzPts val="2000"/>
              <a:buChar char="•"/>
            </a:pPr>
            <a:r>
              <a:rPr lang="en-US" sz="1600"/>
              <a:t>GarageCars: number of cars garage supports</a:t>
            </a:r>
            <a:endParaRPr/>
          </a:p>
          <a:p>
            <a:pPr indent="-228600" lvl="1" marL="685800" rtl="0" algn="l">
              <a:lnSpc>
                <a:spcPct val="125000"/>
              </a:lnSpc>
              <a:spcBef>
                <a:spcPts val="0"/>
              </a:spcBef>
              <a:spcAft>
                <a:spcPts val="0"/>
              </a:spcAft>
              <a:buSzPts val="2000"/>
              <a:buChar char="•"/>
            </a:pPr>
            <a:r>
              <a:rPr lang="en-US" sz="1600"/>
              <a:t>TotalBsmtSF:  total square footage of basement</a:t>
            </a:r>
            <a:endParaRPr/>
          </a:p>
          <a:p>
            <a:pPr indent="-228600" lvl="1" marL="685800" rtl="0" algn="l">
              <a:lnSpc>
                <a:spcPct val="125000"/>
              </a:lnSpc>
              <a:spcBef>
                <a:spcPts val="0"/>
              </a:spcBef>
              <a:spcAft>
                <a:spcPts val="0"/>
              </a:spcAft>
              <a:buSzPts val="2000"/>
              <a:buChar char="•"/>
            </a:pPr>
            <a:r>
              <a:rPr lang="en-US" sz="1600"/>
              <a:t>FullBath:  number of full baths in house</a:t>
            </a:r>
            <a:endParaRPr/>
          </a:p>
          <a:p>
            <a:pPr indent="-228600" lvl="1" marL="685800" rtl="0" algn="l">
              <a:lnSpc>
                <a:spcPct val="125000"/>
              </a:lnSpc>
              <a:spcBef>
                <a:spcPts val="0"/>
              </a:spcBef>
              <a:spcAft>
                <a:spcPts val="0"/>
              </a:spcAft>
              <a:buSzPts val="2000"/>
              <a:buChar char="•"/>
            </a:pPr>
            <a:r>
              <a:rPr lang="en-US" sz="1600"/>
              <a:t>YearBuilt:  year house was built</a:t>
            </a:r>
            <a:endParaRPr/>
          </a:p>
          <a:p>
            <a:pPr indent="-228600" lvl="1" marL="685800" rtl="0" algn="l">
              <a:lnSpc>
                <a:spcPct val="125000"/>
              </a:lnSpc>
              <a:spcBef>
                <a:spcPts val="0"/>
              </a:spcBef>
              <a:spcAft>
                <a:spcPts val="0"/>
              </a:spcAft>
              <a:buSzPts val="2000"/>
              <a:buChar char="•"/>
            </a:pPr>
            <a:r>
              <a:rPr lang="en-US" sz="1600"/>
              <a:t>YearRemodAdd:  year house was remodeled</a:t>
            </a:r>
            <a:endParaRPr/>
          </a:p>
          <a:p>
            <a:pPr indent="-228600" lvl="1" marL="685800" rtl="0" algn="l">
              <a:lnSpc>
                <a:spcPct val="125000"/>
              </a:lnSpc>
              <a:spcBef>
                <a:spcPts val="0"/>
              </a:spcBef>
              <a:spcAft>
                <a:spcPts val="0"/>
              </a:spcAft>
              <a:buSzPts val="2000"/>
              <a:buChar char="•"/>
            </a:pPr>
            <a:r>
              <a:rPr lang="en-US" sz="1600">
                <a:solidFill>
                  <a:srgbClr val="7F7F7F"/>
                </a:solidFill>
              </a:rPr>
              <a:t>GarageArea:  square footage of garage</a:t>
            </a:r>
            <a:endParaRPr/>
          </a:p>
          <a:p>
            <a:pPr indent="-228600" lvl="1" marL="685800" rtl="0" algn="l">
              <a:lnSpc>
                <a:spcPct val="125000"/>
              </a:lnSpc>
              <a:spcBef>
                <a:spcPts val="0"/>
              </a:spcBef>
              <a:spcAft>
                <a:spcPts val="0"/>
              </a:spcAft>
              <a:buSzPts val="2000"/>
              <a:buChar char="•"/>
            </a:pPr>
            <a:r>
              <a:rPr lang="en-US" sz="1600">
                <a:solidFill>
                  <a:srgbClr val="7F7F7F"/>
                </a:solidFill>
              </a:rPr>
              <a:t>1stFlrSF:  square footage of first floor</a:t>
            </a:r>
            <a:endParaRPr/>
          </a:p>
          <a:p>
            <a:pPr indent="-228600" lvl="1" marL="685800" rtl="0" algn="l">
              <a:lnSpc>
                <a:spcPct val="125000"/>
              </a:lnSpc>
              <a:spcBef>
                <a:spcPts val="0"/>
              </a:spcBef>
              <a:spcAft>
                <a:spcPts val="0"/>
              </a:spcAft>
              <a:buSzPts val="2000"/>
              <a:buChar char="•"/>
            </a:pPr>
            <a:r>
              <a:rPr lang="en-US" sz="1600">
                <a:solidFill>
                  <a:srgbClr val="7F7F7F"/>
                </a:solidFill>
              </a:rPr>
              <a:t>GarageYrBlt: year garage was built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Additional Supporting </a:t>
            </a:r>
            <a:br>
              <a:rPr lang="en-US"/>
            </a:br>
            <a:r>
              <a:rPr lang="en-US"/>
              <a:t>Features</a:t>
            </a:r>
            <a:endParaRPr/>
          </a:p>
        </p:txBody>
      </p:sp>
      <p:sp>
        <p:nvSpPr>
          <p:cNvPr id="145" name="Google Shape;145;p29"/>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342900" lvl="0" marL="457200" rtl="0" algn="l">
              <a:lnSpc>
                <a:spcPct val="105000"/>
              </a:lnSpc>
              <a:spcBef>
                <a:spcPts val="1000"/>
              </a:spcBef>
              <a:spcAft>
                <a:spcPts val="0"/>
              </a:spcAft>
              <a:buClr>
                <a:schemeClr val="lt1"/>
              </a:buClr>
              <a:buSzPts val="1800"/>
              <a:buChar char="•"/>
            </a:pPr>
            <a:r>
              <a:rPr lang="en-US" sz="2590"/>
              <a:t>Bathroom Comparison (Full &amp; Half)</a:t>
            </a:r>
            <a:endParaRPr/>
          </a:p>
          <a:p>
            <a:pPr indent="-342900" lvl="0" marL="457200" rtl="0" algn="l">
              <a:lnSpc>
                <a:spcPct val="105000"/>
              </a:lnSpc>
              <a:spcBef>
                <a:spcPts val="1000"/>
              </a:spcBef>
              <a:spcAft>
                <a:spcPts val="0"/>
              </a:spcAft>
              <a:buClr>
                <a:schemeClr val="lt1"/>
              </a:buClr>
              <a:buSzPts val="1800"/>
              <a:buChar char="•"/>
            </a:pPr>
            <a:r>
              <a:rPr lang="en-US" sz="2590"/>
              <a:t>Quality of House Elements</a:t>
            </a:r>
            <a:endParaRPr/>
          </a:p>
          <a:p>
            <a:pPr indent="-342900" lvl="1" marL="914400" rtl="0" algn="l">
              <a:lnSpc>
                <a:spcPct val="105000"/>
              </a:lnSpc>
              <a:spcBef>
                <a:spcPts val="500"/>
              </a:spcBef>
              <a:spcAft>
                <a:spcPts val="0"/>
              </a:spcAft>
              <a:buSzPts val="1800"/>
              <a:buChar char="•"/>
            </a:pPr>
            <a:r>
              <a:rPr lang="en-US" sz="2220"/>
              <a:t>Exterior</a:t>
            </a:r>
            <a:endParaRPr/>
          </a:p>
          <a:p>
            <a:pPr indent="-342900" lvl="1" marL="914400" rtl="0" algn="l">
              <a:lnSpc>
                <a:spcPct val="105000"/>
              </a:lnSpc>
              <a:spcBef>
                <a:spcPts val="500"/>
              </a:spcBef>
              <a:spcAft>
                <a:spcPts val="0"/>
              </a:spcAft>
              <a:buSzPts val="1800"/>
              <a:buChar char="•"/>
            </a:pPr>
            <a:r>
              <a:rPr lang="en-US" sz="2220"/>
              <a:t>Kitchen</a:t>
            </a:r>
            <a:endParaRPr/>
          </a:p>
          <a:p>
            <a:pPr indent="-342900" lvl="0" marL="457200" rtl="0" algn="l">
              <a:lnSpc>
                <a:spcPct val="105000"/>
              </a:lnSpc>
              <a:spcBef>
                <a:spcPts val="1000"/>
              </a:spcBef>
              <a:spcAft>
                <a:spcPts val="0"/>
              </a:spcAft>
              <a:buClr>
                <a:schemeClr val="lt1"/>
              </a:buClr>
              <a:buSzPts val="1800"/>
              <a:buChar char="•"/>
            </a:pPr>
            <a:r>
              <a:rPr lang="en-US" sz="2590"/>
              <a:t>Sale Condition</a:t>
            </a:r>
            <a:endParaRPr/>
          </a:p>
          <a:p>
            <a:pPr indent="-342900" lvl="0" marL="457200" rtl="0" algn="l">
              <a:lnSpc>
                <a:spcPct val="105000"/>
              </a:lnSpc>
              <a:spcBef>
                <a:spcPts val="1000"/>
              </a:spcBef>
              <a:spcAft>
                <a:spcPts val="0"/>
              </a:spcAft>
              <a:buClr>
                <a:schemeClr val="lt1"/>
              </a:buClr>
              <a:buSzPts val="1800"/>
              <a:buChar char="•"/>
            </a:pPr>
            <a:r>
              <a:rPr lang="en-US" sz="2590"/>
              <a:t>Lot Size</a:t>
            </a:r>
            <a:endParaRPr/>
          </a:p>
          <a:p>
            <a:pPr indent="-342900" lvl="0" marL="457200" rtl="0" algn="l">
              <a:lnSpc>
                <a:spcPct val="105000"/>
              </a:lnSpc>
              <a:spcBef>
                <a:spcPts val="1000"/>
              </a:spcBef>
              <a:spcAft>
                <a:spcPts val="0"/>
              </a:spcAft>
              <a:buClr>
                <a:schemeClr val="lt1"/>
              </a:buClr>
              <a:buSzPts val="1800"/>
              <a:buChar char="•"/>
            </a:pPr>
            <a:r>
              <a:rPr lang="en-US" sz="2590"/>
              <a:t>Building Type</a:t>
            </a:r>
            <a:endParaRPr/>
          </a:p>
        </p:txBody>
      </p:sp>
      <p:pic>
        <p:nvPicPr>
          <p:cNvPr descr="Chart, histogram&#10;&#10;Description automatically generated" id="146" name="Google Shape;146;p29"/>
          <p:cNvPicPr preferRelativeResize="0"/>
          <p:nvPr/>
        </p:nvPicPr>
        <p:blipFill rotWithShape="1">
          <a:blip r:embed="rId3">
            <a:alphaModFix/>
          </a:blip>
          <a:srcRect b="0" l="0" r="0" t="0"/>
          <a:stretch/>
        </p:blipFill>
        <p:spPr>
          <a:xfrm>
            <a:off x="8184776" y="4653316"/>
            <a:ext cx="3880100" cy="2102994"/>
          </a:xfrm>
          <a:prstGeom prst="rect">
            <a:avLst/>
          </a:prstGeom>
          <a:noFill/>
          <a:ln>
            <a:noFill/>
          </a:ln>
        </p:spPr>
      </p:pic>
      <p:pic>
        <p:nvPicPr>
          <p:cNvPr descr="Chart, bar chart&#10;&#10;Description automatically generated" id="147" name="Google Shape;147;p29"/>
          <p:cNvPicPr preferRelativeResize="0"/>
          <p:nvPr/>
        </p:nvPicPr>
        <p:blipFill rotWithShape="1">
          <a:blip r:embed="rId4">
            <a:alphaModFix/>
          </a:blip>
          <a:srcRect b="0" l="0" r="0" t="0"/>
          <a:stretch/>
        </p:blipFill>
        <p:spPr>
          <a:xfrm>
            <a:off x="6642846" y="2320366"/>
            <a:ext cx="4190093" cy="2251635"/>
          </a:xfrm>
          <a:prstGeom prst="rect">
            <a:avLst/>
          </a:prstGeom>
          <a:noFill/>
          <a:ln>
            <a:noFill/>
          </a:ln>
        </p:spPr>
      </p:pic>
      <p:pic>
        <p:nvPicPr>
          <p:cNvPr descr="Chart, bar chart&#10;&#10;Description automatically generated" id="148" name="Google Shape;148;p29"/>
          <p:cNvPicPr preferRelativeResize="0"/>
          <p:nvPr/>
        </p:nvPicPr>
        <p:blipFill rotWithShape="1">
          <a:blip r:embed="rId5">
            <a:alphaModFix/>
          </a:blip>
          <a:srcRect b="0" l="0" r="0" t="0"/>
          <a:stretch/>
        </p:blipFill>
        <p:spPr>
          <a:xfrm>
            <a:off x="7914267" y="53967"/>
            <a:ext cx="4150609" cy="22320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Results: Method 1</a:t>
            </a:r>
            <a:endParaRPr/>
          </a:p>
        </p:txBody>
      </p:sp>
      <p:sp>
        <p:nvSpPr>
          <p:cNvPr id="154" name="Google Shape;154;p30"/>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Clr>
                <a:schemeClr val="lt1"/>
              </a:buClr>
              <a:buSzPts val="1800"/>
              <a:buChar char="•"/>
            </a:pPr>
            <a:r>
              <a:rPr lang="en-US"/>
              <a:t>Linear Regression</a:t>
            </a:r>
            <a:endParaRPr/>
          </a:p>
          <a:p>
            <a:pPr indent="-342900" lvl="0" marL="457200" rtl="0" algn="l">
              <a:lnSpc>
                <a:spcPct val="115000"/>
              </a:lnSpc>
              <a:spcBef>
                <a:spcPts val="1000"/>
              </a:spcBef>
              <a:spcAft>
                <a:spcPts val="0"/>
              </a:spcAft>
              <a:buClr>
                <a:schemeClr val="lt1"/>
              </a:buClr>
              <a:buSzPts val="1800"/>
              <a:buChar char="•"/>
            </a:pPr>
            <a:r>
              <a:rPr lang="en-US"/>
              <a:t>Ridge Regression</a:t>
            </a:r>
            <a:endParaRPr/>
          </a:p>
          <a:p>
            <a:pPr indent="-342900" lvl="0" marL="457200" rtl="0" algn="l">
              <a:lnSpc>
                <a:spcPct val="115000"/>
              </a:lnSpc>
              <a:spcBef>
                <a:spcPts val="1000"/>
              </a:spcBef>
              <a:spcAft>
                <a:spcPts val="0"/>
              </a:spcAft>
              <a:buClr>
                <a:schemeClr val="lt1"/>
              </a:buClr>
              <a:buSzPts val="1800"/>
              <a:buChar char="•"/>
            </a:pPr>
            <a:r>
              <a:rPr lang="en-US"/>
              <a:t>Lasso Regression</a:t>
            </a:r>
            <a:endParaRPr/>
          </a:p>
          <a:p>
            <a:pPr indent="-228600" lvl="0" marL="457200" rtl="0" algn="l">
              <a:lnSpc>
                <a:spcPct val="115000"/>
              </a:lnSpc>
              <a:spcBef>
                <a:spcPts val="1000"/>
              </a:spcBef>
              <a:spcAft>
                <a:spcPts val="0"/>
              </a:spcAft>
              <a:buClr>
                <a:schemeClr val="lt1"/>
              </a:buClr>
              <a:buSzPts val="1800"/>
              <a:buNone/>
            </a:pPr>
            <a:r>
              <a:t/>
            </a:r>
            <a:endParaRPr/>
          </a:p>
          <a:p>
            <a:pPr indent="-228600" lvl="0" marL="457200" rtl="0" algn="l">
              <a:lnSpc>
                <a:spcPct val="115000"/>
              </a:lnSpc>
              <a:spcBef>
                <a:spcPts val="1000"/>
              </a:spcBef>
              <a:spcAft>
                <a:spcPts val="0"/>
              </a:spcAft>
              <a:buClr>
                <a:schemeClr val="lt1"/>
              </a:buClr>
              <a:buSzPts val="1800"/>
              <a:buNone/>
            </a:pPr>
            <a:r>
              <a:t/>
            </a:r>
            <a:endParaRPr/>
          </a:p>
          <a:p>
            <a:pPr indent="-342900" lvl="0" marL="457200" rtl="0" algn="l">
              <a:lnSpc>
                <a:spcPct val="115000"/>
              </a:lnSpc>
              <a:spcBef>
                <a:spcPts val="1000"/>
              </a:spcBef>
              <a:spcAft>
                <a:spcPts val="0"/>
              </a:spcAft>
              <a:buClr>
                <a:schemeClr val="lt1"/>
              </a:buClr>
              <a:buSzPts val="1800"/>
              <a:buChar char="•"/>
            </a:pPr>
            <a:r>
              <a:rPr lang="en-US"/>
              <a:t>Kaggle Score:  0.1618</a:t>
            </a:r>
            <a:endParaRPr/>
          </a:p>
        </p:txBody>
      </p:sp>
      <p:graphicFrame>
        <p:nvGraphicFramePr>
          <p:cNvPr id="155" name="Google Shape;155;p30"/>
          <p:cNvGraphicFramePr/>
          <p:nvPr/>
        </p:nvGraphicFramePr>
        <p:xfrm>
          <a:off x="6230471" y="1945640"/>
          <a:ext cx="3000000" cy="3000000"/>
        </p:xfrm>
        <a:graphic>
          <a:graphicData uri="http://schemas.openxmlformats.org/drawingml/2006/table">
            <a:tbl>
              <a:tblPr bandRow="1" firstRow="1">
                <a:noFill/>
                <a:tableStyleId>{A868906F-4165-4351-87D5-4DD3444FC197}</a:tableStyleId>
              </a:tblPr>
              <a:tblGrid>
                <a:gridCol w="1402975"/>
                <a:gridCol w="1402975"/>
                <a:gridCol w="1402975"/>
                <a:gridCol w="1402975"/>
              </a:tblGrid>
              <a:tr h="370850">
                <a:tc>
                  <a:txBody>
                    <a:bodyPr/>
                    <a:lstStyle/>
                    <a:p>
                      <a:pPr indent="0" lvl="0" marL="0" marR="0" rtl="0" algn="ctr">
                        <a:lnSpc>
                          <a:spcPct val="100000"/>
                        </a:lnSpc>
                        <a:spcBef>
                          <a:spcPts val="0"/>
                        </a:spcBef>
                        <a:spcAft>
                          <a:spcPts val="0"/>
                        </a:spcAft>
                        <a:buNone/>
                      </a:pPr>
                      <a:r>
                        <a:rPr lang="en-US" sz="1400" u="none" cap="none" strike="noStrike"/>
                        <a:t>Model (# Var)</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RMSE</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R2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Adj R2</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7 – Survivors</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26,057</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0.814</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7 – Bath Swap</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26,062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0.813</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9 - Qualities</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25,982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0.843</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0.815</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8 – Garage</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25,558</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0.848</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0.821</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10 – Sale/Lot</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23,816</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0.868</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0.844</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12 – Bldg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23,812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0.868</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0.844</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9" name="Shape 159"/>
        <p:cNvGrpSpPr/>
        <p:nvPr/>
      </p:nvGrpSpPr>
      <p:grpSpPr>
        <a:xfrm>
          <a:off x="0" y="0"/>
          <a:ext cx="0" cy="0"/>
          <a:chOff x="0" y="0"/>
          <a:chExt cx="0" cy="0"/>
        </a:xfrm>
      </p:grpSpPr>
      <p:sp>
        <p:nvSpPr>
          <p:cNvPr id="160" name="Google Shape;160;p31"/>
          <p:cNvSpPr/>
          <p:nvPr/>
        </p:nvSpPr>
        <p:spPr>
          <a:xfrm>
            <a:off x="0" y="0"/>
            <a:ext cx="12192000" cy="73448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1" name="Google Shape;161;p31"/>
          <p:cNvSpPr txBox="1"/>
          <p:nvPr>
            <p:ph type="title"/>
          </p:nvPr>
        </p:nvSpPr>
        <p:spPr>
          <a:xfrm>
            <a:off x="502125" y="3307450"/>
            <a:ext cx="6629700" cy="1082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t>Method 2:</a:t>
            </a:r>
            <a:br>
              <a:rPr lang="en-US" sz="3200"/>
            </a:br>
            <a:r>
              <a:rPr lang="en-US" sz="3200"/>
              <a:t>Predictive Accuracy</a:t>
            </a:r>
            <a:endParaRPr/>
          </a:p>
        </p:txBody>
      </p:sp>
      <p:pic>
        <p:nvPicPr>
          <p:cNvPr descr="Chart, histogram&#10;&#10;Description automatically generated" id="162" name="Google Shape;162;p31"/>
          <p:cNvPicPr preferRelativeResize="0"/>
          <p:nvPr/>
        </p:nvPicPr>
        <p:blipFill rotWithShape="1">
          <a:blip r:embed="rId3">
            <a:alphaModFix/>
          </a:blip>
          <a:srcRect b="5" l="4846" r="5" t="0"/>
          <a:stretch/>
        </p:blipFill>
        <p:spPr>
          <a:xfrm>
            <a:off x="7620005" y="1041287"/>
            <a:ext cx="3795325" cy="2403134"/>
          </a:xfrm>
          <a:custGeom>
            <a:rect b="b" l="l" r="r" t="t"/>
            <a:pathLst>
              <a:path extrusionOk="0" h="2403134" w="3795325">
                <a:moveTo>
                  <a:pt x="2184722" y="841"/>
                </a:moveTo>
                <a:cubicBezTo>
                  <a:pt x="2814560" y="-21325"/>
                  <a:pt x="3427201" y="397824"/>
                  <a:pt x="3677533" y="894830"/>
                </a:cubicBezTo>
                <a:cubicBezTo>
                  <a:pt x="3905982" y="1349627"/>
                  <a:pt x="3831860" y="1869725"/>
                  <a:pt x="3190190" y="2178399"/>
                </a:cubicBezTo>
                <a:cubicBezTo>
                  <a:pt x="2451548" y="2533654"/>
                  <a:pt x="455452" y="2514018"/>
                  <a:pt x="70136" y="1781594"/>
                </a:cubicBezTo>
                <a:cubicBezTo>
                  <a:pt x="-105004" y="1447806"/>
                  <a:pt x="67090" y="1001681"/>
                  <a:pt x="373717" y="712643"/>
                </a:cubicBezTo>
                <a:cubicBezTo>
                  <a:pt x="803704" y="308075"/>
                  <a:pt x="1480908" y="87517"/>
                  <a:pt x="2058627" y="11266"/>
                </a:cubicBezTo>
                <a:cubicBezTo>
                  <a:pt x="2100667" y="5758"/>
                  <a:pt x="2142732" y="2319"/>
                  <a:pt x="2184722" y="841"/>
                </a:cubicBezTo>
                <a:close/>
              </a:path>
            </a:pathLst>
          </a:custGeom>
          <a:noFill/>
          <a:ln>
            <a:noFill/>
          </a:ln>
        </p:spPr>
      </p:pic>
      <p:sp>
        <p:nvSpPr>
          <p:cNvPr id="163" name="Google Shape;163;p31"/>
          <p:cNvSpPr/>
          <p:nvPr/>
        </p:nvSpPr>
        <p:spPr>
          <a:xfrm>
            <a:off x="7760307" y="914400"/>
            <a:ext cx="3795329" cy="2272931"/>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noFill/>
          <a:ln cap="flat" cmpd="sng" w="19050">
            <a:solidFill>
              <a:srgbClr val="EF7E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venir"/>
              <a:ea typeface="Avenir"/>
              <a:cs typeface="Avenir"/>
              <a:sym typeface="Avenir"/>
            </a:endParaRPr>
          </a:p>
        </p:txBody>
      </p:sp>
      <p:pic>
        <p:nvPicPr>
          <p:cNvPr descr="Chart, line chart&#10;&#10;Description automatically generated" id="164" name="Google Shape;164;p31"/>
          <p:cNvPicPr preferRelativeResize="0"/>
          <p:nvPr/>
        </p:nvPicPr>
        <p:blipFill rotWithShape="1">
          <a:blip r:embed="rId4">
            <a:alphaModFix/>
          </a:blip>
          <a:srcRect b="16126" l="0" r="5" t="15900"/>
          <a:stretch/>
        </p:blipFill>
        <p:spPr>
          <a:xfrm>
            <a:off x="7854953" y="3695422"/>
            <a:ext cx="3424830" cy="2333904"/>
          </a:xfrm>
          <a:custGeom>
            <a:rect b="b" l="l" r="r" t="t"/>
            <a:pathLst>
              <a:path extrusionOk="0" h="2333904" w="3424830">
                <a:moveTo>
                  <a:pt x="2057928" y="1514"/>
                </a:moveTo>
                <a:cubicBezTo>
                  <a:pt x="2319940" y="10302"/>
                  <a:pt x="2578077" y="57197"/>
                  <a:pt x="2798241" y="137443"/>
                </a:cubicBezTo>
                <a:cubicBezTo>
                  <a:pt x="3301471" y="321017"/>
                  <a:pt x="3606337" y="678391"/>
                  <a:pt x="3305718" y="1153080"/>
                </a:cubicBezTo>
                <a:cubicBezTo>
                  <a:pt x="2959389" y="1699458"/>
                  <a:pt x="1336592" y="2564833"/>
                  <a:pt x="511998" y="2276616"/>
                </a:cubicBezTo>
                <a:cubicBezTo>
                  <a:pt x="136458" y="2145183"/>
                  <a:pt x="-37885" y="1791068"/>
                  <a:pt x="6879" y="1475695"/>
                </a:cubicBezTo>
                <a:cubicBezTo>
                  <a:pt x="69549" y="1033953"/>
                  <a:pt x="461111" y="598733"/>
                  <a:pt x="873404" y="297119"/>
                </a:cubicBezTo>
                <a:cubicBezTo>
                  <a:pt x="1113720" y="121873"/>
                  <a:pt x="1448145" y="28457"/>
                  <a:pt x="1795887" y="5604"/>
                </a:cubicBezTo>
                <a:cubicBezTo>
                  <a:pt x="1882823" y="-111"/>
                  <a:pt x="1970591" y="-1416"/>
                  <a:pt x="2057928" y="1514"/>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bbleVTI">
  <a:themeElements>
    <a:clrScheme name="AnalogousFromRegularSeedRightStep">
      <a:dk1>
        <a:srgbClr val="000000"/>
      </a:dk1>
      <a:lt1>
        <a:srgbClr val="FFFFFF"/>
      </a:lt1>
      <a:dk2>
        <a:srgbClr val="412824"/>
      </a:dk2>
      <a:lt2>
        <a:srgbClr val="E2E8E6"/>
      </a:lt2>
      <a:accent1>
        <a:srgbClr val="E72959"/>
      </a:accent1>
      <a:accent2>
        <a:srgbClr val="D53617"/>
      </a:accent2>
      <a:accent3>
        <a:srgbClr val="E09227"/>
      </a:accent3>
      <a:accent4>
        <a:srgbClr val="A9A812"/>
      </a:accent4>
      <a:accent5>
        <a:srgbClr val="76B320"/>
      </a:accent5>
      <a:accent6>
        <a:srgbClr val="31BD15"/>
      </a:accent6>
      <a:hlink>
        <a:srgbClr val="31937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2020-10-24T15:16:29Z</dcterms:created>
  <dc:creator>Microsoft Office User</dc:creator>
</cp:coreProperties>
</file>