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U9UAVeEQ1eeAH4mHsQM62NoO+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36"/>
    <p:restoredTop sz="94719"/>
  </p:normalViewPr>
  <p:slideViewPr>
    <p:cSldViewPr snapToGrid="0" snapToObjects="1">
      <p:cViewPr varScale="1">
        <p:scale>
          <a:sx n="198" d="100"/>
          <a:sy n="198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56d78b8d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56d78b8d7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a56d78b8d7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Year built with buckets</a:t>
            </a: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Heating Quality</a:t>
            </a: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Porch (Y/N variable only)</a:t>
            </a: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Proximity to desirable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1"/>
          </p:nvPr>
        </p:nvSpPr>
        <p:spPr>
          <a:xfrm rot="5400000">
            <a:off x="4186958" y="-1138958"/>
            <a:ext cx="3818083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6"/>
          <p:cNvSpPr txBox="1">
            <a:spLocks noGrp="1"/>
          </p:cNvSpPr>
          <p:nvPr>
            <p:ph type="title"/>
          </p:nvPr>
        </p:nvSpPr>
        <p:spPr>
          <a:xfrm rot="5400000">
            <a:off x="7619997" y="2286000"/>
            <a:ext cx="5334001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body" idx="1"/>
          </p:nvPr>
        </p:nvSpPr>
        <p:spPr>
          <a:xfrm rot="5400000">
            <a:off x="1905000" y="-381000"/>
            <a:ext cx="5334001" cy="761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762000" y="2285999"/>
            <a:ext cx="5151119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6278879" y="2285999"/>
            <a:ext cx="5151121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2"/>
          </p:nvPr>
        </p:nvSpPr>
        <p:spPr>
          <a:xfrm>
            <a:off x="762000" y="3048000"/>
            <a:ext cx="5151119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3"/>
          </p:nvPr>
        </p:nvSpPr>
        <p:spPr>
          <a:xfrm>
            <a:off x="6278878" y="2286000"/>
            <a:ext cx="5151122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4"/>
          </p:nvPr>
        </p:nvSpPr>
        <p:spPr>
          <a:xfrm>
            <a:off x="6278878" y="3048000"/>
            <a:ext cx="5151122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1"/>
          </p:nvPr>
        </p:nvSpPr>
        <p:spPr>
          <a:xfrm>
            <a:off x="5334000" y="762001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2"/>
          </p:nvPr>
        </p:nvSpPr>
        <p:spPr>
          <a:xfrm>
            <a:off x="762000" y="2286000"/>
            <a:ext cx="3810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>
            <a:spLocks noGrp="1"/>
          </p:cNvSpPr>
          <p:nvPr>
            <p:ph type="pic" idx="2"/>
          </p:nvPr>
        </p:nvSpPr>
        <p:spPr>
          <a:xfrm>
            <a:off x="5334000" y="762001"/>
            <a:ext cx="6021388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8157843" y="6244836"/>
            <a:ext cx="4034156" cy="613164"/>
          </a:xfrm>
          <a:custGeom>
            <a:avLst/>
            <a:gdLst/>
            <a:ahLst/>
            <a:cxnLst/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endParaRPr sz="15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1" y="688126"/>
            <a:ext cx="448491" cy="1634252"/>
          </a:xfrm>
          <a:custGeom>
            <a:avLst/>
            <a:gdLst/>
            <a:ahLst/>
            <a:cxnLst/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7309459" y="6144069"/>
            <a:ext cx="4418271" cy="718159"/>
          </a:xfrm>
          <a:custGeom>
            <a:avLst/>
            <a:gdLst/>
            <a:ahLst/>
            <a:cxnLst/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" name="Google Shape;13;p15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ft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gression-an-explanation-of-regression-metrics-and-what-can-go-wrong-a39a9793d914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ks-partners.com/insights/capture/" TargetMode="External"/><Relationship Id="rId5" Type="http://schemas.openxmlformats.org/officeDocument/2006/relationships/hyperlink" Target="https://www.nuviewtrust.com/self-directed-regulation-d-real-estate-fund-investments/" TargetMode="External"/><Relationship Id="rId4" Type="http://schemas.openxmlformats.org/officeDocument/2006/relationships/hyperlink" Target="https://financebuddha.com/blog/tax-benefits-owning-multiple-house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quickfacts/fact/table/amescityiowa/INC11021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reavibes.com/ames-ia/crime/" TargetMode="External"/><Relationship Id="rId4" Type="http://schemas.openxmlformats.org/officeDocument/2006/relationships/hyperlink" Target="https://data.bls.gov/timeseries/LASST190000000000005?amp%253bdata_tool=XGtable&amp;output_view=data&amp;include_graphs=tru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ot-mean-square_devi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762000" y="762001"/>
            <a:ext cx="3810000" cy="304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/>
              <a:t>House Price Predictions</a:t>
            </a:r>
            <a:br>
              <a:rPr lang="en-US" sz="4400"/>
            </a:br>
            <a:r>
              <a:rPr lang="en-US" sz="4400"/>
              <a:t>Ames, IA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t="2134" r="-1"/>
          <a:stretch/>
        </p:blipFill>
        <p:spPr>
          <a:xfrm>
            <a:off x="5299433" y="832506"/>
            <a:ext cx="4448352" cy="6025494"/>
          </a:xfrm>
          <a:custGeom>
            <a:avLst/>
            <a:gdLst/>
            <a:ahLst/>
            <a:cxnLst/>
            <a:rect l="l" t="t" r="r" b="b"/>
            <a:pathLst>
              <a:path w="4448352" h="6025494" extrusionOk="0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7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49"/>
                  <a:pt x="2981970" y="3664324"/>
                  <a:pt x="2566852" y="4362396"/>
                </a:cubicBezTo>
                <a:cubicBezTo>
                  <a:pt x="2261942" y="4875091"/>
                  <a:pt x="1813644" y="5542665"/>
                  <a:pt x="1381603" y="6002074"/>
                </a:cubicBezTo>
                <a:lnTo>
                  <a:pt x="1358104" y="6025494"/>
                </a:lnTo>
                <a:lnTo>
                  <a:pt x="147593" y="6025494"/>
                </a:lnTo>
                <a:lnTo>
                  <a:pt x="135095" y="5970139"/>
                </a:lnTo>
                <a:cubicBezTo>
                  <a:pt x="3334" y="5264474"/>
                  <a:pt x="25735" y="4338080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1"/>
                  <a:pt x="515201" y="2023048"/>
                  <a:pt x="812398" y="1669997"/>
                </a:cubicBezTo>
                <a:cubicBezTo>
                  <a:pt x="1109597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94" name="Google Shape;94;p1" descr="A group of orange flowers in a garde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7244" r="39537" b="3"/>
          <a:stretch/>
        </p:blipFill>
        <p:spPr>
          <a:xfrm>
            <a:off x="10008071" y="10"/>
            <a:ext cx="2183930" cy="3890830"/>
          </a:xfrm>
          <a:custGeom>
            <a:avLst/>
            <a:gdLst/>
            <a:ahLst/>
            <a:cxnLst/>
            <a:rect l="l" t="t" r="r" b="b"/>
            <a:pathLst>
              <a:path w="2183930" h="3890840" extrusionOk="0">
                <a:moveTo>
                  <a:pt x="1662734" y="0"/>
                </a:moveTo>
                <a:lnTo>
                  <a:pt x="2183929" y="1"/>
                </a:lnTo>
                <a:lnTo>
                  <a:pt x="2183930" y="3746279"/>
                </a:lnTo>
                <a:lnTo>
                  <a:pt x="2092471" y="3792266"/>
                </a:lnTo>
                <a:cubicBezTo>
                  <a:pt x="1916615" y="3868206"/>
                  <a:pt x="1716194" y="3904967"/>
                  <a:pt x="1486236" y="3885847"/>
                </a:cubicBezTo>
                <a:cubicBezTo>
                  <a:pt x="669931" y="3818049"/>
                  <a:pt x="47640" y="3126585"/>
                  <a:pt x="2489" y="2485753"/>
                </a:cubicBezTo>
                <a:cubicBezTo>
                  <a:pt x="-27385" y="2064643"/>
                  <a:pt x="214834" y="1579831"/>
                  <a:pt x="562936" y="1142086"/>
                </a:cubicBezTo>
                <a:cubicBezTo>
                  <a:pt x="706161" y="962074"/>
                  <a:pt x="1052598" y="565678"/>
                  <a:pt x="1463250" y="180015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t="1641" r="6" b="6"/>
          <a:stretch/>
        </p:blipFill>
        <p:spPr>
          <a:xfrm>
            <a:off x="8048989" y="4136572"/>
            <a:ext cx="3381012" cy="2219779"/>
          </a:xfrm>
          <a:custGeom>
            <a:avLst/>
            <a:gdLst/>
            <a:ahLst/>
            <a:cxnLst/>
            <a:rect l="l" t="t" r="r" b="b"/>
            <a:pathLst>
              <a:path w="3381012" h="2219779" extrusionOk="0">
                <a:moveTo>
                  <a:pt x="2031599" y="1440"/>
                </a:moveTo>
                <a:cubicBezTo>
                  <a:pt x="2290258" y="9798"/>
                  <a:pt x="2545092" y="54400"/>
                  <a:pt x="2762440" y="130722"/>
                </a:cubicBezTo>
                <a:cubicBezTo>
                  <a:pt x="3259231" y="305320"/>
                  <a:pt x="3560197" y="645219"/>
                  <a:pt x="3263424" y="1096695"/>
                </a:cubicBezTo>
                <a:cubicBezTo>
                  <a:pt x="2921526" y="1616356"/>
                  <a:pt x="1319491" y="2439416"/>
                  <a:pt x="505447" y="2165293"/>
                </a:cubicBezTo>
                <a:cubicBezTo>
                  <a:pt x="134712" y="2040287"/>
                  <a:pt x="-37401" y="1703487"/>
                  <a:pt x="6791" y="1403535"/>
                </a:cubicBezTo>
                <a:cubicBezTo>
                  <a:pt x="68659" y="983394"/>
                  <a:pt x="455211" y="569456"/>
                  <a:pt x="862230" y="282590"/>
                </a:cubicBezTo>
                <a:cubicBezTo>
                  <a:pt x="1099471" y="115913"/>
                  <a:pt x="1429617" y="27065"/>
                  <a:pt x="1772911" y="5329"/>
                </a:cubicBezTo>
                <a:cubicBezTo>
                  <a:pt x="1858734" y="-106"/>
                  <a:pt x="1945379" y="-1347"/>
                  <a:pt x="2031599" y="144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826000" y="533400"/>
            <a:ext cx="4788638" cy="6329048"/>
          </a:xfrm>
          <a:custGeom>
            <a:avLst/>
            <a:gdLst/>
            <a:ahLst/>
            <a:cxnLst/>
            <a:rect l="l" t="t" r="r" b="b"/>
            <a:pathLst>
              <a:path w="4448352" h="6029730" extrusionOk="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 cap="flat" cmpd="sng">
            <a:solidFill>
              <a:srgbClr val="EF7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762000" y="4571999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Little Deuce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6" name="Google Shape;176;p10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399" r="42952" b="-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 extrusionOk="0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7" name="Google Shape;177;p10"/>
          <p:cNvSpPr/>
          <p:nvPr/>
        </p:nvSpPr>
        <p:spPr>
          <a:xfrm rot="5400000" flipH="1">
            <a:off x="223838" y="538152"/>
            <a:ext cx="6095989" cy="6543686"/>
          </a:xfrm>
          <a:custGeom>
            <a:avLst/>
            <a:gdLst/>
            <a:ahLst/>
            <a:cxnLst/>
            <a:rect l="l" t="t" r="r" b="b"/>
            <a:pathLst>
              <a:path w="2154655" h="6858000" extrusionOk="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 cap="flat" cmpd="sng">
            <a:solidFill>
              <a:srgbClr val="EF7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10"/>
          <p:cNvSpPr txBox="1">
            <a:spLocks noGrp="1"/>
          </p:cNvSpPr>
          <p:nvPr>
            <p:ph type="body" idx="1"/>
          </p:nvPr>
        </p:nvSpPr>
        <p:spPr>
          <a:xfrm>
            <a:off x="6858001" y="3048000"/>
            <a:ext cx="4572000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Mean: 180K ish</a:t>
            </a:r>
            <a:endParaRPr sz="240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Median: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Mode: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Year built with buckets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Heating Quality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Porch (Y/N variable only)</a:t>
            </a:r>
            <a:endParaRPr/>
          </a:p>
          <a:p>
            <a:pPr marL="1143000" lvl="2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Proximity to desirable features</a:t>
            </a:r>
            <a:endParaRPr/>
          </a:p>
          <a:p>
            <a:pPr marL="228600" lvl="0" indent="-101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228600" lvl="0" indent="-76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  <a:p>
            <a:pPr marL="228600" lvl="0" indent="-76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/>
          </a:p>
        </p:txBody>
      </p:sp>
      <p:sp>
        <p:nvSpPr>
          <p:cNvPr id="179" name="Google Shape;179;p10"/>
          <p:cNvSpPr txBox="1"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Sale Price Distribution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Evaluation Metrics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1"/>
          </p:nvPr>
        </p:nvSpPr>
        <p:spPr>
          <a:xfrm>
            <a:off x="762000" y="1878496"/>
            <a:ext cx="10668000" cy="497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EF7E68"/>
              </a:buClr>
              <a:buSzPts val="1750"/>
              <a:buChar char="•"/>
            </a:pPr>
            <a:r>
              <a:rPr lang="en-US" sz="1750">
                <a:solidFill>
                  <a:srgbClr val="EF7E68"/>
                </a:solidFill>
              </a:rPr>
              <a:t>Mean Square Error (MSE)</a:t>
            </a:r>
            <a:endParaRPr/>
          </a:p>
          <a:p>
            <a:pPr marL="6858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500"/>
              <a:t>Average of the squared difference between the target value &amp; predicted value</a:t>
            </a:r>
            <a:endParaRPr/>
          </a:p>
          <a:p>
            <a:pPr marL="6858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500"/>
              <a:t>Easy to optimize &amp; penalizes even small errors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EF7E68"/>
              </a:buClr>
              <a:buSzPts val="1750"/>
              <a:buChar char="•"/>
            </a:pPr>
            <a:r>
              <a:rPr lang="en-US" sz="1750">
                <a:solidFill>
                  <a:srgbClr val="EF7E68"/>
                </a:solidFill>
              </a:rPr>
              <a:t>Root Mean Square Error (RMSE)</a:t>
            </a:r>
            <a:endParaRPr/>
          </a:p>
          <a:p>
            <a:pPr marL="6858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500"/>
              <a:t>Most common regression metric used</a:t>
            </a:r>
            <a:endParaRPr/>
          </a:p>
          <a:p>
            <a:pPr marL="6858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500"/>
              <a:t>Useful when large errors are undesired – high penalty placed on large errors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Char char="•"/>
            </a:pPr>
            <a:r>
              <a:rPr lang="en-US" sz="1750"/>
              <a:t>Mean Absolute Error (MAE)</a:t>
            </a:r>
            <a:endParaRPr/>
          </a:p>
          <a:p>
            <a:pPr marL="6858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500"/>
              <a:t>Robust to outliers &amp; does not penalize as severely as MSE</a:t>
            </a:r>
            <a:endParaRPr/>
          </a:p>
          <a:p>
            <a:pPr marL="6858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500"/>
              <a:t>Linear scoring where individual differences are weighted equally</a:t>
            </a:r>
            <a:endParaRPr/>
          </a:p>
          <a:p>
            <a:pPr marL="6858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500"/>
              <a:t>Not suitable with attention is desired on outliers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Char char="•"/>
            </a:pPr>
            <a:r>
              <a:rPr lang="en-US" sz="1750"/>
              <a:t>R</a:t>
            </a:r>
            <a:r>
              <a:rPr lang="en-US" sz="1750" baseline="30000"/>
              <a:t>2 </a:t>
            </a:r>
            <a:r>
              <a:rPr lang="en-US" sz="1750"/>
              <a:t>Error </a:t>
            </a:r>
            <a:endParaRPr/>
          </a:p>
          <a:p>
            <a:pPr marL="6858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500"/>
              <a:t>Compares current model with constant baseline model (mean of data)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Char char="•"/>
            </a:pPr>
            <a:r>
              <a:rPr lang="en-US" sz="1750"/>
              <a:t>Adjusted R</a:t>
            </a:r>
            <a:r>
              <a:rPr lang="en-US" sz="1750" baseline="30000"/>
              <a:t>2  </a:t>
            </a:r>
            <a:endParaRPr/>
          </a:p>
          <a:p>
            <a:pPr marL="6858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500"/>
              <a:t>Variant of R-squared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endParaRPr sz="17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Char char="•"/>
            </a:pPr>
            <a:r>
              <a:rPr lang="en-US" sz="1960"/>
              <a:t>Home age:</a:t>
            </a:r>
            <a:endParaRPr/>
          </a:p>
          <a:p>
            <a:pPr marL="6858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79"/>
              <a:buChar char="•"/>
            </a:pPr>
            <a:r>
              <a:rPr lang="en-US" sz="1679"/>
              <a:t>38% NMT 20 years old (1990-2010) - 551</a:t>
            </a:r>
            <a:endParaRPr/>
          </a:p>
          <a:p>
            <a:pPr marL="6858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79"/>
              <a:buChar char="•"/>
            </a:pPr>
            <a:r>
              <a:rPr lang="en-US" sz="1679"/>
              <a:t>17% 20-40 years old(1970-1989) – 249</a:t>
            </a:r>
            <a:endParaRPr/>
          </a:p>
          <a:p>
            <a:pPr marL="6858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79"/>
              <a:buChar char="•"/>
            </a:pPr>
            <a:r>
              <a:rPr lang="en-US" sz="1679"/>
              <a:t>23% 40-60 years old (342)</a:t>
            </a:r>
            <a:endParaRPr/>
          </a:p>
          <a:p>
            <a:pPr marL="6858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79"/>
              <a:buChar char="•"/>
            </a:pPr>
            <a:r>
              <a:rPr lang="en-US" sz="1679"/>
              <a:t>22% (318) rest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Char char="•"/>
            </a:pPr>
            <a:r>
              <a:rPr lang="en-US" sz="1960"/>
              <a:t>Home size:</a:t>
            </a:r>
            <a:endParaRPr/>
          </a:p>
          <a:p>
            <a:pPr marL="6858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79"/>
              <a:buChar char="•"/>
            </a:pPr>
            <a:r>
              <a:rPr lang="en-US" sz="1679"/>
              <a:t>232:  &lt; 2000SF</a:t>
            </a:r>
            <a:endParaRPr/>
          </a:p>
          <a:p>
            <a:pPr marL="6858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79"/>
              <a:buChar char="•"/>
            </a:pPr>
            <a:r>
              <a:rPr lang="en-US" sz="1679"/>
              <a:t>553: 2000-3000 SF</a:t>
            </a:r>
            <a:endParaRPr/>
          </a:p>
          <a:p>
            <a:pPr marL="6858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79"/>
              <a:buChar char="•"/>
            </a:pPr>
            <a:r>
              <a:rPr lang="en-US" sz="1679"/>
              <a:t>462:  3000-4000 SF</a:t>
            </a:r>
            <a:endParaRPr/>
          </a:p>
          <a:p>
            <a:pPr marL="685800" lvl="1" indent="-228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79"/>
              <a:buChar char="•"/>
            </a:pPr>
            <a:r>
              <a:rPr lang="en-US" sz="1679"/>
              <a:t>213: &gt; 4000 SF</a:t>
            </a:r>
            <a:endParaRPr/>
          </a:p>
          <a:p>
            <a:pPr marL="228600" lvl="0" indent="-10414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60"/>
              <a:buNone/>
            </a:pPr>
            <a:endParaRPr sz="196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6d78b8d7_0_2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Results Code</a:t>
            </a:r>
            <a:endParaRPr/>
          </a:p>
        </p:txBody>
      </p:sp>
      <p:sp>
        <p:nvSpPr>
          <p:cNvPr id="198" name="Google Shape;198;ga56d78b8d7_0_2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ga56d78b8d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424338"/>
            <a:ext cx="10668000" cy="354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Technical References</a:t>
            </a:r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3"/>
              </a:rPr>
              <a:t>https://towardsdatascience.com/regression-an-explanation-of-regression-metrics-and-what-can-go-wrong-a39a9793d914</a:t>
            </a:r>
            <a:endParaRPr sz="238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4"/>
              </a:rPr>
              <a:t>Pix: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4"/>
              </a:rPr>
              <a:t>https://financebuddha.com/blog/tax-benefits-owning-multiple-houses/</a:t>
            </a:r>
            <a:endParaRPr sz="238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5"/>
              </a:rPr>
              <a:t>https://www.nuviewtrust.com/self-directed-regulation-d-real-estate-fund-investments/</a:t>
            </a:r>
            <a:endParaRPr sz="238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6"/>
              </a:rPr>
              <a:t>https://bks-partners.com/insights/capture/</a:t>
            </a:r>
            <a:endParaRPr sz="2380"/>
          </a:p>
          <a:p>
            <a:pPr marL="228600" lvl="0" indent="-7747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endParaRPr sz="2380"/>
          </a:p>
          <a:p>
            <a:pPr marL="228600" lvl="0" indent="-7747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endParaRPr sz="2380"/>
          </a:p>
          <a:p>
            <a:pPr marL="228600" lvl="0" indent="-7747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endParaRPr sz="238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/>
              <a:t>                                                           0…………………..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3"/>
              </a:rPr>
              <a:t>https://www.census.gov/quickfacts/fact/table/amescityiowa/INC110218</a:t>
            </a:r>
            <a:endParaRPr sz="238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3"/>
              </a:rPr>
              <a:t>https://www.census.gov/quickfacts/fact/table/amescityiowa/INC110218</a:t>
            </a:r>
            <a:endParaRPr sz="238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4"/>
              </a:rPr>
              <a:t>https://data.bls.gov/timeseries/LASST190000000000005?amp%253bdata_tool=XGtable&amp;output_view=data&amp;include_graphs=true</a:t>
            </a:r>
            <a:endParaRPr sz="238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 u="sng">
                <a:solidFill>
                  <a:schemeClr val="hlink"/>
                </a:solidFill>
                <a:hlinkClick r:id="rId5"/>
              </a:rPr>
              <a:t>https://www.areavibes.com/ames-ia/crime/</a:t>
            </a:r>
            <a:endParaRPr sz="2380"/>
          </a:p>
          <a:p>
            <a:pPr marL="228600" lvl="0" indent="-7747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endParaRPr sz="2380"/>
          </a:p>
          <a:p>
            <a:pPr marL="228600" lvl="0" indent="-7747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endParaRPr sz="2380"/>
          </a:p>
          <a:p>
            <a:pPr marL="228600" lvl="0" indent="-7747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endParaRPr sz="2380" b="1"/>
          </a:p>
          <a:p>
            <a:pPr marL="228600" lvl="0" indent="-7747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None/>
            </a:pPr>
            <a:endParaRPr sz="23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3" name="Google Shape;103;p2" descr="A store inside of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929" r="-1" b="11345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 extrusionOk="0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-1" y="0"/>
            <a:ext cx="5704117" cy="6096000"/>
          </a:xfrm>
          <a:custGeom>
            <a:avLst/>
            <a:gdLst/>
            <a:ahLst/>
            <a:cxnLst/>
            <a:rect l="l" t="t" r="r" b="b"/>
            <a:pathLst>
              <a:path w="5704117" h="6096000" extrusionOk="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 cap="flat" cmpd="sng">
            <a:solidFill>
              <a:srgbClr val="EF7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6095999" y="1719470"/>
            <a:ext cx="5830957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Location:  Central Iowa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Population:  59K (2010 Census)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Median household income:  46132 USD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Poverty rate:  28.4%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Crime:  below national &amp; state averages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Landmarks: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Iowa State University (~28K)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Ames Laboratory (US DoE National Lab)</a:t>
            </a:r>
            <a:endParaRPr/>
          </a:p>
          <a:p>
            <a:pPr marL="685800" lvl="1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USDA’s Agricultural Research National Animal Disease Center (NADC)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2010:  ranked 9</a:t>
            </a:r>
            <a:r>
              <a:rPr lang="en-US" sz="1600" baseline="30000"/>
              <a:t>th</a:t>
            </a:r>
            <a:r>
              <a:rPr lang="en-US" sz="1600"/>
              <a:t> on CNN Money’s ‘Best Places to Live’</a:t>
            </a:r>
            <a:endParaRPr/>
          </a:p>
          <a:p>
            <a:pPr marL="228600" lvl="0" indent="-127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600"/>
          </a:p>
        </p:txBody>
      </p:sp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Ames, 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51515"/>
            <a:ext cx="12192000" cy="69803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2" name="Google Shape;112;p3" descr="A picture containing table, cake, indoor, sitt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1195" r="7424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 extrusionOk="0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 flipH="1">
            <a:off x="6487883" y="0"/>
            <a:ext cx="5704117" cy="6096000"/>
          </a:xfrm>
          <a:custGeom>
            <a:avLst/>
            <a:gdLst/>
            <a:ahLst/>
            <a:cxnLst/>
            <a:rect l="l" t="t" r="r" b="b"/>
            <a:pathLst>
              <a:path w="5704117" h="6096000" extrusionOk="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 cap="flat" cmpd="sng">
            <a:solidFill>
              <a:srgbClr val="EF7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761998" y="1958009"/>
            <a:ext cx="5052391" cy="442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800" dirty="0"/>
              <a:t>4 years of data (2006-2010)</a:t>
            </a:r>
            <a:endParaRPr sz="1800" dirty="0"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800" dirty="0"/>
              <a:t>80 feature variables</a:t>
            </a:r>
            <a:endParaRPr sz="1800" dirty="0"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800" dirty="0"/>
              <a:t>1,460 sales at 300 annually</a:t>
            </a:r>
            <a:endParaRPr sz="1800" dirty="0"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800" dirty="0"/>
              <a:t>180K average sale price with 2 car garage</a:t>
            </a:r>
            <a:endParaRPr sz="1800" dirty="0"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800" dirty="0"/>
              <a:t>Home age: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600" dirty="0"/>
              <a:t>38% of homes (551) less than 20 years old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sz="1600" dirty="0"/>
              <a:t>55%  less than 40 years old</a:t>
            </a:r>
            <a:endParaRPr dirty="0"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800" dirty="0"/>
              <a:t>70% of sales (1015) have 2 - 4000 SF</a:t>
            </a:r>
            <a:endParaRPr sz="1800" dirty="0"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800" dirty="0"/>
              <a:t>Primary sales:  Normal &amp; conventional</a:t>
            </a:r>
            <a:endParaRPr sz="1800" dirty="0"/>
          </a:p>
        </p:txBody>
      </p: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dirty="0"/>
              <a:t>The Nitty Gritty…..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Goals of Kaggle Competition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Our job is to predict the sales price for each house. For each Id in the test set, we will predict the value of the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SalePrice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variable.</a:t>
            </a:r>
            <a:endParaRPr dirty="0"/>
          </a:p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submissions will be evaluated on </a:t>
            </a:r>
            <a:r>
              <a:rPr lang="en-US" dirty="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Root-Mean-Squared-Error (RMSE)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between the logarithm of the predicted value and the logarithm of the observed sales price.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3810000" y="1524000"/>
            <a:ext cx="3669699" cy="458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Log transformation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Root Mean Square Error (RMSE)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Time series depicts a steady, but not aggressive overall growth in the last 40 years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551062" y="1524000"/>
            <a:ext cx="3258938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Sale Price Transformation</a:t>
            </a:r>
            <a:endParaRPr/>
          </a:p>
        </p:txBody>
      </p:sp>
      <p:pic>
        <p:nvPicPr>
          <p:cNvPr id="129" name="Google Shape;129;p5" descr="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846" r="5" b="5"/>
          <a:stretch/>
        </p:blipFill>
        <p:spPr>
          <a:xfrm>
            <a:off x="7620005" y="1041287"/>
            <a:ext cx="3795325" cy="2403134"/>
          </a:xfrm>
          <a:custGeom>
            <a:avLst/>
            <a:gdLst/>
            <a:ahLst/>
            <a:cxnLst/>
            <a:rect l="l" t="t" r="r" b="b"/>
            <a:pathLst>
              <a:path w="3795325" h="2403134" extrusionOk="0">
                <a:moveTo>
                  <a:pt x="2184722" y="841"/>
                </a:moveTo>
                <a:cubicBezTo>
                  <a:pt x="2814560" y="-21325"/>
                  <a:pt x="3427201" y="397824"/>
                  <a:pt x="3677533" y="894830"/>
                </a:cubicBezTo>
                <a:cubicBezTo>
                  <a:pt x="3905982" y="1349627"/>
                  <a:pt x="3831860" y="1869725"/>
                  <a:pt x="3190190" y="2178399"/>
                </a:cubicBezTo>
                <a:cubicBezTo>
                  <a:pt x="2451548" y="2533654"/>
                  <a:pt x="455452" y="2514018"/>
                  <a:pt x="70136" y="1781594"/>
                </a:cubicBezTo>
                <a:cubicBezTo>
                  <a:pt x="-105004" y="1447806"/>
                  <a:pt x="67090" y="1001681"/>
                  <a:pt x="373717" y="712643"/>
                </a:cubicBezTo>
                <a:cubicBezTo>
                  <a:pt x="803704" y="308075"/>
                  <a:pt x="1480908" y="87517"/>
                  <a:pt x="2058627" y="11266"/>
                </a:cubicBezTo>
                <a:cubicBezTo>
                  <a:pt x="2100667" y="5758"/>
                  <a:pt x="2142732" y="2319"/>
                  <a:pt x="2184722" y="841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7760307" y="914400"/>
            <a:ext cx="3795329" cy="2272931"/>
          </a:xfrm>
          <a:custGeom>
            <a:avLst/>
            <a:gdLst/>
            <a:ahLst/>
            <a:cxnLst/>
            <a:rect l="l" t="t" r="r" b="b"/>
            <a:pathLst>
              <a:path w="466107" h="328114" extrusionOk="0">
                <a:moveTo>
                  <a:pt x="252822" y="1539"/>
                </a:moveTo>
                <a:cubicBezTo>
                  <a:pt x="335429" y="-10494"/>
                  <a:pt x="418848" y="49794"/>
                  <a:pt x="451641" y="122177"/>
                </a:cubicBezTo>
                <a:cubicBezTo>
                  <a:pt x="479697" y="184273"/>
                  <a:pt x="470594" y="255285"/>
                  <a:pt x="391790" y="297430"/>
                </a:cubicBezTo>
                <a:cubicBezTo>
                  <a:pt x="301077" y="345935"/>
                  <a:pt x="55935" y="343254"/>
                  <a:pt x="8614" y="243252"/>
                </a:cubicBezTo>
                <a:cubicBezTo>
                  <a:pt x="-12895" y="197678"/>
                  <a:pt x="8240" y="136766"/>
                  <a:pt x="45897" y="97302"/>
                </a:cubicBezTo>
                <a:cubicBezTo>
                  <a:pt x="98704" y="42064"/>
                  <a:pt x="181872" y="11950"/>
                  <a:pt x="252822" y="1539"/>
                </a:cubicBezTo>
                <a:close/>
              </a:path>
            </a:pathLst>
          </a:custGeom>
          <a:noFill/>
          <a:ln w="19050" cap="flat" cmpd="sng">
            <a:solidFill>
              <a:srgbClr val="EF7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1" name="Google Shape;131;p5" descr="Chart, line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15900" r="5" b="16126"/>
          <a:stretch/>
        </p:blipFill>
        <p:spPr>
          <a:xfrm>
            <a:off x="7854953" y="3695422"/>
            <a:ext cx="3424830" cy="2333904"/>
          </a:xfrm>
          <a:custGeom>
            <a:avLst/>
            <a:gdLst/>
            <a:ahLst/>
            <a:cxnLst/>
            <a:rect l="l" t="t" r="r" b="b"/>
            <a:pathLst>
              <a:path w="3424830" h="2333904" extrusionOk="0">
                <a:moveTo>
                  <a:pt x="2057928" y="1514"/>
                </a:moveTo>
                <a:cubicBezTo>
                  <a:pt x="2319940" y="10302"/>
                  <a:pt x="2578077" y="57197"/>
                  <a:pt x="2798241" y="137443"/>
                </a:cubicBezTo>
                <a:cubicBezTo>
                  <a:pt x="3301471" y="321017"/>
                  <a:pt x="3606337" y="678391"/>
                  <a:pt x="3305718" y="1153080"/>
                </a:cubicBezTo>
                <a:cubicBezTo>
                  <a:pt x="2959389" y="1699458"/>
                  <a:pt x="1336592" y="2564833"/>
                  <a:pt x="511998" y="2276616"/>
                </a:cubicBezTo>
                <a:cubicBezTo>
                  <a:pt x="136458" y="2145183"/>
                  <a:pt x="-37885" y="1791068"/>
                  <a:pt x="6879" y="1475695"/>
                </a:cubicBezTo>
                <a:cubicBezTo>
                  <a:pt x="69549" y="1033953"/>
                  <a:pt x="461111" y="598733"/>
                  <a:pt x="873404" y="297119"/>
                </a:cubicBezTo>
                <a:cubicBezTo>
                  <a:pt x="1113720" y="121873"/>
                  <a:pt x="1448145" y="28457"/>
                  <a:pt x="1795887" y="5604"/>
                </a:cubicBezTo>
                <a:cubicBezTo>
                  <a:pt x="1882823" y="-111"/>
                  <a:pt x="1970591" y="-1416"/>
                  <a:pt x="2057928" y="15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l="18573" r="32377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 extrusionOk="0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8" name="Google Shape;138;p6"/>
          <p:cNvSpPr/>
          <p:nvPr/>
        </p:nvSpPr>
        <p:spPr>
          <a:xfrm flipH="1">
            <a:off x="6487883" y="0"/>
            <a:ext cx="5704117" cy="6096000"/>
          </a:xfrm>
          <a:custGeom>
            <a:avLst/>
            <a:gdLst/>
            <a:ahLst/>
            <a:cxnLst/>
            <a:rect l="l" t="t" r="r" b="b"/>
            <a:pathLst>
              <a:path w="5704117" h="6096000" extrusionOk="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 cap="flat" cmpd="sng">
            <a:solidFill>
              <a:srgbClr val="EF7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762000" y="2286000"/>
            <a:ext cx="5334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Year Built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Overall Quality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Total Square Footage (GrLivArea)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Garage Size – number of cars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Total Basement Square Footage</a:t>
            </a:r>
            <a:endParaRPr/>
          </a:p>
          <a:p>
            <a:pPr marL="228600" lvl="0" indent="-2286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Lot Size</a:t>
            </a:r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743802" y="832508"/>
            <a:ext cx="4448352" cy="6025492"/>
          </a:xfrm>
          <a:custGeom>
            <a:avLst/>
            <a:gdLst/>
            <a:ahLst/>
            <a:cxnLst/>
            <a:rect l="l" t="t" r="r" b="b"/>
            <a:pathLst>
              <a:path w="4448352" h="6025492" extrusionOk="0">
                <a:moveTo>
                  <a:pt x="3173139" y="74"/>
                </a:moveTo>
                <a:cubicBezTo>
                  <a:pt x="3404376" y="2427"/>
                  <a:pt x="3621703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3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-18197" y="533400"/>
            <a:ext cx="5085498" cy="6329048"/>
          </a:xfrm>
          <a:custGeom>
            <a:avLst/>
            <a:gdLst/>
            <a:ahLst/>
            <a:cxnLst/>
            <a:rect l="l" t="t" r="r" b="b"/>
            <a:pathLst>
              <a:path w="4448352" h="6029730" extrusionOk="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 cap="flat" cmpd="sng">
            <a:solidFill>
              <a:srgbClr val="EF7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8" name="Google Shape;148;p7" descr="Electrici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49" y="1524000"/>
            <a:ext cx="4572001" cy="45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6096000" y="2142310"/>
            <a:ext cx="5352197" cy="3953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Neighborhood - Schools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Garage SF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Garage Condition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Heating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Central Air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Electrical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Kitchen Quality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Exterior Condition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Basement Quality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Basement Condition</a:t>
            </a:r>
            <a:endParaRPr/>
          </a:p>
          <a:p>
            <a:pPr marL="228600" lvl="0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Roof Material</a:t>
            </a:r>
            <a:endParaRPr/>
          </a:p>
          <a:p>
            <a:pPr marL="228600" lvl="0" indent="-1397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sz="1400"/>
          </a:p>
        </p:txBody>
      </p: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6096000" y="1523990"/>
            <a:ext cx="5334000" cy="76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Excluded Variables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Way Forward</a:t>
            </a:r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762000" y="1957590"/>
            <a:ext cx="10668000" cy="4146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1778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800" dirty="0"/>
              <a:t>Linear Regression Model</a:t>
            </a:r>
            <a:endParaRPr sz="1800" dirty="0"/>
          </a:p>
          <a:p>
            <a:pPr marL="685800" lvl="1" indent="-215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Variables: </a:t>
            </a:r>
            <a:r>
              <a:rPr lang="en-US" sz="1600" dirty="0" err="1"/>
              <a:t>GrLivArea</a:t>
            </a:r>
            <a:r>
              <a:rPr lang="en-US" sz="1600" dirty="0"/>
              <a:t>, </a:t>
            </a:r>
            <a:r>
              <a:rPr lang="en-US" sz="1600" dirty="0" err="1"/>
              <a:t>YearBuilt</a:t>
            </a:r>
            <a:r>
              <a:rPr lang="en-US" sz="1600" dirty="0"/>
              <a:t>, </a:t>
            </a:r>
            <a:r>
              <a:rPr lang="en-US" sz="1600" dirty="0" err="1"/>
              <a:t>OverallQual</a:t>
            </a:r>
            <a:endParaRPr sz="1600" dirty="0"/>
          </a:p>
          <a:p>
            <a:pPr marL="685800" lvl="1" indent="-1778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US" sz="1600" dirty="0"/>
              <a:t>Initial Results</a:t>
            </a:r>
            <a:endParaRPr sz="1600" dirty="0"/>
          </a:p>
          <a:p>
            <a:pPr marL="1143000" lvl="2" indent="-1905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600" dirty="0"/>
              <a:t>RSME 57,365</a:t>
            </a:r>
            <a:endParaRPr sz="1600" dirty="0"/>
          </a:p>
          <a:p>
            <a:pPr marL="1143000" lvl="2" indent="-1778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</a:pPr>
            <a:r>
              <a:rPr lang="en-US" sz="1600" dirty="0"/>
              <a:t>R-Squared .452</a:t>
            </a:r>
            <a:endParaRPr sz="1600" dirty="0"/>
          </a:p>
          <a:p>
            <a:pPr marL="685800" lvl="1" indent="-1778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</a:pPr>
            <a:r>
              <a:rPr lang="en-US" sz="1600" dirty="0"/>
              <a:t>Current First place</a:t>
            </a:r>
            <a:endParaRPr sz="1600" dirty="0"/>
          </a:p>
          <a:p>
            <a:pPr marL="1143000" lvl="2" indent="-1778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1000"/>
              <a:buChar char="•"/>
            </a:pPr>
            <a:r>
              <a:rPr lang="en-US" sz="1600" dirty="0"/>
              <a:t>RSME .00044</a:t>
            </a:r>
            <a:endParaRPr sz="1600" dirty="0"/>
          </a:p>
          <a:p>
            <a:pPr marL="228600" lvl="0" indent="-1778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800" dirty="0"/>
              <a:t>Decision Tree/Random Forest</a:t>
            </a:r>
            <a:endParaRPr sz="1800" dirty="0"/>
          </a:p>
          <a:p>
            <a:pPr marL="685800" lvl="1" indent="-1778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 dirty="0"/>
              <a:t>Expand Considered Variables</a:t>
            </a:r>
            <a:endParaRPr sz="1600" dirty="0"/>
          </a:p>
          <a:p>
            <a:pPr marL="1143000" lvl="2" indent="-1778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US" sz="1600" dirty="0"/>
              <a:t>Categorize variables</a:t>
            </a:r>
            <a:endParaRPr sz="1600" dirty="0"/>
          </a:p>
          <a:p>
            <a:pPr marL="1143000" lvl="2" indent="-2286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 dirty="0"/>
              <a:t>Create ranked lists of non-numerical variables</a:t>
            </a:r>
            <a:endParaRPr sz="1600" dirty="0"/>
          </a:p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/>
          <p:nvPr/>
        </p:nvSpPr>
        <p:spPr>
          <a:xfrm>
            <a:off x="8157843" y="6244836"/>
            <a:ext cx="4034156" cy="613164"/>
          </a:xfrm>
          <a:custGeom>
            <a:avLst/>
            <a:gdLst/>
            <a:ahLst/>
            <a:cxnLst/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endParaRPr sz="15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1" y="688126"/>
            <a:ext cx="448491" cy="1634252"/>
          </a:xfrm>
          <a:custGeom>
            <a:avLst/>
            <a:gdLst/>
            <a:ahLst/>
            <a:cxnLst/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7309459" y="6144069"/>
            <a:ext cx="4418271" cy="718159"/>
          </a:xfrm>
          <a:custGeom>
            <a:avLst/>
            <a:gdLst/>
            <a:ahLst/>
            <a:cxnLst/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1" y="1"/>
            <a:ext cx="12191999" cy="6857999"/>
          </a:xfrm>
          <a:custGeom>
            <a:avLst/>
            <a:gdLst/>
            <a:ahLst/>
            <a:cxnLst/>
            <a:rect l="l" t="t" r="r" b="b"/>
            <a:pathLst>
              <a:path w="12191999" h="6857999" extrusionOk="0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0" y="529224"/>
            <a:ext cx="6305549" cy="6328777"/>
          </a:xfrm>
          <a:custGeom>
            <a:avLst/>
            <a:gdLst/>
            <a:ahLst/>
            <a:cxnLst/>
            <a:rect l="l" t="t" r="r" b="b"/>
            <a:pathLst>
              <a:path w="4212773" h="6498740" extrusionOk="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0" y="136525"/>
            <a:ext cx="6130391" cy="6721476"/>
          </a:xfrm>
          <a:custGeom>
            <a:avLst/>
            <a:gdLst/>
            <a:ahLst/>
            <a:cxnLst/>
            <a:rect l="l" t="t" r="r" b="b"/>
            <a:pathLst>
              <a:path w="2154655" h="6858000" extrusionOk="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 cap="flat" cmpd="sng">
            <a:solidFill>
              <a:srgbClr val="EF7E6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 Stuff</a:t>
            </a:r>
            <a:endParaRPr/>
          </a:p>
        </p:txBody>
      </p:sp>
      <p:pic>
        <p:nvPicPr>
          <p:cNvPr id="170" name="Google Shape;170;p9" descr="Boo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0" y="1530350"/>
            <a:ext cx="4565650" cy="45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6"/>
      </a:lt2>
      <a:accent1>
        <a:srgbClr val="E72959"/>
      </a:accent1>
      <a:accent2>
        <a:srgbClr val="D53617"/>
      </a:accent2>
      <a:accent3>
        <a:srgbClr val="E09227"/>
      </a:accent3>
      <a:accent4>
        <a:srgbClr val="A9A812"/>
      </a:accent4>
      <a:accent5>
        <a:srgbClr val="76B320"/>
      </a:accent5>
      <a:accent6>
        <a:srgbClr val="31BD15"/>
      </a:accent6>
      <a:hlink>
        <a:srgbClr val="31937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662</Words>
  <Application>Microsoft Macintosh PowerPoint</Application>
  <PresentationFormat>Widescreen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</vt:lpstr>
      <vt:lpstr>Calibri</vt:lpstr>
      <vt:lpstr>PebbleVTI</vt:lpstr>
      <vt:lpstr>House Price Predictions Ames, IA</vt:lpstr>
      <vt:lpstr>Ames, IA</vt:lpstr>
      <vt:lpstr>The Nitty Gritty…..</vt:lpstr>
      <vt:lpstr>Goals of Kaggle Competition</vt:lpstr>
      <vt:lpstr>Sale Price Transformation</vt:lpstr>
      <vt:lpstr>Exploratory Data Analysis</vt:lpstr>
      <vt:lpstr>Excluded Variables</vt:lpstr>
      <vt:lpstr>Way Forward</vt:lpstr>
      <vt:lpstr>Extra Stuff</vt:lpstr>
      <vt:lpstr>Sale Price Distribution</vt:lpstr>
      <vt:lpstr>Evaluation Metrics</vt:lpstr>
      <vt:lpstr>PowerPoint Presentation</vt:lpstr>
      <vt:lpstr>Initial Results Code</vt:lpstr>
      <vt:lpstr>Technical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Predictions Ames, IA</dc:title>
  <dc:creator>Microsoft Office User</dc:creator>
  <cp:lastModifiedBy>Microsoft Office User</cp:lastModifiedBy>
  <cp:revision>2</cp:revision>
  <dcterms:created xsi:type="dcterms:W3CDTF">2020-10-24T15:16:29Z</dcterms:created>
  <dcterms:modified xsi:type="dcterms:W3CDTF">2020-10-27T20:35:18Z</dcterms:modified>
</cp:coreProperties>
</file>